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CCCC"/>
    <a:srgbClr val="336600"/>
    <a:srgbClr val="003300"/>
    <a:srgbClr val="666633"/>
    <a:srgbClr val="000066"/>
    <a:srgbClr val="99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E014-3701-424D-A7CB-52CC12F7608B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7402-D7AB-4FA1-89CA-6B4015B73F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E014-3701-424D-A7CB-52CC12F7608B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7402-D7AB-4FA1-89CA-6B4015B73F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E014-3701-424D-A7CB-52CC12F7608B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7402-D7AB-4FA1-89CA-6B4015B73F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E014-3701-424D-A7CB-52CC12F7608B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7402-D7AB-4FA1-89CA-6B4015B73F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E014-3701-424D-A7CB-52CC12F7608B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7402-D7AB-4FA1-89CA-6B4015B73F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E014-3701-424D-A7CB-52CC12F7608B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7402-D7AB-4FA1-89CA-6B4015B73F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E014-3701-424D-A7CB-52CC12F7608B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7402-D7AB-4FA1-89CA-6B4015B73F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E014-3701-424D-A7CB-52CC12F7608B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7402-D7AB-4FA1-89CA-6B4015B73F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E014-3701-424D-A7CB-52CC12F7608B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7402-D7AB-4FA1-89CA-6B4015B73F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E014-3701-424D-A7CB-52CC12F7608B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7402-D7AB-4FA1-89CA-6B4015B73F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E014-3701-424D-A7CB-52CC12F7608B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37402-D7AB-4FA1-89CA-6B4015B73F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0E014-3701-424D-A7CB-52CC12F7608B}" type="datetimeFigureOut">
              <a:rPr lang="ru-RU" smtClean="0"/>
              <a:t>06.03.2014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7402-D7AB-4FA1-89CA-6B4015B73FE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pli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56792"/>
            <a:ext cx="9113852" cy="28048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ПРИРОДНІ ПАРКИ</a:t>
            </a:r>
          </a:p>
          <a:p>
            <a:pPr algn="ctr"/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ВЕЛИКОЇ БРИТАНІЇ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7106" name="Picture 2" descr="http://cdn3.img22.ria.ru/images/95182/08/9518208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852936"/>
            <a:ext cx="5715000" cy="3238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  <p:sndAc>
      <p:stSnd loop="1">
        <p:snd r:embed="rId2" name="George Michael - Careless Whisper (Instrumental)  (audiopoisk.com) [High quality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.tourister.ru/files/3/5/1/8/6/clones/800_578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116632"/>
            <a:ext cx="7936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>
                  <a:solidFill>
                    <a:srgbClr val="7030A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entury" pitchFamily="18" charset="0"/>
              </a:rPr>
              <a:t>Поля для </a:t>
            </a:r>
            <a:r>
              <a:rPr lang="ru-RU" sz="3600" b="1" dirty="0" err="1" smtClean="0">
                <a:ln>
                  <a:solidFill>
                    <a:srgbClr val="7030A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entury" pitchFamily="18" charset="0"/>
              </a:rPr>
              <a:t>пасовищ</a:t>
            </a:r>
            <a:r>
              <a:rPr lang="ru-RU" sz="3600" b="1" dirty="0" smtClean="0">
                <a:ln>
                  <a:solidFill>
                    <a:srgbClr val="7030A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entury" pitchFamily="18" charset="0"/>
              </a:rPr>
              <a:t> в парку </a:t>
            </a:r>
            <a:r>
              <a:rPr lang="ru-RU" sz="3600" b="1" dirty="0" err="1" smtClean="0">
                <a:ln>
                  <a:solidFill>
                    <a:srgbClr val="7030A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entury" pitchFamily="18" charset="0"/>
              </a:rPr>
              <a:t>Ексмур</a:t>
            </a:r>
            <a:endParaRPr lang="ru-RU" sz="3600" b="1" dirty="0">
              <a:ln>
                <a:solidFill>
                  <a:srgbClr val="7030A0"/>
                </a:solidFill>
              </a:ln>
              <a:solidFill>
                <a:schemeClr val="accent6">
                  <a:lumMod val="50000"/>
                </a:schemeClr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g.tourister.ru/files/3/5/1/8/7/clones/739_870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03897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63688" y="5534561"/>
            <a:ext cx="5616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Лісова</a:t>
            </a:r>
            <a:r>
              <a:rPr lang="ru-RU" sz="40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4000" b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гірська</a:t>
            </a:r>
            <a:r>
              <a:rPr lang="ru-RU" sz="40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4000" b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річка</a:t>
            </a:r>
            <a:r>
              <a:rPr lang="ru-RU" sz="40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в парку </a:t>
            </a:r>
            <a:r>
              <a:rPr lang="ru-RU" sz="4000" b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Ексмур</a:t>
            </a:r>
            <a:endParaRPr lang="ru-RU" sz="40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016" y="260648"/>
            <a:ext cx="885698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Національний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парк </a:t>
            </a:r>
          </a:p>
          <a:p>
            <a:pPr algn="ctr"/>
            <a:r>
              <a:rPr lang="ru-RU" sz="54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entury" pitchFamily="18" charset="0"/>
              </a:rPr>
              <a:t>Лейк</a:t>
            </a:r>
            <a:r>
              <a:rPr lang="ru-RU" sz="5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entury" pitchFamily="18" charset="0"/>
              </a:rPr>
              <a:t>-</a:t>
            </a:r>
            <a:r>
              <a:rPr lang="ru-RU" sz="54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entury" pitchFamily="18" charset="0"/>
              </a:rPr>
              <a:t>Дистрикт</a:t>
            </a:r>
            <a:endParaRPr lang="ru-RU" sz="54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Century" pitchFamily="18" charset="0"/>
            </a:endParaRPr>
          </a:p>
          <a:p>
            <a:pPr algn="ctr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в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Камбрії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,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що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розкинувся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на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площі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885 кв. миль,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є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найбільшим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національним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парком в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Англії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. У Озерному краю, а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саме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так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перекладається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з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англійської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мови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його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назва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,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знаходяться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16 озер з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найчистішою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водою…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000066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.tourister.ru/files/3/5/1/8/9/clones/870_653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256"/>
            <a:ext cx="9144000" cy="68632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99592" y="116632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Краса </a:t>
            </a:r>
            <a:r>
              <a:rPr lang="ru-RU" sz="36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природи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представлена ​​в парку </a:t>
            </a:r>
            <a:r>
              <a:rPr lang="ru-RU" sz="36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Лейк-Дистрикт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.tourister.ru/files/3/5/1/9/0/clones/870_653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256"/>
            <a:ext cx="9144000" cy="68632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260648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Акуратно</a:t>
            </a:r>
            <a:r>
              <a:rPr lang="ru-RU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36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розділені</a:t>
            </a:r>
            <a:r>
              <a:rPr lang="ru-RU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36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пасовища</a:t>
            </a:r>
            <a:r>
              <a:rPr lang="ru-RU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для </a:t>
            </a:r>
            <a:r>
              <a:rPr lang="ru-RU" sz="36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вигулу</a:t>
            </a:r>
            <a:r>
              <a:rPr lang="ru-RU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36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худоби</a:t>
            </a:r>
            <a:r>
              <a:rPr lang="ru-RU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36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надають</a:t>
            </a:r>
            <a:r>
              <a:rPr lang="ru-RU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парку </a:t>
            </a:r>
            <a:r>
              <a:rPr lang="ru-RU" sz="36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національного</a:t>
            </a:r>
            <a:r>
              <a:rPr lang="ru-RU" sz="36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колориту</a:t>
            </a:r>
            <a:endParaRPr lang="ru-RU" sz="36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rgbClr val="FFFF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g.tourister.ru/files/3/5/1/9/1/clones/800_536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194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260648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Лох-Ломонд</a:t>
            </a:r>
            <a:r>
              <a:rPr lang="ru-RU" sz="32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вважається</a:t>
            </a:r>
            <a:r>
              <a:rPr lang="ru-RU" sz="32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найдавнішим</a:t>
            </a:r>
            <a:r>
              <a:rPr lang="ru-RU" sz="32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озером на </a:t>
            </a:r>
            <a:r>
              <a:rPr lang="ru-RU" sz="32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території</a:t>
            </a:r>
            <a:r>
              <a:rPr lang="ru-RU" sz="32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Великобританії</a:t>
            </a:r>
            <a:endParaRPr lang="ru-RU" sz="32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rgbClr val="000066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7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501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Парк </a:t>
            </a:r>
          </a:p>
          <a:p>
            <a:pPr algn="ctr"/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Century" pitchFamily="18" charset="0"/>
              </a:rPr>
              <a:t>Нью-Форест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Century" pitchFamily="18" charset="0"/>
              </a:rPr>
              <a:t>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Century" pitchFamily="18" charset="0"/>
              </a:rPr>
              <a:t>,</a:t>
            </a:r>
            <a:endParaRPr lang="uk-UA" sz="4400" b="1" dirty="0" smtClean="0">
              <a:ln>
                <a:solidFill>
                  <a:schemeClr val="tx1"/>
                </a:solidFill>
              </a:ln>
              <a:solidFill>
                <a:srgbClr val="9900CC"/>
              </a:solidFill>
              <a:latin typeface="Century" pitchFamily="18" charset="0"/>
            </a:endParaRPr>
          </a:p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що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примостився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на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південному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узбережжі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Англії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,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вважається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найменшим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національним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парком країни.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Однак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на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його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території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,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що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займає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всього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218 кв. миль,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знайдеться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і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реліктовий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ліс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з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віковими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дубами, і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вересові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пустки</a:t>
            </a:r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,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і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лісові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галявини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" pitchFamily="18" charset="0"/>
              </a:rPr>
              <a:t>...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.tourister.ru/files/3/5/1/9/6/clones/800_600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51723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Красивий</a:t>
            </a:r>
            <a:r>
              <a:rPr lang="ru-RU" sz="3200" b="1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парк </a:t>
            </a:r>
            <a:r>
              <a:rPr lang="ru-RU" sz="3200" b="1" dirty="0" err="1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Нью-Форест</a:t>
            </a:r>
            <a:r>
              <a:rPr lang="ru-RU" sz="3200" b="1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розташований</a:t>
            </a:r>
            <a:r>
              <a:rPr lang="ru-RU" sz="3200" b="1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поблизу</a:t>
            </a:r>
            <a:r>
              <a:rPr lang="ru-RU" sz="3200" b="1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Лондона в </a:t>
            </a:r>
            <a:r>
              <a:rPr lang="ru-RU" sz="3200" b="1" dirty="0" err="1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Південно-Східній</a:t>
            </a:r>
            <a:r>
              <a:rPr lang="ru-RU" sz="3200" b="1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Англії</a:t>
            </a:r>
            <a:endParaRPr lang="ru-RU" sz="32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.tourister.ru/files/3/5/1/9/7/clones/870_653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256"/>
            <a:ext cx="9144000" cy="686325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Century" pitchFamily="18" charset="0"/>
              </a:rPr>
              <a:t>Химерні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Century" pitchFamily="18" charset="0"/>
              </a:rPr>
              <a:t> </a:t>
            </a:r>
            <a:r>
              <a:rPr lang="ru-RU" sz="3600" b="1" dirty="0" err="1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Century" pitchFamily="18" charset="0"/>
              </a:rPr>
              <a:t>величезні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Century" pitchFamily="18" charset="0"/>
              </a:rPr>
              <a:t> дерева, дика природа </a:t>
            </a:r>
            <a:r>
              <a:rPr lang="ru-RU" sz="3600" b="1" dirty="0" err="1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Century" pitchFamily="18" charset="0"/>
              </a:rPr>
              <a:t>формують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Century" pitchFamily="18" charset="0"/>
              </a:rPr>
              <a:t> </a:t>
            </a:r>
            <a:r>
              <a:rPr lang="ru-RU" sz="3600" b="1" dirty="0" err="1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Century" pitchFamily="18" charset="0"/>
              </a:rPr>
              <a:t>оригінальні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Century" pitchFamily="18" charset="0"/>
              </a:rPr>
              <a:t> </a:t>
            </a:r>
            <a:r>
              <a:rPr lang="ru-RU" sz="3600" b="1" dirty="0" err="1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Century" pitchFamily="18" charset="0"/>
              </a:rPr>
              <a:t>пейзажі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Century" pitchFamily="18" charset="0"/>
              </a:rPr>
              <a:t> </a:t>
            </a:r>
            <a:r>
              <a:rPr lang="ru-RU" sz="3600" b="1" dirty="0" err="1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Century" pitchFamily="18" charset="0"/>
              </a:rPr>
              <a:t>цих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Century" pitchFamily="18" charset="0"/>
              </a:rPr>
              <a:t> </a:t>
            </a:r>
            <a:r>
              <a:rPr lang="ru-RU" sz="3600" b="1" dirty="0" err="1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Century" pitchFamily="18" charset="0"/>
              </a:rPr>
              <a:t>місць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9900CC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tourister.ru/files/3/5/1/9/8/clones/870_653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256"/>
            <a:ext cx="9144000" cy="68632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5157192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Аромат сосен і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старий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ліс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із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зеленими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 полями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подарують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ковток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свіжого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повітря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 і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хвилини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latin typeface="Century" pitchFamily="18" charset="0"/>
              </a:rPr>
              <a:t>тиші</a:t>
            </a:r>
            <a:endParaRPr lang="ru-RU" sz="3200" b="1" dirty="0">
              <a:ln>
                <a:solidFill>
                  <a:schemeClr val="tx1"/>
                </a:solidFill>
              </a:ln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puteshestvie.biz/media/2/20080525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43130">
            <a:off x="205129" y="3780941"/>
            <a:ext cx="3744416" cy="2755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676" name="Picture 4" descr="https://encrypted-tbn2.gstatic.com/images?q=tbn:ANd9GcQGf-KM4jx0OdEN3uvg1wNIJVPEyIQN7LVwHgJQZtwGGDDpr_s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0374">
            <a:off x="5165336" y="3689964"/>
            <a:ext cx="3744416" cy="29074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467544" y="0"/>
            <a:ext cx="8064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Century" pitchFamily="18" charset="0"/>
              </a:rPr>
              <a:t>Велику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частину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території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Великобританії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займають</a:t>
            </a:r>
            <a:r>
              <a:rPr lang="ru-RU" sz="2400" dirty="0" smtClean="0">
                <a:latin typeface="Century" pitchFamily="18" charset="0"/>
              </a:rPr>
              <a:t> парки. </a:t>
            </a:r>
            <a:r>
              <a:rPr lang="ru-RU" sz="2400" dirty="0" err="1" smtClean="0">
                <a:latin typeface="Century" pitchFamily="18" charset="0"/>
              </a:rPr>
              <a:t>Своєрідність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британських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національних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парків</a:t>
            </a:r>
            <a:r>
              <a:rPr lang="ru-RU" sz="2400" dirty="0" smtClean="0">
                <a:latin typeface="Century" pitchFamily="18" charset="0"/>
              </a:rPr>
              <a:t> в тому, </a:t>
            </a:r>
            <a:r>
              <a:rPr lang="ru-RU" sz="2400" dirty="0" err="1" smtClean="0">
                <a:latin typeface="Century" pitchFamily="18" charset="0"/>
              </a:rPr>
              <a:t>що</a:t>
            </a:r>
            <a:r>
              <a:rPr lang="ru-RU" sz="2400" dirty="0" smtClean="0">
                <a:latin typeface="Century" pitchFamily="18" charset="0"/>
              </a:rPr>
              <a:t> це не </a:t>
            </a:r>
            <a:r>
              <a:rPr lang="ru-RU" sz="2400" dirty="0" err="1" smtClean="0">
                <a:latin typeface="Century" pitchFamily="18" charset="0"/>
              </a:rPr>
              <a:t>занедбані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області</a:t>
            </a:r>
            <a:r>
              <a:rPr lang="ru-RU" sz="2400" dirty="0" smtClean="0">
                <a:latin typeface="Century" pitchFamily="18" charset="0"/>
              </a:rPr>
              <a:t>, а </a:t>
            </a:r>
            <a:r>
              <a:rPr lang="ru-RU" sz="2400" dirty="0" err="1" smtClean="0">
                <a:latin typeface="Century" pitchFamily="18" charset="0"/>
              </a:rPr>
              <a:t>досить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наближені</a:t>
            </a:r>
            <a:r>
              <a:rPr lang="ru-RU" sz="2400" dirty="0" smtClean="0">
                <a:latin typeface="Century" pitchFamily="18" charset="0"/>
              </a:rPr>
              <a:t> до великих </a:t>
            </a:r>
            <a:r>
              <a:rPr lang="ru-RU" sz="2400" dirty="0" err="1" smtClean="0">
                <a:latin typeface="Century" pitchFamily="18" charset="0"/>
              </a:rPr>
              <a:t>міст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райони</a:t>
            </a:r>
            <a:r>
              <a:rPr lang="ru-RU" sz="2400" dirty="0" smtClean="0">
                <a:latin typeface="Century" pitchFamily="18" charset="0"/>
              </a:rPr>
              <a:t>, в </a:t>
            </a:r>
            <a:r>
              <a:rPr lang="ru-RU" sz="2400" dirty="0" err="1" smtClean="0">
                <a:latin typeface="Century" pitchFamily="18" charset="0"/>
              </a:rPr>
              <a:t>яких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дозволяється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будь-яка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діяльність</a:t>
            </a:r>
            <a:r>
              <a:rPr lang="ru-RU" sz="2400" dirty="0" smtClean="0">
                <a:latin typeface="Century" pitchFamily="18" charset="0"/>
              </a:rPr>
              <a:t>, </a:t>
            </a:r>
            <a:r>
              <a:rPr lang="ru-RU" sz="2400" dirty="0" err="1" smtClean="0">
                <a:latin typeface="Century" pitchFamily="18" charset="0"/>
              </a:rPr>
              <a:t>спрямована</a:t>
            </a:r>
            <a:r>
              <a:rPr lang="ru-RU" sz="2400" dirty="0" smtClean="0">
                <a:latin typeface="Century" pitchFamily="18" charset="0"/>
              </a:rPr>
              <a:t> на </a:t>
            </a:r>
            <a:r>
              <a:rPr lang="ru-RU" sz="2400" dirty="0" err="1" smtClean="0">
                <a:latin typeface="Century" pitchFamily="18" charset="0"/>
              </a:rPr>
              <a:t>відновлення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природи</a:t>
            </a:r>
            <a:r>
              <a:rPr lang="ru-RU" sz="2400" dirty="0" smtClean="0">
                <a:latin typeface="Century" pitchFamily="18" charset="0"/>
              </a:rPr>
              <a:t>, тому </a:t>
            </a:r>
            <a:r>
              <a:rPr lang="ru-RU" sz="2400" dirty="0" err="1" smtClean="0">
                <a:latin typeface="Century" pitchFamily="18" charset="0"/>
              </a:rPr>
              <a:t>більшість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національних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парків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більше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схожі</a:t>
            </a:r>
            <a:r>
              <a:rPr lang="ru-RU" sz="2400" dirty="0" smtClean="0">
                <a:latin typeface="Century" pitchFamily="18" charset="0"/>
              </a:rPr>
              <a:t> на </a:t>
            </a:r>
            <a:r>
              <a:rPr lang="ru-RU" sz="2400" dirty="0" err="1" smtClean="0">
                <a:latin typeface="Century" pitchFamily="18" charset="0"/>
              </a:rPr>
              <a:t>величезні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міські</a:t>
            </a:r>
            <a:r>
              <a:rPr lang="ru-RU" sz="2400" dirty="0" smtClean="0">
                <a:latin typeface="Century" pitchFamily="18" charset="0"/>
              </a:rPr>
              <a:t> парки або </a:t>
            </a:r>
            <a:r>
              <a:rPr lang="ru-RU" sz="2400" dirty="0" err="1" smtClean="0">
                <a:latin typeface="Century" pitchFamily="18" charset="0"/>
              </a:rPr>
              <a:t>ботанічні</a:t>
            </a:r>
            <a:r>
              <a:rPr lang="ru-RU" sz="2400" dirty="0" smtClean="0">
                <a:latin typeface="Century" pitchFamily="18" charset="0"/>
              </a:rPr>
              <a:t> сади. В </a:t>
            </a:r>
            <a:r>
              <a:rPr lang="ru-RU" sz="2400" dirty="0" err="1" smtClean="0">
                <a:latin typeface="Century" pitchFamily="18" charset="0"/>
              </a:rPr>
              <a:t>даний</a:t>
            </a:r>
            <a:r>
              <a:rPr lang="ru-RU" sz="2400" dirty="0" smtClean="0">
                <a:latin typeface="Century" pitchFamily="18" charset="0"/>
              </a:rPr>
              <a:t> час </a:t>
            </a:r>
            <a:r>
              <a:rPr lang="ru-RU" sz="2400" dirty="0" err="1" smtClean="0">
                <a:latin typeface="Century" pitchFamily="18" charset="0"/>
              </a:rPr>
              <a:t>національні</a:t>
            </a:r>
            <a:r>
              <a:rPr lang="ru-RU" sz="2400" dirty="0" smtClean="0">
                <a:latin typeface="Century" pitchFamily="18" charset="0"/>
              </a:rPr>
              <a:t> парки </a:t>
            </a:r>
            <a:r>
              <a:rPr lang="ru-RU" sz="2400" dirty="0" err="1" smtClean="0">
                <a:latin typeface="Century" pitchFamily="18" charset="0"/>
              </a:rPr>
              <a:t>є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невід'ємною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частиною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культурної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спадщини</a:t>
            </a:r>
            <a:r>
              <a:rPr lang="ru-RU" sz="2400" dirty="0" smtClean="0">
                <a:latin typeface="Century" pitchFamily="18" charset="0"/>
              </a:rPr>
              <a:t> </a:t>
            </a:r>
            <a:r>
              <a:rPr lang="ru-RU" sz="2400" dirty="0" err="1" smtClean="0">
                <a:latin typeface="Century" pitchFamily="18" charset="0"/>
              </a:rPr>
              <a:t>Великобританії</a:t>
            </a:r>
            <a:r>
              <a:rPr lang="ru-RU" sz="2400" dirty="0" smtClean="0">
                <a:latin typeface="Century" pitchFamily="18" charset="0"/>
              </a:rPr>
              <a:t>.</a:t>
            </a:r>
            <a:endParaRPr lang="ru-RU" sz="2400" dirty="0">
              <a:latin typeface="Century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501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ln>
                  <a:solidFill>
                    <a:srgbClr val="003300"/>
                  </a:solidFill>
                </a:ln>
                <a:solidFill>
                  <a:schemeClr val="accent6"/>
                </a:solidFill>
                <a:latin typeface="Century" pitchFamily="18" charset="0"/>
              </a:rPr>
              <a:t>Норт-Йорк-Мурс</a:t>
            </a:r>
            <a:r>
              <a:rPr lang="en-US" sz="4000" b="1" dirty="0" smtClean="0">
                <a:ln>
                  <a:solidFill>
                    <a:srgbClr val="003300"/>
                  </a:solidFill>
                </a:ln>
                <a:solidFill>
                  <a:schemeClr val="accent6"/>
                </a:solidFill>
                <a:latin typeface="Century" pitchFamily="18" charset="0"/>
              </a:rPr>
              <a:t> –</a:t>
            </a:r>
            <a:endParaRPr lang="uk-UA" sz="4000" b="1" dirty="0" smtClean="0">
              <a:ln>
                <a:solidFill>
                  <a:srgbClr val="003300"/>
                </a:solidFill>
              </a:ln>
              <a:solidFill>
                <a:schemeClr val="accent6"/>
              </a:solidFill>
              <a:latin typeface="Century" pitchFamily="18" charset="0"/>
            </a:endParaRPr>
          </a:p>
          <a:p>
            <a:pPr algn="ctr"/>
            <a:r>
              <a:rPr lang="en-US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національний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парк в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Північній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Англії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.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Площа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1500 кв.км. Парк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охороняє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флору і фауну, а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також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культурно-історичні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пам'ятки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.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Переважають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болота і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болотисті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низовини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,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порослі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болотним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розмарином,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кущиками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брусниці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і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чорниці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.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Типові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болотні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птахи тут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досі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рясні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. У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лісах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кілька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видів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копитних</a:t>
            </a:r>
            <a:r>
              <a:rPr lang="ru-RU" sz="2800" b="1" dirty="0" smtClean="0">
                <a:ln>
                  <a:solidFill>
                    <a:srgbClr val="0033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.</a:t>
            </a:r>
            <a:endParaRPr lang="ru-RU" sz="2800" b="1" dirty="0">
              <a:ln>
                <a:solidFill>
                  <a:srgbClr val="003300"/>
                </a:solidFill>
              </a:ln>
              <a:solidFill>
                <a:srgbClr val="000066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img.tourister.ru/files/3/5/2/0/1/clones/774_518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116632"/>
            <a:ext cx="82444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>
                  <a:solidFill>
                    <a:srgbClr val="003300"/>
                  </a:solidFill>
                </a:ln>
                <a:latin typeface="Century" pitchFamily="18" charset="0"/>
              </a:rPr>
              <a:t>Пустельні</a:t>
            </a:r>
            <a:r>
              <a:rPr lang="ru-RU" sz="3200" b="1" dirty="0" smtClean="0">
                <a:ln>
                  <a:solidFill>
                    <a:srgbClr val="003300"/>
                  </a:solidFill>
                </a:ln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rgbClr val="003300"/>
                  </a:solidFill>
                </a:ln>
                <a:latin typeface="Century" pitchFamily="18" charset="0"/>
              </a:rPr>
              <a:t>пагорби</a:t>
            </a:r>
            <a:r>
              <a:rPr lang="ru-RU" sz="3200" b="1" dirty="0" smtClean="0">
                <a:ln>
                  <a:solidFill>
                    <a:srgbClr val="003300"/>
                  </a:solidFill>
                </a:ln>
                <a:latin typeface="Century" pitchFamily="18" charset="0"/>
              </a:rPr>
              <a:t> парку - </a:t>
            </a:r>
            <a:r>
              <a:rPr lang="ru-RU" sz="3200" b="1" dirty="0" err="1" smtClean="0">
                <a:ln>
                  <a:solidFill>
                    <a:srgbClr val="003300"/>
                  </a:solidFill>
                </a:ln>
                <a:latin typeface="Century" pitchFamily="18" charset="0"/>
              </a:rPr>
              <a:t>ідеальне</a:t>
            </a:r>
            <a:r>
              <a:rPr lang="ru-RU" sz="3200" b="1" dirty="0" smtClean="0">
                <a:ln>
                  <a:solidFill>
                    <a:srgbClr val="003300"/>
                  </a:solidFill>
                </a:ln>
                <a:latin typeface="Century" pitchFamily="18" charset="0"/>
              </a:rPr>
              <a:t> місце для </a:t>
            </a:r>
            <a:r>
              <a:rPr lang="ru-RU" sz="3200" b="1" dirty="0" err="1" smtClean="0">
                <a:ln>
                  <a:solidFill>
                    <a:srgbClr val="003300"/>
                  </a:solidFill>
                </a:ln>
                <a:latin typeface="Century" pitchFamily="18" charset="0"/>
              </a:rPr>
              <a:t>вигулу</a:t>
            </a:r>
            <a:r>
              <a:rPr lang="ru-RU" sz="3200" b="1" dirty="0" smtClean="0">
                <a:ln>
                  <a:solidFill>
                    <a:srgbClr val="003300"/>
                  </a:solidFill>
                </a:ln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rgbClr val="003300"/>
                  </a:solidFill>
                </a:ln>
                <a:latin typeface="Century" pitchFamily="18" charset="0"/>
              </a:rPr>
              <a:t>худоби</a:t>
            </a:r>
            <a:endParaRPr lang="ru-RU" sz="3200" b="1" dirty="0">
              <a:ln>
                <a:solidFill>
                  <a:srgbClr val="003300"/>
                </a:solidFill>
              </a:ln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mg.tourister.ru/files/3/5/2/0/2/clones/870_581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16632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entury" pitchFamily="18" charset="0"/>
              </a:rPr>
              <a:t>Густі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entury" pitchFamily="18" charset="0"/>
              </a:rPr>
              <a:t>ліси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entury" pitchFamily="18" charset="0"/>
              </a:rPr>
              <a:t> парку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entury" pitchFamily="18" charset="0"/>
              </a:rPr>
              <a:t>служать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entury" pitchFamily="18" charset="0"/>
              </a:rPr>
              <a:t> хорошим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entury" pitchFamily="18" charset="0"/>
              </a:rPr>
              <a:t>захистом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entury" pitchFamily="18" charset="0"/>
              </a:rPr>
              <a:t> для диких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entury" pitchFamily="18" charset="0"/>
              </a:rPr>
              <a:t>тварин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img.tourister.ru/files/3/5/2/0/3/clones/870_579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72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3366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Парк </a:t>
            </a:r>
            <a:r>
              <a:rPr lang="ru-RU" sz="4400" b="1" dirty="0" smtClean="0">
                <a:ln>
                  <a:solidFill>
                    <a:srgbClr val="3366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entury" pitchFamily="18" charset="0"/>
              </a:rPr>
              <a:t>Нортумберленд</a:t>
            </a:r>
            <a:r>
              <a:rPr lang="ru-RU" sz="3200" b="1" dirty="0" smtClean="0">
                <a:ln>
                  <a:solidFill>
                    <a:srgbClr val="3366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rgbClr val="3366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відомий</a:t>
            </a:r>
            <a:r>
              <a:rPr lang="ru-RU" sz="3200" b="1" dirty="0" smtClean="0">
                <a:ln>
                  <a:solidFill>
                    <a:srgbClr val="3366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rgbClr val="3366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своєю</a:t>
            </a:r>
            <a:r>
              <a:rPr lang="ru-RU" sz="3200" b="1" dirty="0" smtClean="0">
                <a:ln>
                  <a:solidFill>
                    <a:srgbClr val="3366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rgbClr val="3366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пишністю</a:t>
            </a:r>
            <a:r>
              <a:rPr lang="ru-RU" sz="3200" b="1" dirty="0" smtClean="0">
                <a:ln>
                  <a:solidFill>
                    <a:srgbClr val="3366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, </a:t>
            </a:r>
            <a:r>
              <a:rPr lang="ru-RU" sz="3200" b="1" dirty="0" err="1" smtClean="0">
                <a:ln>
                  <a:solidFill>
                    <a:srgbClr val="3366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відкритий</a:t>
            </a:r>
            <a:r>
              <a:rPr lang="ru-RU" sz="3200" b="1" dirty="0" smtClean="0">
                <a:ln>
                  <a:solidFill>
                    <a:srgbClr val="3366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 для </a:t>
            </a:r>
            <a:r>
              <a:rPr lang="ru-RU" sz="3200" b="1" dirty="0" err="1" smtClean="0">
                <a:ln>
                  <a:solidFill>
                    <a:srgbClr val="3366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всіх</a:t>
            </a:r>
            <a:r>
              <a:rPr lang="ru-RU" sz="3200" b="1" dirty="0" smtClean="0">
                <a:ln>
                  <a:solidFill>
                    <a:srgbClr val="3366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rgbClr val="3366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вітрів</a:t>
            </a:r>
            <a:endParaRPr lang="ru-RU" sz="3200" b="1" dirty="0">
              <a:ln>
                <a:solidFill>
                  <a:srgbClr val="336600"/>
                </a:solidFill>
              </a:ln>
              <a:solidFill>
                <a:srgbClr val="0033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img.tourister.ru/files/3/5/2/0/4/clones/870_582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16632"/>
            <a:ext cx="8676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Трав'янисті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пагорби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-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самотні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,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красиві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і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гарні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для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піших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прогулянок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img.tourister.ru/files/3/5/2/0/5/clones/579_870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51497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23728" y="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err="1" smtClean="0">
                <a:latin typeface="Century" pitchFamily="18" charset="0"/>
              </a:rPr>
              <a:t>Особливим</a:t>
            </a:r>
            <a:r>
              <a:rPr lang="ru-RU" sz="2800" b="1" dirty="0" smtClean="0">
                <a:latin typeface="Century" pitchFamily="18" charset="0"/>
              </a:rPr>
              <a:t> предметом </a:t>
            </a:r>
            <a:r>
              <a:rPr lang="ru-RU" sz="2800" b="1" dirty="0" err="1" smtClean="0">
                <a:latin typeface="Century" pitchFamily="18" charset="0"/>
              </a:rPr>
              <a:t>національної</a:t>
            </a:r>
            <a:r>
              <a:rPr lang="ru-RU" sz="2800" b="1" dirty="0" smtClean="0">
                <a:latin typeface="Century" pitchFamily="18" charset="0"/>
              </a:rPr>
              <a:t> </a:t>
            </a:r>
            <a:r>
              <a:rPr lang="ru-RU" sz="2800" b="1" dirty="0" err="1" smtClean="0">
                <a:latin typeface="Century" pitchFamily="18" charset="0"/>
              </a:rPr>
              <a:t>гордості</a:t>
            </a:r>
            <a:r>
              <a:rPr lang="ru-RU" sz="2800" b="1" dirty="0" smtClean="0">
                <a:latin typeface="Century" pitchFamily="18" charset="0"/>
              </a:rPr>
              <a:t> </a:t>
            </a:r>
            <a:r>
              <a:rPr lang="ru-RU" sz="2800" b="1" dirty="0" err="1" smtClean="0">
                <a:latin typeface="Century" pitchFamily="18" charset="0"/>
              </a:rPr>
              <a:t>є</a:t>
            </a:r>
            <a:r>
              <a:rPr lang="ru-RU" sz="2800" b="1" dirty="0" smtClean="0">
                <a:latin typeface="Century" pitchFamily="18" charset="0"/>
              </a:rPr>
              <a:t> </a:t>
            </a:r>
            <a:r>
              <a:rPr lang="ru-RU" sz="3200" b="1" u="dottedHeavy" dirty="0" err="1" smtClean="0">
                <a:latin typeface="Century" pitchFamily="18" charset="0"/>
              </a:rPr>
              <a:t>Хадрінская</a:t>
            </a:r>
            <a:r>
              <a:rPr lang="ru-RU" sz="3200" b="1" u="dottedHeavy" dirty="0" smtClean="0">
                <a:latin typeface="Century" pitchFamily="18" charset="0"/>
              </a:rPr>
              <a:t> </a:t>
            </a:r>
            <a:r>
              <a:rPr lang="ru-RU" sz="3200" b="1" u="dottedHeavy" dirty="0" err="1" smtClean="0">
                <a:latin typeface="Century" pitchFamily="18" charset="0"/>
              </a:rPr>
              <a:t>стіна</a:t>
            </a:r>
            <a:endParaRPr lang="ru-RU" sz="3200" b="1" u="dottedHeavy" dirty="0"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img.tourister.ru/files/3/5/2/0/6/clones/870_579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16632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FFCCCC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Тут </a:t>
            </a:r>
            <a:r>
              <a:rPr lang="ru-RU" sz="3200" b="1" dirty="0" err="1" smtClean="0">
                <a:ln>
                  <a:solidFill>
                    <a:srgbClr val="FFCCCC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зібрана</a:t>
            </a:r>
            <a:r>
              <a:rPr lang="ru-RU" sz="3200" b="1" dirty="0" smtClean="0">
                <a:ln>
                  <a:solidFill>
                    <a:srgbClr val="FFCCCC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rgbClr val="FFCCCC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дивовижна</a:t>
            </a:r>
            <a:r>
              <a:rPr lang="ru-RU" sz="3200" b="1" dirty="0" smtClean="0">
                <a:ln>
                  <a:solidFill>
                    <a:srgbClr val="FFCCCC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rgbClr val="FFCCCC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колекція</a:t>
            </a:r>
            <a:r>
              <a:rPr lang="ru-RU" sz="3200" b="1" dirty="0" smtClean="0">
                <a:ln>
                  <a:solidFill>
                    <a:srgbClr val="FFCCCC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rgbClr val="FFCCCC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польових</a:t>
            </a:r>
            <a:r>
              <a:rPr lang="ru-RU" sz="3200" b="1" dirty="0" smtClean="0">
                <a:ln>
                  <a:solidFill>
                    <a:srgbClr val="FFCCCC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rgbClr val="FFCCCC"/>
                  </a:solidFill>
                </a:ln>
                <a:solidFill>
                  <a:srgbClr val="FFFF00"/>
                </a:solidFill>
                <a:latin typeface="Century" pitchFamily="18" charset="0"/>
              </a:rPr>
              <a:t>квітів</a:t>
            </a:r>
            <a:endParaRPr lang="ru-RU" sz="3200" b="1" dirty="0">
              <a:ln>
                <a:solidFill>
                  <a:srgbClr val="FFCCCC"/>
                </a:solidFill>
              </a:ln>
              <a:solidFill>
                <a:srgbClr val="FFFF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64704"/>
            <a:ext cx="864096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Парк</a:t>
            </a:r>
          </a:p>
          <a:p>
            <a:pPr algn="ctr"/>
            <a:r>
              <a:rPr lang="ru-RU" sz="3600" b="1" dirty="0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 </a:t>
            </a:r>
            <a:r>
              <a:rPr lang="ru-RU" sz="4000" b="1" dirty="0" err="1" smtClean="0">
                <a:ln>
                  <a:solidFill>
                    <a:srgbClr val="0000CC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entury" pitchFamily="18" charset="0"/>
              </a:rPr>
              <a:t>Сноудонія</a:t>
            </a:r>
            <a:endParaRPr lang="ru-RU" sz="4000" b="1" dirty="0">
              <a:ln>
                <a:solidFill>
                  <a:srgbClr val="0000CC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latin typeface="Century" pitchFamily="18" charset="0"/>
            </a:endParaRPr>
          </a:p>
          <a:p>
            <a:pPr algn="ctr"/>
            <a:r>
              <a:rPr lang="en-US" sz="2800" b="1" dirty="0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отримав</a:t>
            </a:r>
            <a:r>
              <a:rPr lang="ru-RU" sz="2800" b="1" dirty="0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 свою </a:t>
            </a:r>
            <a:r>
              <a:rPr lang="ru-RU" sz="2800" b="1" dirty="0" err="1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назву</a:t>
            </a:r>
            <a:r>
              <a:rPr lang="ru-RU" sz="2800" b="1" dirty="0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від</a:t>
            </a:r>
            <a:r>
              <a:rPr lang="ru-RU" sz="2800" b="1" dirty="0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 гори </a:t>
            </a:r>
            <a:r>
              <a:rPr lang="ru-RU" sz="2800" b="1" dirty="0" err="1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Сноудон</a:t>
            </a:r>
            <a:r>
              <a:rPr lang="ru-RU" sz="2800" b="1" dirty="0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, </a:t>
            </a:r>
            <a:r>
              <a:rPr lang="ru-RU" sz="2800" b="1" dirty="0" err="1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найвищої</a:t>
            </a:r>
            <a:r>
              <a:rPr lang="ru-RU" sz="2800" b="1" dirty="0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 точки </a:t>
            </a:r>
            <a:r>
              <a:rPr lang="ru-RU" sz="2800" b="1" dirty="0" err="1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Уельсу</a:t>
            </a:r>
            <a:r>
              <a:rPr lang="ru-RU" sz="2800" b="1" dirty="0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. Це слово з </a:t>
            </a:r>
            <a:r>
              <a:rPr lang="ru-RU" sz="2800" b="1" dirty="0" err="1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валлійського</a:t>
            </a:r>
            <a:r>
              <a:rPr lang="ru-RU" sz="2800" b="1" dirty="0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означає</a:t>
            </a:r>
            <a:r>
              <a:rPr lang="ru-RU" sz="2800" b="1" dirty="0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 «</a:t>
            </a:r>
            <a:r>
              <a:rPr lang="ru-RU" sz="2800" b="1" dirty="0" err="1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піднесена</a:t>
            </a:r>
            <a:r>
              <a:rPr lang="ru-RU" sz="2800" b="1" dirty="0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, </a:t>
            </a:r>
            <a:r>
              <a:rPr lang="ru-RU" sz="2800" b="1" dirty="0" err="1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гірська</a:t>
            </a:r>
            <a:r>
              <a:rPr lang="ru-RU" sz="2800" b="1" dirty="0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місцевість</a:t>
            </a:r>
            <a:r>
              <a:rPr lang="ru-RU" sz="2800" b="1" dirty="0" smtClean="0">
                <a:ln>
                  <a:solidFill>
                    <a:srgbClr val="0000CC"/>
                  </a:solidFill>
                </a:ln>
                <a:latin typeface="Century" pitchFamily="18" charset="0"/>
              </a:rPr>
              <a:t>»</a:t>
            </a:r>
            <a:endParaRPr lang="ru-RU" sz="2800" b="1" dirty="0">
              <a:ln>
                <a:solidFill>
                  <a:srgbClr val="0000CC"/>
                </a:solidFill>
              </a:ln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img.tourister.ru/files/3/5/2/0/8/clones/870_581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116632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Century" pitchFamily="18" charset="0"/>
              </a:rPr>
              <a:t>У парку </a:t>
            </a:r>
            <a:r>
              <a:rPr lang="ru-RU" sz="2800" b="1" dirty="0" err="1" smtClean="0">
                <a:solidFill>
                  <a:srgbClr val="FFFF00"/>
                </a:solidFill>
                <a:latin typeface="Century" pitchFamily="18" charset="0"/>
              </a:rPr>
              <a:t>крім</a:t>
            </a:r>
            <a:r>
              <a:rPr lang="ru-RU" sz="2800" b="1" dirty="0" smtClean="0"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Century" pitchFamily="18" charset="0"/>
              </a:rPr>
              <a:t>прекрасної</a:t>
            </a:r>
            <a:r>
              <a:rPr lang="ru-RU" sz="2800" b="1" dirty="0" smtClean="0"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Century" pitchFamily="18" charset="0"/>
              </a:rPr>
              <a:t>прибережної</a:t>
            </a:r>
            <a:r>
              <a:rPr lang="ru-RU" sz="2800" b="1" dirty="0" smtClean="0"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Century" pitchFamily="18" charset="0"/>
              </a:rPr>
              <a:t>смуги</a:t>
            </a:r>
            <a:r>
              <a:rPr lang="ru-RU" sz="2800" b="1" dirty="0" smtClean="0"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Century" pitchFamily="18" charset="0"/>
              </a:rPr>
              <a:t>є</a:t>
            </a:r>
            <a:r>
              <a:rPr lang="ru-RU" sz="2800" b="1" dirty="0" smtClean="0"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Century" pitchFamily="18" charset="0"/>
              </a:rPr>
              <a:t>безліч</a:t>
            </a:r>
            <a:r>
              <a:rPr lang="ru-RU" sz="2800" b="1" dirty="0" smtClean="0"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Century" pitchFamily="18" charset="0"/>
              </a:rPr>
              <a:t>річок</a:t>
            </a:r>
            <a:r>
              <a:rPr lang="ru-RU" sz="2800" b="1" dirty="0" smtClean="0">
                <a:solidFill>
                  <a:srgbClr val="FFFF00"/>
                </a:solidFill>
                <a:latin typeface="Century" pitchFamily="18" charset="0"/>
              </a:rPr>
              <a:t>, озер, </a:t>
            </a:r>
            <a:r>
              <a:rPr lang="ru-RU" sz="2800" b="1" dirty="0" err="1" smtClean="0">
                <a:solidFill>
                  <a:srgbClr val="FFFF00"/>
                </a:solidFill>
                <a:latin typeface="Century" pitchFamily="18" charset="0"/>
              </a:rPr>
              <a:t>водоспадів</a:t>
            </a:r>
            <a:r>
              <a:rPr lang="ru-RU" sz="2800" b="1" dirty="0" smtClean="0">
                <a:solidFill>
                  <a:srgbClr val="FFFF00"/>
                </a:solidFill>
                <a:latin typeface="Century" pitchFamily="18" charset="0"/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  <a:latin typeface="Century" pitchFamily="18" charset="0"/>
              </a:rPr>
              <a:t>лісів</a:t>
            </a:r>
            <a:endParaRPr lang="ru-RU" sz="2800" b="1" dirty="0">
              <a:solidFill>
                <a:srgbClr val="FFFF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img.tourister.ru/files/3/5/2/0/9/clones/870_581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Century" pitchFamily="18" charset="0"/>
              </a:rPr>
              <a:t>У парку </a:t>
            </a:r>
            <a:r>
              <a:rPr lang="ru-RU" sz="3200" b="1" dirty="0" err="1" smtClean="0">
                <a:solidFill>
                  <a:srgbClr val="FFFF00"/>
                </a:solidFill>
                <a:latin typeface="Century" pitchFamily="18" charset="0"/>
              </a:rPr>
              <a:t>збережені</a:t>
            </a:r>
            <a:r>
              <a:rPr lang="ru-RU" sz="3200" b="1" dirty="0" smtClean="0"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latin typeface="Century" pitchFamily="18" charset="0"/>
              </a:rPr>
              <a:t>залишки</a:t>
            </a:r>
            <a:r>
              <a:rPr lang="ru-RU" sz="3200" b="1" dirty="0" smtClean="0"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latin typeface="Century" pitchFamily="18" charset="0"/>
              </a:rPr>
              <a:t>вугільних</a:t>
            </a:r>
            <a:r>
              <a:rPr lang="ru-RU" sz="3200" b="1" dirty="0" smtClean="0">
                <a:solidFill>
                  <a:srgbClr val="FFFF00"/>
                </a:solidFill>
                <a:latin typeface="Century" pitchFamily="18" charset="0"/>
              </a:rPr>
              <a:t> шахт</a:t>
            </a:r>
            <a:endParaRPr lang="ru-RU" sz="3200" b="1" dirty="0">
              <a:solidFill>
                <a:srgbClr val="FFFF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1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88640"/>
            <a:ext cx="83884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На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території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національного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парку </a:t>
            </a:r>
            <a:endParaRPr lang="en-US" sz="2800" b="1" dirty="0" smtClean="0">
              <a:ln>
                <a:solidFill>
                  <a:sysClr val="windowText" lastClr="000000"/>
                </a:solidFill>
              </a:ln>
              <a:solidFill>
                <a:srgbClr val="000066"/>
              </a:solidFill>
              <a:latin typeface="Century" pitchFamily="18" charset="0"/>
            </a:endParaRPr>
          </a:p>
          <a:p>
            <a:pPr algn="ctr"/>
            <a:r>
              <a:rPr lang="ru-RU" sz="6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entury" pitchFamily="18" charset="0"/>
              </a:rPr>
              <a:t>Брекон</a:t>
            </a:r>
            <a:r>
              <a:rPr lang="ru-RU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entury" pitchFamily="18" charset="0"/>
              </a:rPr>
              <a:t> </a:t>
            </a:r>
            <a:r>
              <a:rPr lang="ru-RU" sz="6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entury" pitchFamily="18" charset="0"/>
              </a:rPr>
              <a:t>Біконс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, </a:t>
            </a:r>
          </a:p>
          <a:p>
            <a:pPr algn="ctr"/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що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займає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520 кв. миль,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можна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знайти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вересові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пустки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,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зелені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долини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,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водоспади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,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зарослі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папороттю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ущелини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,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чотири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гірських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хребта і перший в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Європі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Century" pitchFamily="18" charset="0"/>
              </a:rPr>
              <a:t>геопарк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0066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484784"/>
            <a:ext cx="665483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ПІДГОТУВАЛА</a:t>
            </a:r>
          </a:p>
          <a:p>
            <a:pPr algn="ctr"/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УЧЕНИЦЯ 11-А КЛАСУ</a:t>
            </a:r>
          </a:p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ГРИНЮК ІННА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g.tourister.ru/files/3/5/1/8/1/clones/870_653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256"/>
            <a:ext cx="9144000" cy="68632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63688" y="6237312"/>
            <a:ext cx="5828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Century" pitchFamily="18" charset="0"/>
              </a:rPr>
              <a:t>Водоспад</a:t>
            </a:r>
            <a:r>
              <a:rPr lang="ru-RU" sz="28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Century" pitchFamily="18" charset="0"/>
              </a:rPr>
              <a:t> у парку </a:t>
            </a:r>
            <a:r>
              <a:rPr lang="ru-RU" sz="2800" dirty="0" err="1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Century" pitchFamily="18" charset="0"/>
              </a:rPr>
              <a:t>Брекон-Біконс</a:t>
            </a:r>
            <a:endParaRPr lang="ru-RU" sz="2800" dirty="0">
              <a:ln>
                <a:solidFill>
                  <a:srgbClr val="FFC000"/>
                </a:solidFill>
              </a:ln>
              <a:solidFill>
                <a:schemeClr val="bg1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g.tourister.ru/files/3/5/1/8/2/clones/653_870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85978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83768" y="116632"/>
            <a:ext cx="4285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66"/>
                </a:solidFill>
                <a:latin typeface="Century" pitchFamily="18" charset="0"/>
              </a:rPr>
              <a:t>На </a:t>
            </a:r>
            <a:r>
              <a:rPr lang="ru-RU" sz="2400" b="1" dirty="0" err="1" smtClean="0">
                <a:solidFill>
                  <a:srgbClr val="000066"/>
                </a:solidFill>
                <a:latin typeface="Century" pitchFamily="18" charset="0"/>
              </a:rPr>
              <a:t>вершині</a:t>
            </a:r>
            <a:r>
              <a:rPr lang="ru-RU" sz="2400" b="1" dirty="0" smtClean="0"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400" b="1" dirty="0" err="1" smtClean="0">
                <a:solidFill>
                  <a:srgbClr val="000066"/>
                </a:solidFill>
                <a:latin typeface="Century" pitchFamily="18" charset="0"/>
              </a:rPr>
              <a:t>кам'яних</a:t>
            </a:r>
            <a:r>
              <a:rPr lang="ru-RU" sz="2400" b="1" dirty="0" smtClean="0">
                <a:solidFill>
                  <a:srgbClr val="000066"/>
                </a:solidFill>
                <a:latin typeface="Century" pitchFamily="18" charset="0"/>
              </a:rPr>
              <a:t> </a:t>
            </a:r>
            <a:r>
              <a:rPr lang="ru-RU" sz="2400" b="1" dirty="0" err="1" smtClean="0">
                <a:solidFill>
                  <a:srgbClr val="000066"/>
                </a:solidFill>
                <a:latin typeface="Century" pitchFamily="18" charset="0"/>
              </a:rPr>
              <a:t>скель</a:t>
            </a:r>
            <a:endParaRPr lang="ru-RU" sz="2400" b="1" dirty="0">
              <a:solidFill>
                <a:srgbClr val="000066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6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7272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 smtClean="0">
                <a:ln>
                  <a:solidFill>
                    <a:srgbClr val="7030A0"/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Дартмурський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 </a:t>
            </a:r>
            <a:endParaRPr lang="en-US" sz="2400" b="1" dirty="0" smtClean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Century" pitchFamily="18" charset="0"/>
            </a:endParaRPr>
          </a:p>
          <a:p>
            <a:pPr algn="ctr"/>
            <a:r>
              <a:rPr lang="ru-RU" sz="24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національний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 парк на </a:t>
            </a:r>
            <a:r>
              <a:rPr lang="ru-RU" sz="24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південному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заході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Англії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 - </a:t>
            </a:r>
            <a:r>
              <a:rPr lang="ru-RU" sz="24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найпівденніший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 в </a:t>
            </a:r>
            <a:r>
              <a:rPr lang="ru-RU" sz="24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Британії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. 368 кв. миль </a:t>
            </a:r>
            <a:r>
              <a:rPr lang="ru-RU" sz="24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вересових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пусток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, </a:t>
            </a:r>
            <a:r>
              <a:rPr lang="ru-RU" sz="24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боліт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 і </a:t>
            </a:r>
            <a:r>
              <a:rPr lang="ru-RU" sz="24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лісистих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 долин </a:t>
            </a:r>
            <a:r>
              <a:rPr lang="ru-RU" sz="24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із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багатим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тваринним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світом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 і </a:t>
            </a:r>
            <a:r>
              <a:rPr lang="ru-RU" sz="24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численними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стародавніми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 </a:t>
            </a:r>
            <a:r>
              <a:rPr lang="ru-RU" sz="2400" b="1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руїнами</a:t>
            </a:r>
            <a:r>
              <a:rPr lang="ru-RU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entury" pitchFamily="18" charset="0"/>
              </a:rPr>
              <a:t>.</a:t>
            </a:r>
            <a:endParaRPr lang="ru-RU" sz="24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g.tourister.ru/files/3/5/1/8/4/clones/870_581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67842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entury" pitchFamily="18" charset="0"/>
              </a:rPr>
              <a:t>Пагорби</a:t>
            </a:r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entury" pitchFamily="18" charset="0"/>
              </a:rPr>
              <a:t> парку </a:t>
            </a:r>
            <a:r>
              <a:rPr lang="ru-RU" sz="4400" b="1" dirty="0" err="1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entury" pitchFamily="18" charset="0"/>
              </a:rPr>
              <a:t>Дартмур</a:t>
            </a:r>
            <a:endParaRPr lang="ru-RU" sz="4400" b="1" dirty="0">
              <a:ln>
                <a:solidFill>
                  <a:srgbClr val="FFFF00"/>
                </a:solidFill>
              </a:ln>
              <a:solidFill>
                <a:srgbClr val="FFC0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mg.tourister.ru/files/3/5/1/8/5/clones/870_582_fixedwid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91680" y="116632"/>
            <a:ext cx="5904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Серед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 </a:t>
            </a:r>
            <a:r>
              <a:rPr lang="ru-RU" sz="3600" b="1" dirty="0" err="1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пагорбів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 парку </a:t>
            </a:r>
            <a:r>
              <a:rPr lang="ru-RU" sz="3600" b="1" dirty="0" err="1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звиваючись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 </a:t>
            </a:r>
            <a:r>
              <a:rPr lang="ru-RU" sz="3600" b="1" dirty="0" err="1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біжить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 невелика </a:t>
            </a:r>
            <a:r>
              <a:rPr lang="ru-RU" sz="3600" b="1" dirty="0" err="1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latin typeface="Century" pitchFamily="18" charset="0"/>
              </a:rPr>
              <a:t>річка</a:t>
            </a:r>
            <a:endParaRPr lang="ru-RU" sz="3600" b="1" dirty="0">
              <a:ln>
                <a:solidFill>
                  <a:srgbClr val="FFFF00"/>
                </a:solidFill>
              </a:ln>
              <a:solidFill>
                <a:srgbClr val="0033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c1.static.km.ru/sites/default/files/imagecache/620/megabook/tourism/pictures/cnt%20(big)/data/pict04/new/04t17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50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atin typeface="Century" pitchFamily="18" charset="0"/>
              </a:rPr>
              <a:t>Національний</a:t>
            </a:r>
            <a:r>
              <a:rPr lang="ru-RU" sz="2800" b="1" dirty="0" smtClean="0">
                <a:latin typeface="Century" pitchFamily="18" charset="0"/>
              </a:rPr>
              <a:t> парк </a:t>
            </a:r>
            <a:r>
              <a:rPr lang="ru-RU" sz="4800" b="1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entury" pitchFamily="18" charset="0"/>
              </a:rPr>
              <a:t>Ексмур</a:t>
            </a:r>
            <a:r>
              <a:rPr lang="en-US" sz="2800" b="1" dirty="0" smtClean="0">
                <a:latin typeface="Century" pitchFamily="18" charset="0"/>
              </a:rPr>
              <a:t> </a:t>
            </a:r>
            <a:r>
              <a:rPr lang="ru-RU" sz="2800" b="1" dirty="0" err="1" smtClean="0">
                <a:latin typeface="Century" pitchFamily="18" charset="0"/>
              </a:rPr>
              <a:t>займає</a:t>
            </a:r>
            <a:r>
              <a:rPr lang="ru-RU" sz="2800" b="1" dirty="0" smtClean="0">
                <a:latin typeface="Century" pitchFamily="18" charset="0"/>
              </a:rPr>
              <a:t> </a:t>
            </a:r>
            <a:r>
              <a:rPr lang="ru-RU" sz="2800" b="1" dirty="0" err="1" smtClean="0">
                <a:latin typeface="Century" pitchFamily="18" charset="0"/>
              </a:rPr>
              <a:t>площу</a:t>
            </a:r>
            <a:r>
              <a:rPr lang="ru-RU" sz="2800" b="1" dirty="0" smtClean="0">
                <a:latin typeface="Century" pitchFamily="18" charset="0"/>
              </a:rPr>
              <a:t> 700 кв.км. Тут, в одному з </a:t>
            </a:r>
            <a:r>
              <a:rPr lang="ru-RU" sz="2800" b="1" dirty="0" err="1" smtClean="0">
                <a:latin typeface="Century" pitchFamily="18" charset="0"/>
              </a:rPr>
              <a:t>небагатьох</a:t>
            </a:r>
            <a:r>
              <a:rPr lang="ru-RU" sz="2800" b="1" dirty="0" smtClean="0">
                <a:latin typeface="Century" pitchFamily="18" charset="0"/>
              </a:rPr>
              <a:t> </a:t>
            </a:r>
            <a:r>
              <a:rPr lang="ru-RU" sz="2800" b="1" dirty="0" err="1" smtClean="0">
                <a:latin typeface="Century" pitchFamily="18" charset="0"/>
              </a:rPr>
              <a:t>уцілілих</a:t>
            </a:r>
            <a:r>
              <a:rPr lang="ru-RU" sz="2800" b="1" dirty="0" smtClean="0">
                <a:latin typeface="Century" pitchFamily="18" charset="0"/>
              </a:rPr>
              <a:t> в </a:t>
            </a:r>
            <a:r>
              <a:rPr lang="ru-RU" sz="2800" b="1" dirty="0" err="1" smtClean="0">
                <a:latin typeface="Century" pitchFamily="18" charset="0"/>
              </a:rPr>
              <a:t>Англії</a:t>
            </a:r>
            <a:r>
              <a:rPr lang="ru-RU" sz="2800" b="1" dirty="0" smtClean="0">
                <a:latin typeface="Century" pitchFamily="18" charset="0"/>
              </a:rPr>
              <a:t> </a:t>
            </a:r>
            <a:r>
              <a:rPr lang="ru-RU" sz="2800" b="1" dirty="0" err="1" smtClean="0">
                <a:latin typeface="Century" pitchFamily="18" charset="0"/>
              </a:rPr>
              <a:t>лісів</a:t>
            </a:r>
            <a:r>
              <a:rPr lang="ru-RU" sz="2800" b="1" dirty="0" smtClean="0">
                <a:latin typeface="Century" pitchFamily="18" charset="0"/>
              </a:rPr>
              <a:t>, </a:t>
            </a:r>
            <a:r>
              <a:rPr lang="ru-RU" sz="2800" b="1" dirty="0" err="1" smtClean="0">
                <a:latin typeface="Century" pitchFamily="18" charset="0"/>
              </a:rPr>
              <a:t>виростають</a:t>
            </a:r>
            <a:r>
              <a:rPr lang="ru-RU" sz="2800" b="1" dirty="0" smtClean="0">
                <a:latin typeface="Century" pitchFamily="18" charset="0"/>
              </a:rPr>
              <a:t> 900 </a:t>
            </a:r>
            <a:r>
              <a:rPr lang="ru-RU" sz="2800" b="1" dirty="0" err="1" smtClean="0">
                <a:latin typeface="Century" pitchFamily="18" charset="0"/>
              </a:rPr>
              <a:t>видів</a:t>
            </a:r>
            <a:r>
              <a:rPr lang="ru-RU" sz="2800" b="1" dirty="0" smtClean="0">
                <a:latin typeface="Century" pitchFamily="18" charset="0"/>
              </a:rPr>
              <a:t> трав, </a:t>
            </a:r>
            <a:r>
              <a:rPr lang="ru-RU" sz="2800" b="1" dirty="0" err="1" smtClean="0">
                <a:latin typeface="Century" pitchFamily="18" charset="0"/>
              </a:rPr>
              <a:t>квітів</a:t>
            </a:r>
            <a:r>
              <a:rPr lang="ru-RU" sz="2800" b="1" dirty="0" smtClean="0">
                <a:latin typeface="Century" pitchFamily="18" charset="0"/>
              </a:rPr>
              <a:t> та </a:t>
            </a:r>
            <a:r>
              <a:rPr lang="ru-RU" sz="2800" b="1" dirty="0" err="1" smtClean="0">
                <a:latin typeface="Century" pitchFamily="18" charset="0"/>
              </a:rPr>
              <a:t>кущів</a:t>
            </a:r>
            <a:r>
              <a:rPr lang="ru-RU" sz="2800" b="1" dirty="0" smtClean="0">
                <a:latin typeface="Century" pitchFamily="18" charset="0"/>
              </a:rPr>
              <a:t> і </a:t>
            </a:r>
            <a:r>
              <a:rPr lang="ru-RU" sz="2800" b="1" dirty="0" err="1" smtClean="0">
                <a:latin typeface="Century" pitchFamily="18" charset="0"/>
              </a:rPr>
              <a:t>водяться</a:t>
            </a:r>
            <a:r>
              <a:rPr lang="ru-RU" sz="2800" b="1" dirty="0" smtClean="0">
                <a:latin typeface="Century" pitchFamily="18" charset="0"/>
              </a:rPr>
              <a:t> </a:t>
            </a:r>
            <a:r>
              <a:rPr lang="ru-RU" sz="2800" b="1" dirty="0" err="1" smtClean="0">
                <a:latin typeface="Century" pitchFamily="18" charset="0"/>
              </a:rPr>
              <a:t>дикі</a:t>
            </a:r>
            <a:r>
              <a:rPr lang="ru-RU" sz="2800" b="1" dirty="0" smtClean="0">
                <a:latin typeface="Century" pitchFamily="18" charset="0"/>
              </a:rPr>
              <a:t> </a:t>
            </a:r>
            <a:r>
              <a:rPr lang="ru-RU" sz="2800" b="1" dirty="0" err="1" smtClean="0">
                <a:latin typeface="Century" pitchFamily="18" charset="0"/>
              </a:rPr>
              <a:t>поні</a:t>
            </a:r>
            <a:r>
              <a:rPr lang="ru-RU" sz="2800" b="1" dirty="0" smtClean="0">
                <a:latin typeface="Century" pitchFamily="18" charset="0"/>
              </a:rPr>
              <a:t>. </a:t>
            </a:r>
            <a:r>
              <a:rPr lang="ru-RU" sz="2800" b="1" dirty="0" err="1" smtClean="0">
                <a:latin typeface="Century" pitchFamily="18" charset="0"/>
              </a:rPr>
              <a:t>Ексмур</a:t>
            </a:r>
            <a:r>
              <a:rPr lang="ru-RU" sz="2800" b="1" dirty="0" smtClean="0">
                <a:latin typeface="Century" pitchFamily="18" charset="0"/>
              </a:rPr>
              <a:t> славиться </a:t>
            </a:r>
            <a:r>
              <a:rPr lang="ru-RU" sz="2800" b="1" dirty="0" err="1" smtClean="0">
                <a:latin typeface="Century" pitchFamily="18" charset="0"/>
              </a:rPr>
              <a:t>найбільшим</a:t>
            </a:r>
            <a:r>
              <a:rPr lang="ru-RU" sz="2800" b="1" dirty="0" smtClean="0">
                <a:latin typeface="Century" pitchFamily="18" charset="0"/>
              </a:rPr>
              <a:t> в </a:t>
            </a:r>
            <a:r>
              <a:rPr lang="ru-RU" sz="2800" b="1" dirty="0" err="1" smtClean="0">
                <a:latin typeface="Century" pitchFamily="18" charset="0"/>
              </a:rPr>
              <a:t>Англії</a:t>
            </a:r>
            <a:r>
              <a:rPr lang="ru-RU" sz="2800" b="1" dirty="0" smtClean="0">
                <a:latin typeface="Century" pitchFamily="18" charset="0"/>
              </a:rPr>
              <a:t> </a:t>
            </a:r>
            <a:r>
              <a:rPr lang="ru-RU" sz="2800" b="1" dirty="0" err="1" smtClean="0">
                <a:latin typeface="Century" pitchFamily="18" charset="0"/>
              </a:rPr>
              <a:t>поголів'ям</a:t>
            </a:r>
            <a:r>
              <a:rPr lang="ru-RU" sz="2800" b="1" dirty="0" smtClean="0">
                <a:latin typeface="Century" pitchFamily="18" charset="0"/>
              </a:rPr>
              <a:t> </a:t>
            </a:r>
            <a:r>
              <a:rPr lang="ru-RU" sz="2800" b="1" dirty="0" err="1" smtClean="0">
                <a:latin typeface="Century" pitchFamily="18" charset="0"/>
              </a:rPr>
              <a:t>королівських</a:t>
            </a:r>
            <a:r>
              <a:rPr lang="ru-RU" sz="2800" b="1" dirty="0" smtClean="0">
                <a:latin typeface="Century" pitchFamily="18" charset="0"/>
              </a:rPr>
              <a:t> </a:t>
            </a:r>
            <a:r>
              <a:rPr lang="ru-RU" sz="2800" b="1" dirty="0" err="1" smtClean="0">
                <a:latin typeface="Century" pitchFamily="18" charset="0"/>
              </a:rPr>
              <a:t>оленів</a:t>
            </a:r>
            <a:r>
              <a:rPr lang="ru-RU" sz="2800" b="1" dirty="0" smtClean="0">
                <a:latin typeface="Century" pitchFamily="18" charset="0"/>
              </a:rPr>
              <a:t>. На </a:t>
            </a:r>
            <a:r>
              <a:rPr lang="ru-RU" sz="2800" b="1" dirty="0" err="1" smtClean="0">
                <a:latin typeface="Century" pitchFamily="18" charset="0"/>
              </a:rPr>
              <a:t>скелях</a:t>
            </a:r>
            <a:r>
              <a:rPr lang="ru-RU" sz="2800" b="1" dirty="0" smtClean="0">
                <a:latin typeface="Century" pitchFamily="18" charset="0"/>
              </a:rPr>
              <a:t> </a:t>
            </a:r>
            <a:r>
              <a:rPr lang="ru-RU" sz="2800" b="1" dirty="0" err="1" smtClean="0">
                <a:latin typeface="Century" pitchFamily="18" charset="0"/>
              </a:rPr>
              <a:t>гніздяться</a:t>
            </a:r>
            <a:r>
              <a:rPr lang="ru-RU" sz="2800" b="1" dirty="0" smtClean="0">
                <a:latin typeface="Century" pitchFamily="18" charset="0"/>
              </a:rPr>
              <a:t> </a:t>
            </a:r>
            <a:r>
              <a:rPr lang="ru-RU" sz="2800" b="1" dirty="0" err="1" smtClean="0">
                <a:latin typeface="Century" pitchFamily="18" charset="0"/>
              </a:rPr>
              <a:t>зграї</a:t>
            </a:r>
            <a:r>
              <a:rPr lang="ru-RU" sz="2800" b="1" dirty="0" smtClean="0">
                <a:latin typeface="Century" pitchFamily="18" charset="0"/>
              </a:rPr>
              <a:t> </a:t>
            </a:r>
            <a:r>
              <a:rPr lang="ru-RU" sz="2800" b="1" dirty="0" err="1" smtClean="0">
                <a:latin typeface="Century" pitchFamily="18" charset="0"/>
              </a:rPr>
              <a:t>морських</a:t>
            </a:r>
            <a:r>
              <a:rPr lang="ru-RU" sz="2800" b="1" dirty="0" smtClean="0">
                <a:latin typeface="Century" pitchFamily="18" charset="0"/>
              </a:rPr>
              <a:t> </a:t>
            </a:r>
            <a:r>
              <a:rPr lang="ru-RU" sz="2800" b="1" dirty="0" err="1" smtClean="0">
                <a:latin typeface="Century" pitchFamily="18" charset="0"/>
              </a:rPr>
              <a:t>птахів</a:t>
            </a:r>
            <a:r>
              <a:rPr lang="ru-RU" sz="2800" b="1" dirty="0" smtClean="0">
                <a:latin typeface="Century" pitchFamily="18" charset="0"/>
              </a:rPr>
              <a:t>, за </a:t>
            </a:r>
            <a:r>
              <a:rPr lang="ru-RU" sz="2800" b="1" dirty="0" err="1" smtClean="0">
                <a:latin typeface="Century" pitchFamily="18" charset="0"/>
              </a:rPr>
              <a:t>якими</a:t>
            </a:r>
            <a:r>
              <a:rPr lang="ru-RU" sz="2800" b="1" dirty="0" smtClean="0">
                <a:latin typeface="Century" pitchFamily="18" charset="0"/>
              </a:rPr>
              <a:t> з </a:t>
            </a:r>
            <a:r>
              <a:rPr lang="ru-RU" sz="2800" b="1" dirty="0" err="1" smtClean="0">
                <a:latin typeface="Century" pitchFamily="18" charset="0"/>
              </a:rPr>
              <a:t>обережністю</a:t>
            </a:r>
            <a:r>
              <a:rPr lang="ru-RU" sz="2800" b="1" dirty="0" smtClean="0">
                <a:latin typeface="Century" pitchFamily="18" charset="0"/>
              </a:rPr>
              <a:t> </a:t>
            </a:r>
            <a:r>
              <a:rPr lang="ru-RU" sz="2800" b="1" dirty="0" err="1" smtClean="0">
                <a:latin typeface="Century" pitchFamily="18" charset="0"/>
              </a:rPr>
              <a:t>спостерігають</a:t>
            </a:r>
            <a:r>
              <a:rPr lang="ru-RU" sz="2800" b="1" dirty="0" smtClean="0">
                <a:latin typeface="Century" pitchFamily="18" charset="0"/>
              </a:rPr>
              <a:t> </a:t>
            </a:r>
            <a:r>
              <a:rPr lang="ru-RU" sz="2800" b="1" dirty="0" err="1" smtClean="0">
                <a:latin typeface="Century" pitchFamily="18" charset="0"/>
              </a:rPr>
              <a:t>туристи</a:t>
            </a:r>
            <a:r>
              <a:rPr lang="ru-RU" sz="2800" b="1" dirty="0">
                <a:latin typeface="Century" pitchFamily="18" charset="0"/>
              </a:rPr>
              <a:t>.</a:t>
            </a:r>
            <a:endParaRPr lang="ru-RU" sz="2800" b="1" dirty="0">
              <a:latin typeface="Century" pitchFamily="18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526</Words>
  <Application>Microsoft Office PowerPoint</Application>
  <PresentationFormat>Экран (4:3)</PresentationFormat>
  <Paragraphs>43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16</cp:revision>
  <dcterms:created xsi:type="dcterms:W3CDTF">2014-03-06T19:43:12Z</dcterms:created>
  <dcterms:modified xsi:type="dcterms:W3CDTF">2014-03-06T22:12:41Z</dcterms:modified>
</cp:coreProperties>
</file>