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8" r:id="rId3"/>
    <p:sldId id="279" r:id="rId4"/>
    <p:sldId id="261" r:id="rId5"/>
    <p:sldId id="273" r:id="rId6"/>
    <p:sldId id="269" r:id="rId7"/>
    <p:sldId id="278" r:id="rId8"/>
    <p:sldId id="264" r:id="rId9"/>
    <p:sldId id="270" r:id="rId10"/>
    <p:sldId id="280" r:id="rId11"/>
    <p:sldId id="282" r:id="rId12"/>
    <p:sldId id="276" r:id="rId13"/>
    <p:sldId id="281" r:id="rId14"/>
    <p:sldId id="284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0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-realty.com/wp-content/uploads/984932_w200_h200_382231-150x1501.jp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00232" y="714356"/>
            <a:ext cx="50720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err="1" smtClean="0">
                <a:solidFill>
                  <a:schemeClr val="bg1">
                    <a:lumMod val="95000"/>
                  </a:schemeClr>
                </a:solidFill>
              </a:rPr>
              <a:t>Чорна</a:t>
            </a:r>
            <a:r>
              <a:rPr lang="ru-RU" sz="8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8000" dirty="0" err="1" smtClean="0">
                <a:solidFill>
                  <a:schemeClr val="bg1">
                    <a:lumMod val="95000"/>
                  </a:schemeClr>
                </a:solidFill>
              </a:rPr>
              <a:t>Металург</a:t>
            </a:r>
            <a:r>
              <a:rPr lang="uk-UA" sz="8000" dirty="0" err="1" smtClean="0">
                <a:solidFill>
                  <a:schemeClr val="bg1">
                    <a:lumMod val="95000"/>
                  </a:schemeClr>
                </a:solidFill>
              </a:rPr>
              <a:t>ія</a:t>
            </a:r>
            <a:r>
              <a:rPr lang="uk-UA" sz="8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8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429132"/>
            <a:ext cx="84296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Особливістю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розташування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виробництв</a:t>
            </a:r>
            <a:r>
              <a:rPr lang="ru-RU" sz="2800" dirty="0" smtClean="0"/>
              <a:t> </a:t>
            </a:r>
            <a:r>
              <a:rPr lang="ru-RU" sz="2800" dirty="0" err="1" smtClean="0"/>
              <a:t>чорних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металів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сучасному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етапі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орієнтація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споживача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вантажопотоки</a:t>
            </a:r>
            <a:r>
              <a:rPr lang="ru-RU" sz="2800" dirty="0" smtClean="0"/>
              <a:t> </a:t>
            </a:r>
            <a:r>
              <a:rPr lang="ru-RU" sz="2800" dirty="0" err="1" smtClean="0"/>
              <a:t>сировини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тобто</a:t>
            </a:r>
            <a:r>
              <a:rPr lang="ru-RU" sz="2800" dirty="0" smtClean="0"/>
              <a:t> – </a:t>
            </a:r>
            <a:r>
              <a:rPr lang="ru-RU" sz="2800" dirty="0" err="1" smtClean="0"/>
              <a:t>розташування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поблизу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ринків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збуту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поряд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великими </a:t>
            </a:r>
            <a:r>
              <a:rPr lang="ru-RU" sz="2800" dirty="0" err="1" smtClean="0"/>
              <a:t>транспортними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вузлами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http://ukrmap.su/program2010/g9/g9_17_files/image0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92961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ir.zavantag.com/pars_docs/refs/11/10138/10138_html_1ce5319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nife-klinok.ru/wa-data/public/shop/products/10/01/110/images/210/210.120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973296"/>
            <a:ext cx="3286148" cy="3527538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4282" y="285728"/>
            <a:ext cx="87154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Чорні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метали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займають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провідне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місце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серед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конструкційних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металів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Вони широко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використовуються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машинобудуванні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будівництві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транспорті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всіх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без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винятку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галузях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сільського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господарства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витримуючи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гостру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конкуренцію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збоку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пласмас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кераміки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композитів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інших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сучасних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матеріалів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http://btvt.narod.ru/4/bmot/bmot.jpg"/>
          <p:cNvPicPr>
            <a:picLocks noChangeAspect="1" noChangeArrowheads="1"/>
          </p:cNvPicPr>
          <p:nvPr/>
        </p:nvPicPr>
        <p:blipFill>
          <a:blip r:embed="rId3"/>
          <a:srcRect l="4394" b="15441"/>
          <a:stretch>
            <a:fillRect/>
          </a:stretch>
        </p:blipFill>
        <p:spPr bwMode="auto">
          <a:xfrm>
            <a:off x="357158" y="3071810"/>
            <a:ext cx="4570141" cy="3273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00438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Важливими</a:t>
            </a:r>
            <a:r>
              <a:rPr lang="ru-RU" sz="2400" dirty="0" smtClean="0"/>
              <a:t> </a:t>
            </a:r>
            <a:r>
              <a:rPr lang="ru-RU" sz="2400" dirty="0" smtClean="0"/>
              <a:t>проблемами </a:t>
            </a:r>
            <a:r>
              <a:rPr lang="ru-RU" sz="2400" dirty="0" err="1" smtClean="0"/>
              <a:t>чорної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металургії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необхідність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технологічного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переоснащення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поліпшення</a:t>
            </a:r>
            <a:r>
              <a:rPr lang="ru-RU" sz="2400" dirty="0" smtClean="0"/>
              <a:t> </a:t>
            </a:r>
            <a:r>
              <a:rPr lang="ru-RU" sz="2400" dirty="0" err="1" smtClean="0"/>
              <a:t>якості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чорних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металів</a:t>
            </a:r>
            <a:r>
              <a:rPr lang="ru-RU" sz="2400" dirty="0" smtClean="0"/>
              <a:t>, </a:t>
            </a:r>
            <a:r>
              <a:rPr lang="ru-RU" sz="2400" dirty="0" err="1" smtClean="0"/>
              <a:t>випуску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сталі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прокату. </a:t>
            </a:r>
            <a:r>
              <a:rPr lang="ru-RU" sz="2400" dirty="0" err="1" smtClean="0"/>
              <a:t>Слабкого</a:t>
            </a:r>
            <a:r>
              <a:rPr lang="ru-RU" sz="2400" dirty="0" smtClean="0"/>
              <a:t> 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поки</a:t>
            </a:r>
            <a:r>
              <a:rPr lang="ru-RU" sz="2400" dirty="0" smtClean="0"/>
              <a:t>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набули</a:t>
            </a:r>
            <a:r>
              <a:rPr lang="ru-RU" sz="2400" dirty="0" smtClean="0"/>
              <a:t> так </a:t>
            </a:r>
            <a:r>
              <a:rPr lang="ru-RU" sz="2400" dirty="0" err="1" smtClean="0"/>
              <a:t>звані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доменні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 </a:t>
            </a:r>
            <a:r>
              <a:rPr lang="ru-RU" sz="2400" dirty="0" err="1" smtClean="0"/>
              <a:t>чорних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металів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екологічно</a:t>
            </a:r>
            <a:r>
              <a:rPr lang="ru-RU" sz="2400" dirty="0" smtClean="0"/>
              <a:t> </a:t>
            </a:r>
            <a:r>
              <a:rPr lang="ru-RU" sz="2400" dirty="0" err="1" smtClean="0"/>
              <a:t>чистими</a:t>
            </a:r>
            <a:r>
              <a:rPr lang="ru-RU" sz="2400" dirty="0" smtClean="0"/>
              <a:t>, 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електрометалургія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58200" cy="5207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ПРОБЛЕМИ І ПЕРСПЕКТИВИ РОЗВИТКУ </a:t>
            </a:r>
            <a:r>
              <a:rPr lang="ru-RU" sz="2800" dirty="0" smtClean="0"/>
              <a:t>ГАЛУЗІ</a:t>
            </a:r>
            <a:endParaRPr lang="ru-RU" sz="2800" dirty="0"/>
          </a:p>
        </p:txBody>
      </p:sp>
      <p:pic>
        <p:nvPicPr>
          <p:cNvPr id="25602" name="Picture 2" descr="http://www.steel-el.ru/image/objects/wheelabrator-allevard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6286544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encrypted-tbn0.gstatic.com/images?q=tbn:ANd9GcTgRc6tQfzb5D-IKheyWbvhIzCciT4_X-eIAYlSSIJNtoAxNAQ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4883868" cy="3071834"/>
          </a:xfrm>
          <a:prstGeom prst="rect">
            <a:avLst/>
          </a:prstGeom>
          <a:noFill/>
        </p:spPr>
      </p:pic>
      <p:sp>
        <p:nvSpPr>
          <p:cNvPr id="31750" name="AutoShape 6" descr="data:image/jpeg;base64,/9j/4AAQSkZJRgABAQAAAQABAAD/2wCEAAkGBxQTEhUUExQWFhUXGBgYFhcXGBcbGBccHBoWGBgZHBcYHCghHBwlHBgZITEhJSkrLi4uGB8zODMsNygtLisBCgoKDg0OGhAQGywkICQsLCwsLCwsLCwsLCwsLCwsLCwsLCwsLCwsLCwsLCwsLCwsLCwsLCwsLCwsLCwsLDcsLP/AABEIALYBFQMBIgACEQEDEQH/xAAbAAABBQEBAAAAAAAAAAAAAAAEAAIDBQYBB//EAEEQAAECBAQDBgUBBwIFBQEAAAECEQADITEEEkFRBWFxEyIygZGhBrHB0fBCFBVSYnLh8SOSQ4KiwtIkM5Oy4hb/xAAZAQADAQEBAAAAAAAAAAAAAAAAAQIDBAX/xAAjEQACAgMBAQACAgMAAAAAAAAAAQIREiExQVEDEyJxMlJh/9oADAMBAAIRAxEAPwD1fLDgmHNHRGpyjQiHBA2hwhwgAZkEdCIeI7CAaEDaOhAhwVDhCAZkGwhdmIkEKCwGdmNoXZjaJIUFgR9mNhHOzG0SwoLAi7MbQjLGwiWOQWBH2Y2ELsxtEkKCwI+zGwjhljYRLHDBYEJljYRwyxsIlMcMMCHsxsI4ZY2ETGGwwIezGwjhljYRKY4YAIDLG0NMsbCJzDFQwohMsbCGmWNhExhhgFRCZY2EMUgbCJzEZEMVECkDaGFAiYiGGGIiyQoeYUMC4jrxHnG8OBEZmg8GHPDHin4r8SyZILHOsfpTvzVYQhl48VHE/iGVKVlfMoXAsOpjG8R+KZyyxVlB/SigPUu5ikE4kuA9eUCVjo1GI+LpgmBQSkBqXrcVY06cgYdi/jGctOVCUIemYPmHRzQ84y2dXTlDrDn7ekVoGicY1aVZkrUDu5f1jWcI+MWypxFX/WBUf1JF+o9IxSgdPaEm94ppMjh6wnjmHIftUt1+l4dL4zIVaYPNx7mPMJStrCJk4gj7xGJdHq6VghwXG4jrx5dheILll0KUOh+ekXOG+LJwDKyq6hj/ANJaFiKjcPCeMon4uOsoeSz/AOMTS/i5B8UtQ6EH7QqYGkeE8VeF49JmWUx2VT+3vBv7QIKETPHCYiM8RwzxBQaJXjhMRduI52whgSExwmI+1EIzRAA4mGkwztRHO1EMNDiYaTDTNhpmQBY4mGExwrhhmQ6FaHEwxRjhmQwrh0AlGIzHVLiMrhi0KFDCuFDAfO4nLSWVMSDs4it4l8ToRRDLOp/SPvGBm46ndHN7xAZhapHqYmxWjRYzjU2c+ZZA/hFB7X84AUsM35vFRMxreFz+bQ0zVHfpt1iRqYTPW6idqRGKfX23iCWD4iKb2HvEIWKF0v0J+kNFZB6FKBIBbofpEhnK1U/NgPd4BQo2GYjYJArS7w6TUkf+3/UQAfKKGS9qf41ev0zQTLxIP31Ps0Ml4dBZiFlq3b3beJZZSP0pPrCckKvoZ2lBo2jQ9E11APTQQKua4aOSEB6ppu5oOVYmy/dFnvDAodDEa7MlKixBY1prXWkQLWnM4BFnGx213gspxDs4F46aa+sCTJ4p3WD6n7fnyhcQnoUB2aSkAVqa7XUT/mCxNBwmAav7wRhsfMR4VEedPQ0gbgc6USTMSpYAFASG1dwQ8X/b4PSQQeeY/wDdEudFKFoZI+JFjxBKvY/aLCRx+Wq7p8nHtFPiESFOB3DoWPuHgKZIa0xB6H7iBTJf4jZy8WlXhUD0I+UP7SMQkq2PUfcQRL4gsN31dCX+cWpIn9ZrjNhisRFDK4qdWg9M1JGbOw2yrf2SYdonBh4xEO7SKqZi5Y/4g9FD/wCyRDU49Gix6iHaDAtVTIaZsVxxY3eG/tXMwWgwLEzYaZsVi8UN/nHBihvDFRZ9tDTOisOIG8OTOSaVEMKQcZ0NM2A32Lw2ZOS7GAKCzMjkBKnpGsch2KjzUhVCQW3IPziKZjC7AEvaO4WYpNC5Tzt8/tFrgsIiYFKoUpAJTWtWFdBzjmyfpa/EnwrMOCdbOd/7O8FNvXmSIWUOWo3n0jsiSVEVoLnb1gystQSJSAQA9BZtPOIf2Zi70u7JB9vtHSoAlqB6dIspqMnd3FT7sNgIG6KxsBGHs7nZg99ybWiEYdv0AHm/5aDVSnSB3gkVBTcnat4ZiCbApCaMyi716l+gikJxRHg1LSczBhYKAA96exizE1ExglHe0ItvW3rFbhMMFCl/X3MG4VeV6M9K38oGhokVgVgm3kofd4RwK7s3mIZMxeUuApTkPZkwsTMRMI7yKsGIUD0LX84VBSCZJahLbkqT94ZOmhqZOSioV84GKEjwENoyCelzBCb0cHfs0/U/KAonkoBAqL3Dl/QRYYfgcwmpQB5n5wACT+pQFmISPmfysGSJpoCpfQKCX3oBtEtlpB0/hWUhgWZiQAB9x/mJBgFkgFKmNmb6CJJfEymqZY/+T/8AMHYXjRIPbZUbDtX35MfWM22UkNHACbMDTV/YwVhPh1vGc3JgAPSOy+JB3CkMbd4j6tB8jilQDk65ozcpFUgf9ySwSwSOrRMngyC7p9xygv8AeCARmCQ+uaGp41KAPhp/OgfWFkwog/dSA/8Aph2o7H5xF/8AzyQ/eUBoKt5V+cWQ4gD+kvQ8gNai/lE4nhTMD6Qs2Ff8M2eBEWmHZ2NOrE0hkzgExvGhW9wD7Rp1Yfkx6wxWFs1P6S0UpsnRkVfDk3+Fx/KpP1ENX8PzdlDqzeojZpRW1fzWJexPT85w82LR5bieHTUroSU60VSlms784gWiYm6qR6rNwxI0O1vnFZjuBy1u6G3b7WMUvyMWMTCyMWhgSsDQuPk0HpMkeNeYm2VgB/uDvEvEvhNDuhRSNQQFfWBcPwfI4KitOzVHQv7RX7H9DBPwsJGAlqGZPaNu6ftWJDwcHwzPIj7GM3xTGLw8wy5M5aSQFUIyvWjfXnA8r4lxDMtecaBSU12LpDv56wZz6mGMeUXWJ4WtJ/T6TP8AxhRXSOL4qrSQsEuCUq9AyhSFD/dMX6omPCE79Wrz9PKCVTzLQUSx3VggmlugA9a3MVCJ4UaslQbkDpd9jBqDQDMQ5GpbofvAieDkFQbNUb7dYskyiZIYFgTm87QIpJv4P6rf3ifEY3/RTKDkJLlViTYMOlKwmNaBZUk5kn+YP6xZ4hXfL6m23OK+TNLjdwflBmOS5C01BD2Yjcc2gv6Ovg/NEaMIFqIBYm/TU8qPaGSiSwFSTYQWpWWiSCf1EW/p6Rd0KrI0sl8opuXJ9T9IkUnMHauh3iJXtBeIYFhYAN6XgsKBlpDMQ7REUgm5FXDUD6PeDTIe9PUfKEJKRDFQGqYBd6NUk21LAxLLWCWBcvbs1E6b9YnxktQQ4SxOt8vOtH+8QTMcAMonzKtmANQRsQNbUIgDha4TBqLuFBnPgQ+7CtT6QQmSQaJmnySH/wCqK/BYwEjP2xArRV/U+0W+aUQ5lz96hJ1/qiHo0Q5Eogf8RXkB/wB0PmSHoy/9gP1geZPSFAhE0JAUVaGp0CVFzSJ5mNSLpnD85E7xLZSVkTswdX+wU8oKMtTA9pzqg/MCBV8ZlJoVTE8ilaj6pLQdw/F9o6kTFkCqgoMAGp4gRo/lAwHYQgBpU1IzXdKlDnRmBgnC4eSk/wCoUFqulCg21AGjqAsLdSsrXACD6FvOLaRiE27Ry9iEufIpjKTKSGYNCApkrBf+QvsztFxKSwqA/WIpWJB7vdLC6Wp1TcRBiAtKtwbENmH36/OM0DClFV8zV1FodNSSKsfK8QycXob6uG9xQwSljVm6F/l9osg5JYaH0v0gqWokAs3I39oj0oa/mkRGcRcexI9opOhVZNMnEfpJ6REjHJNgr0r6Q12sA+tT9oSsW36T7fSDIMSi+LuIZEdwsXLggVHJRNPnGEn8cmrmy+xd0JKVsHd3qQ1Sd9wI9A4oqXMDFGb+/URUJyy0qEuWlJALBh1baFdF4mYwvBcxSqcBLckAkkKVehHkS9IvsJg5aAeyGVNyquZWl7wEvHJX3VpL6hfiHkfpBGHnKRUKIP4zBT/OD+xgK8VNSSAfMhiedxCiwnYtRJJcklzQQorIVHlMxKV5hLWoVOUd9CsuzKAUztuIi4eJkgk0W2ik+FqO2/sWEWcrCpOTMoJJsC6mOgBD35P5wZO4KFkZVKKwwW5SQSoqIzIo9TQpIJ5xV+GNelQjGZicxLm5Jsd4PQhm1fziDivBJspQCEhaGUpRSR2oLjM4UQSA402gcZ5SvoxHtBdDpMspEkqUWFbtpQ76RNi8QBkQCFZQe8C7kly3J6CA5eOKk5UBKEqcqvmUSDckjlT2h0i5JFQQB/NQG41hpoKZZ8LWM5IFVJKQ2ha/ziDJlJB00h3DZZVMBDAAgq2A/wAQ9a3J1S5Y7Vp7QXQ6sklSwe8fCKk/TrE82cFBK2bT0P2aGTZX+kgaOX5/3aFIlvJIFwvTmAIroibFLZT6GohypTNmuQ4A+v56Q3FLqE6JAHWCTOAl51UypqeQtDGNUt6KytzuL1Fb194iMksAhgNSAS/kfnWCsNKTnc1cBh6n3juMUtQASrIk3IAoOT/MgwJjaOglg6ikANSjnqI6JMtRBIKuaiT84pk46UolMpMyerfwo81EOfSD5KJ4BKhKlpFScpoBeql+8BNp8CHkuUgKZNyApI8i1R0h8jHyhaYSDYZ1EehEBJ4mjWfKV/SwA84lRi0sWXIUdA7DzOaFiNTJsRxEEUIO1U/Z4B4ZisQK91uSAL3D5n3iwTJQuwQrfIQfYPEkiShLkgp9vdLQeDtsJ4fiZqnzMlObwnvUoxJe/l6xc5s1FJqLKDEeaTbyhcElylDvKzUpYnYCCzhUJ8QI2KbDq5vGEmaxGonpHdK01s5CVD+kmLQBTABTgCoUC55vf6RUYnDo1L28Qt52b1g6XNIQAB3R/CHHmGeMxtBQmpJyqYHZVvI2gqVKAF2HqPlaK2TPzEA5VHr9DXa7wXLASaDLSjB0+bW60hkNBqQkkGh5iFMmKFhmBPIEDdzeB5STRRRLJLuUUP1+cKZMBFMyTo4p/f1hpk0SqQlV0t5AwlS0j9RDtqPQZrCBZE6aHcAjQgsfQ39YcriCCahQ6pJ8qPWHYUMm4NxVST/y/URVDBqKlEoZqDKXB8iOdjFylSFVRf8AlLEHmPoYhOKynvV2oyub6QrKKrE8GzJA7pLeFab1rytFOrCBCsqpLZagDME+RSfpGwVPSqmbn5dYquI40oCiGdmTy2igspFYjDDxSFv/ACzSfmI7FHi1zs36VvWuj9GhQi6RlFSFp09Q4I10a8Mw04guQoNTSxcM9iKmmnKLmZiJaqBKn6Ecn5xCtEsEMe81KgdK73i6MEPkcYJQEzK97vOxcEFuTuwd9uYgVWLlqWJSpUwlgCq4zPl7tWG//MY6ZZALgopd6Ua+4gROG7xUJvk7gMdqNVjUxNlUF4ngBI7SUSUEtWhSa0JtFelakFlCj1BfS7HSLhM+aZUxEshK1JIY5Roe9ls7sXrAUjATJqcq1pTNS9FFIQtnICVVNvQvQwk0+PZTtdWif94Zk5QAkOO6NdyS9Swh0kU+/wCWiqmcMmJL5nYDMQVFlEFwSQxbLpvDsBjShwW5t0YdNN4q2uhp8NFIA7GYNsqhsC7R3hs8HM4axYWLPVhbSA52OSpKUyz3RUvckDVobgpjzAN3HrFol9LE5QCTXWmoOsBcSxIXJIAWVFgwsxNT6PBKFu6dQ7c9xEUzCqqQ7X68otCezQ8KwC1y05QHSzgnLyuxPtEMzDLAyKS6gADcpUW5io3fnEXwdj1KJlzDlDhgSOVns9m5xfcW4fkUmYCzUZyA5o9NdH5xk9M0W0UfDuHYiUkhUtKQ9FAMAmhbK2h9Ybi54cywM6yAFk2CTQvsGegr84v08TUzOCPX7xCjIc5mKFfCU91SQzMTr15xWf0nD4edTJpTMITLUwJcLTlvWhLqalOsFy5iwzyx/uYD1EW2I+GxK70lSpiSSVBZBW/Is2nrDcNISWIBAdqivlSKz+Er8egaWcwqjW4Y+bpLwUVqTYkeeZJ9aiCGylx60hvaUYN1s2loLDEKwU+oJYKFj9jGll4kqZwLWBfnQf3jG5CKElvfy5QbhMetFM3dNlAA+o+3pGclZcdGqRLQoUJHuPz0grAAoDBQI5O48mYxn0YmxSRVyWso6WqNIspGLzFizbg26hvaMWjSy+lZV0UEEaG4PkbRDiJKUJUoKZtlE+zkeTQCicTr6xFNnEHXp+XhpENFbN4wyy61WuzG9PCz9aw5PxSUiiz0XlV7gA+rwHxHBlayWaltOUVipKkApah5fWBlpJo10j4nQsOoDmU/5grC8WlmpWByq3k9RHny1N+jzBYw2XjdA3RQZXqLwIbgj0HHzwjvgpcj9LP6iM3Ox5ehrsqsU4xY1FNReBZvEJYUxChz0sSb0sIYY0aYcfUkd5PXLX2gPG8TEwhiW2IrFJ+1Iy5sxy3BIJB9LiOJL1StJ6KELIeKL6ThUqDqBPOFFImYrRR9YUFixZRymJCnJBaurNTreB8SsmiXBNc3JgGGwtGSwWIUggZykFrWBd9Lc231IaNNL4lIJAJbMGcggOCxYm2tL1sI1caOVSsrsLMWcyUFWUFu8HTYlmJNW9wd4uf2FalAKmKDh86KBJZqEgsHaha0cwUyWHTKynKQlQLg0vzPPrEspbKYIGQ6aNX+0JsqMR61rlSykHOoOylgFb1c09GEVHCp83IZxmIKUkgA0CgC/eL0Nm3repi4nSz4gQUgju2IDB6sRfSI0di2ZQSUZ0lSFOAouGzANVyP7xKpluweavEKS3alRU/jV3gKGrchlcbc47hsO0tQWkhSbF3KnJqMos1OTs0W2NmSjmIKEqoQSAKAsXFjpzG0ByCFgKSrM4OVQVdmFX1f19IG2uipN6BThZl0MRsysw5MQ3S7xLw+asKGbxAuAbkBg5FNdRvBq8MlRCiVKIDByQASXYgc9QNogxCFpLnMNAQPDaqt+trQV8Gpf7ImVi+8+t6Fx9x5xocBMdILN3mfez/OMmZSiXdiAxcXcXez60iTD4mbLISFU5hk/wC021NH2hx/JXSsF4H8XlTlYlRStSAjIpBSohqeIC1CFdXjTj4rUmWVTygANXfyrFDw3iQUSpZSF+F0uyk6b1BevM9YA4lwUTJqpkxa1IV4U3y6sGLMGOnvfW4vpnUlwusP8UBag0pQSpyVKyClQClPO7QViuKEMCKKsQwGW4JFyX5RRyKE2BYkkkAACpcmgDdIJmKSE55iu7S7V1av5eI1Lhok4rZbYZ7hW7uBUb1+cSCSJjgkyzpSj1YnQvfzihXxzMqWJIzJLuWpSwuG6sekT4qcUS5szPloSSS7ULMNT7mKonJMuF8KWzsGPofTWAMRh1CihT+Lb20iLgHFV4fDrUTnTRQFTmKm7rqLlybneNLh1y5qSQktzuORNnG9YNoWmZg5w4VUCxZj7mEmeAQQ7a0FecWHEUGWWIdCrKy+Ah/b5aRWTpeVKmNDW9zoR1haY02g6XiAfCRy/wAaeRgmTilDrvr6aiKQCgo5/PtBeHKvCSD6BvSkRKNFqVmiw/GkpIEx0/zG3nt5wTisWdA6DZQLgjr56xnwo0BLg6GvziNMujS1ZRqA5HRiaCM7orGy0XilPQ9G83eBMRMUqjinpT8tACElNTmrQlJcekSCaGofKvyMUmJqhTKaddoGnSQsU7p52gjtQKktAk/Eg+FPmben+ITj6hqf0Bm9oi4fmSPa0B4nGqA7yC/Nx71i3/aa5S1fw0P+YhxEtK0lIUz+ba9QIFKuopq/8WVaOIhVASAKKSWJd2YVoH1iaXh0kXykggAdAxOheugtAE/gKgczkMXGWr87FonRJmMKP5EfO8V/F8Zn/JdQ5YmppXyAUPVoUdWmYkkAPzBpHIKFZiZ+FKSQQed21Fmf2hqcYMlzmSwLPUV7xB1t8+tieNoxCUpnOlYsp2SL9CD5kdIfisLNCUKCUlGhSA4owBU76Ek29xG5x0Wvw6jDTCnOkdoO8FLoVUoUkfJz6WPMlOVySk3yqUMwLgsNDpbpaMYmYoEkKCjSmbUWLPcPTrppdYXjKFJ7Gci7pXUnc3q16DcUIiJRNIzLiVi1MSohmIIAKSTcGujRV8UnLaXMTTvJKks5UHCu6k0cCvlWDpmFCgEylJWgJOYleaZSjEfwvr76xMiSLquNSS5e9jUUtGfDVfy0cOGRPCaDKoGalx3kDkQXSaj0MLhmFRh5RypzBzmUXKtaMLh60a1YnlqSgpqVBQINa5XoejJDgc4ETj8iVJm9wBQyKukh6EP+ACBO9DaroZK4ilaQ1FBShsVABnUAbVIguTWgfmCotXV6+ukV/D8ZLCCpCXRmAeWEJKjYu/Jqjduj0cYQHCHY1YkONiS4gQWaHA8NQQe0o7MoM7bkVDWv6mCcb8LZEZpZMxnzA5SCG/l1fRjGf4fxajKAWjVKnzMXBPeDGm51jQYSZNkqBlrzoNRLUO+ATUJfQPa1YvFPpOTXCkxnDVJYqSwLgKHImji3npHZ2AmSinMospi7uA4zMU3zDMkHkNXjaJ4mhbLloSElJzpKaULEK0VrWjateB+K4WViEF0zAsd0JlurR8ySrQtqdNYWFcG5/TD4mWHaZLzS6kKYFJUCo62p+VirmpmYzEJC5akoQhgK96txzLi2iY1/7oTMSVomBlK7qVjIU1yqzZlabMaWdxFcnDTZWKOcJShIAATQgjpcEa8toqMsfBSWfpZ4PCZEpQUBIAomlNniu4/iyZkvDpSMpImTTSwVQNuSIsMRjiuTOOGLzUpLJcEvUON9WOpDRU8LwCpWaYlBUvLV1F1KAIZzz1MVGXoSXg7H4tedOHlAAslc1X8IdwkUuW5/YiRNmrnokpJSlBTMW36jcA9EvT7CBODoWVLmTEhMxZchLmyWSDeoEGfC8xQUZk0klYKgL5QSCAN2GurwSehR2zS8QngJL1L06Cv39YzM+dmJqk6hjbbpUxb41QIzA0GpjPZS61DUn+3l94hFslZ6VgadiswCAsgg+IEpL8ifykS5GsSdybP1holJtToRAmDT8HoxM1FHK0gatnHnr/eNNwtKVCmVe9O8LG1xaM5hUrQoKSxA/SoOPI6RouEIRNJWoAMWBFFJPls4IiZlRDU8LeXnSTR3dwbsAXGsVGIlCyk1FNvzyi/TxBORwpw7UrUHKTTXpA86WhRauYUUEuWPOkY1RopfTLThl8WcDRQc+4dvOIZakKJygr0OtNyNB5axqDw1QFVDNyOmlYqsbw/IQpgFXCkMD5g0UN4rP6GPwq8ShaRmyEpZx3e7ydjAOHQtR7ocnQWDbbfKsW2I4nOy95D7LQSDycW8oiGH7nbJmgTK1AYWNFp/SeY384akJxoilzWvaxBFuR+8cmSg9AWvy8xHOzBcJJqkFSi3eOoDaB4UoMG2p5REqW0XBt6Y6RiQhx4eTBvLaFDJ8l6woSnEHB2eYYjBrlHMU5kg1p+M/wB4ueC8eOXsVDkjMT1ANQzGx5ANFhOnLlksklwx5tf5veK7FJChn7N1Bv0spnLeHlRm3fSOtTOBxD8RLlrJSQ0wUckJVUveytamB18EWEgskhQLEHvIZTV5cunSFw9FULSQuWAQBMysagtmy5mFnIofQ6eTLQsOgodJQUgqAUvyBs5IZ3NLQ7TBRZi8FilSjdQJNCl6dDp5ekbDB8YlzABOCZj/AKwwVpcjxaCtYCxUgTloQpDAkpUoOkJVuWIsBq/lFJicKqSs5JmcBRQK5kFWVKmSWZ2NRyhNWOOjbrwCFqStCqVZJJANCm1tdYouP8BnTMndSCC5cKyLawJDxBwbj7KZ6DxJNR5GNrw+cmYM0tTE3GgP1EZpUzW00ZmZhh2SZaEJQlBBmICSc1AoZS9VE0L17sD4VRmqmy8mUoSkhqNQulTkuwajvfrGqx+AzF2yk6i3Uj7e8B4DBrQo5gD/AEOxJoXFyGb0hNsEkzLykEqCJawsnNlQe4okZnI2FCdKb3ix4YZyFGXLSkgHxdoS5BqkFnHkMtDyhnFeDSE4hKxiVImuCAE52NSaUYUL3esa3AIw6lpUiUlJ1PZlJYFmSRo+hrUmtItMmtmU44cQidKTKnLCyEqEnugJFS4NA3dr1i64TjlqSZWJVkIQVJT3qKBZVQWPiGwryg3iXDAJhmoSlamSmofKkAd2qSN6sWzG7w6SVK76yEpTRiUqSwAKqMBlcA1AJahGtZeE4+lbh+JhWHQtmSrMiYUkFIyuk5iWGXvd1R0ABixk4dEuSlRUUpyZ3cmqAM1SaeEW1dhBGH4bKk5hJSopmHLkAHZozVMwl6OGpyHKBJHE8NMllKyhKEpnkZFkJUlBzTCAHzF1KVmFy8FJgm0QoUnMmZKVpQbg1IH97wZ+9XSCwBrmJJbnVmipl4YyLzJapK15pMwLcqSS4BCUbZiXIZtrFYkrukPXLWguNebe9xGUk0zaMk0FycWEnOmmYXulQ5GxgUTQnwvy153JeBplBnRmCdQHLV1H15xKrtGqxpTupr5mKuw0Nm43MavyApztHSurkEdUn1hSzlqvN5W84ceJSzs38xEFMbcTgUKEFN4jnTQ9T+dInKkKFEuNwQ3rEBEsPmSpvzasLngd9IpEwhVLa7QYmaXDXtTrR+jwpPZnwj3VBMsIFaDmG+ZcxOVeF1ZaSZgSkOGAt/Grm1h1iWR2k45UnInXQDcneK4TE0yhydSY4cZMl0DMpn5bnzjJ23svS4FLTKTmC11FO8pnOjBN/wC8BY2SC60KT3Q4AU7ijs9bRXEBc4BZ8Rvo9KFtOnKDJyQykpDWbVt6nf7QnoFsG7RzS7PHETUVGUDOLEOMwd25w0G/RoZKwyiUpI1zF9Gf5w4lSClSDlChscx5Xt+XivSt6xbd00We6NP4m05ARVFTmltImT0EFsJE7L+CFESVwozUjVxMziJkyYUuADewr4u6LPX81jglmymINDQjpTpeAu2TLBUSCzpd21BYHqNG1tBkvFpUkEmw7rkM3r7ilTHYecG4TEyUoaZLJ0zpUXvcgFqPoNBDVSUJQVJdQ0B0s3ioxodHb0osDxxU1Ql9mmoLF9Q5p5abxZpPZnsqNqlxYGqRyD2rSKr6K/gMeK/s6w8tSQRUDLlc1ADODQ/KLWRiJOIBllKkjx6VIcO5BzU1I5Q+XxMISUdmFAm1vclh5fOIcKpMxaylKEkHKQPEzA1DPd26coLoXSLiPwuls8tRBCbAKLEOwGUFhbSwiv4PxcoWELYPYv3VVamyr2oWjQYXHLlllJzIFlA2IBbLqGpcAekLDpw85RC27nesEZQdRWpGpervWLTTE1RocBi1GWZilIUg5WUFnuuQGIyvQqDudQWq0EoWhSQSR5gl6O9mZhGOkBciYoJzEO4zJoaBXjS7qolnCT9dHNx4VLEwHNlCioZe+GBoECpIo+92rU6OySbgip+zWM4uC5A8ge68SSpgSwmS1oVZJSrMkvcgGvtT1iixSVqSmZKJzM6FjKWsRe5v3fCWL6xosNi80qWVtmIS+ZJopg5a4rEUUpDeKYqdNEvKpGRK3UliFLFQoEh9HvuOsCfEGOUyUoIytlcADlXeoNRsOsHKwBWGCwAXNnLlmYuG9DpFdxHCrlqFipiwBqUmhBFiH05Qm2ulJJmc+NeMYiagBGZMokJUhLXABJWRUF7CzeUZeZip3+jlciSFZClNk3VmAGwYuLXjaywkOvOoMEuEhQUFC1Be5cfathgsJIUkGYjOsFWY5csytlKIqQOotUA30jNVsxlB3ozfwjhpGIm5VqWVhfay0DIlKlKZ3GXwgpqA1C4pG2ncFyp/9OtSFBwoJaYnMAAxSqtNidC4c0AmfCmHBTMw8vIsEKGVSlJdhnBSSe70Y1NYvcTxCShAmKUhMxRSACopVmbuhR/UkgXVyeDTBJo6jCJCcyHSRVw7F6vqzGkEqmBSTmSlR3IdxqRRxrCw05k5ZiEy1AVCXyMLZVMzW6QFKTmHdWCFNlIsQX1BIIbUQmqLTJV4aSoNLWFTBUpBdgdxcVBZ9uUVmKloWClQuNhsGMS4rEIDqTMCVBkd1y6yAWYAn116wziHFUzsmSXmJLKUk/1NSxqwv5RIyiXwlOilJPQF/QiOS8JOl+A5uhPyMGLJYMoF6hQZyG9jURNJn6XPRonMtQXhV/vEEstBSd2Y/nlBsvFhXhWFcjeJlqRMOVQBo9dPOAp/B2rLU3I/fSHaYbQR+1EUII56esES54UC566xR4idMl0mILaHQ+dveIJM/PMZJShw3eJSCpwBUO3W0S4jUy8n3h8ucouH/T7Cn1iuTLSCShYWA4zJNKGrEgPWJkz2fKLhj026REmmqNIJ3YXgMUEqfUWew5xMZhUSVK1sDf8AOUVWcvYj5RKgmMm6NkrCJs4WHn9ogeFUsBEowqiRSM27LVIizHSFFqmRJRRSxm/VUXjsViRmeUcSSpSWBoKl7+v5c1itk49aQwNBQcuhuIUKPRieZZ04kPVPeH6gWL8wIsjm7NM1CjlJIyqJJpz+zQoUOQeBMriBKXSGu4Jza8/zlFlg+JhJSopBJBuHpXmP4YUKCUUTFss8Ni0hykFJPeLH+X39oiwc6ZMcpUAoOHIrTUm5sac45CjF6NUw2dip0lhMEtSSkggO1lE0I6RFh8csFSnIqmzANYOAA6szl6XtSFCgTdD9D5ax46hKkDMAwKn7wUT/ABAg1G8O/aFJICqucoI82JDNvvChQ2wLbD4zKAwZNGGz/nyjO/FvGR3kMrtEt3ksAb+bcoUKHSfRXRUfvJaQlYAzhSUkmxJKSXAFR9z56jGcNC1ftDkEMpSf0qSR3kt0ykbEPoIUKFwad9IMDiDImNVUtbBiouDRut6kl4XxRjZas2ZNf090EHKxZYcOkuzeb1YKFCGar4fKJmHStIUzEMpRUzFiASXalCatE2J4fcptroRrSja7QoUaraIeitM/IuqQXIctUsaeY0MFYzhctSczMSUkNRiByL2jkKJQys4pIEtNgRqGGpYsfIU5RXTV5SAbnn94UKM5IuLEMRRj9tocccUJJNQKkU0Gm0KFCRYQmeFgXY1aAeIcHQqoGU7j6iFCikRIo5wXIIS4I0GkSS+KaMR0hQoHFPoQm06QYnElX+I5PxuUOXOzNChRliro6MnVkR+ISKhA0Z+ZA+sLGcWnKUCFshTMkAC4FCfP2hQoTilwyzk+sq148qJd73BIe12b8MKFCisUZW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data:image/jpeg;base64,/9j/4AAQSkZJRgABAQAAAQABAAD/2wCEAAkGBxQTEhUUExQWFhUXGBgYFhcXGBcbGBccHBoWGBgZHBcYHCghHBwlHBgZITEhJSkrLi4uGB8zODMsNygtLisBCgoKDg0OGhAQGywkICQsLCwsLCwsLCwsLCwsLCwsLCwsLCwsLCwsLCwsLCwsLCwsLCwsLCwsLCwsLCwsLDcsLP/AABEIALYBFQMBIgACEQEDEQH/xAAbAAABBQEBAAAAAAAAAAAAAAAEAAIDBQYBB//EAEEQAAECBAQDBgUBBwIFBQEAAAECEQADITEEEkFRBWFxEyIygZGhBrHB0fBCFBVSYnLh8SOSQ4KiwtIkM5Oy4hb/xAAZAQADAQEBAAAAAAAAAAAAAAAAAQIDBAX/xAAjEQACAgMBAQACAgMAAAAAAAAAAQIREiExQVEDEyJxMlJh/9oADAMBAAIRAxEAPwD1fLDgmHNHRGpyjQiHBA2hwhwgAZkEdCIeI7CAaEDaOhAhwVDhCAZkGwhdmIkEKCwGdmNoXZjaJIUFgR9mNhHOzG0SwoLAi7MbQjLGwiWOQWBH2Y2ELsxtEkKCwI+zGwjhljYRLHDBYEJljYRwyxsIlMcMMCHsxsI4ZY2ETGGwwIezGwjhljYRKY4YAIDLG0NMsbCJzDFQwohMsbCGmWNhExhhgFRCZY2EMUgbCJzEZEMVECkDaGFAiYiGGGIiyQoeYUMC4jrxHnG8OBEZmg8GHPDHin4r8SyZILHOsfpTvzVYQhl48VHE/iGVKVlfMoXAsOpjG8R+KZyyxVlB/SigPUu5ikE4kuA9eUCVjo1GI+LpgmBQSkBqXrcVY06cgYdi/jGctOVCUIemYPmHRzQ84y2dXTlDrDn7ekVoGicY1aVZkrUDu5f1jWcI+MWypxFX/WBUf1JF+o9IxSgdPaEm94ppMjh6wnjmHIftUt1+l4dL4zIVaYPNx7mPMJStrCJk4gj7xGJdHq6VghwXG4jrx5dheILll0KUOh+ekXOG+LJwDKyq6hj/ANJaFiKjcPCeMon4uOsoeSz/AOMTS/i5B8UtQ6EH7QqYGkeE8VeF49JmWUx2VT+3vBv7QIKETPHCYiM8RwzxBQaJXjhMRduI52whgSExwmI+1EIzRAA4mGkwztRHO1EMNDiYaTDTNhpmQBY4mGExwrhhmQ6FaHEwxRjhmQwrh0AlGIzHVLiMrhi0KFDCuFDAfO4nLSWVMSDs4it4l8ToRRDLOp/SPvGBm46ndHN7xAZhapHqYmxWjRYzjU2c+ZZA/hFB7X84AUsM35vFRMxreFz+bQ0zVHfpt1iRqYTPW6idqRGKfX23iCWD4iKb2HvEIWKF0v0J+kNFZB6FKBIBbofpEhnK1U/NgPd4BQo2GYjYJArS7w6TUkf+3/UQAfKKGS9qf41ev0zQTLxIP31Ps0Ml4dBZiFlq3b3beJZZSP0pPrCckKvoZ2lBo2jQ9E11APTQQKua4aOSEB6ppu5oOVYmy/dFnvDAodDEa7MlKixBY1prXWkQLWnM4BFnGx213gspxDs4F46aa+sCTJ4p3WD6n7fnyhcQnoUB2aSkAVqa7XUT/mCxNBwmAav7wRhsfMR4VEedPQ0gbgc6USTMSpYAFASG1dwQ8X/b4PSQQeeY/wDdEudFKFoZI+JFjxBKvY/aLCRx+Wq7p8nHtFPiESFOB3DoWPuHgKZIa0xB6H7iBTJf4jZy8WlXhUD0I+UP7SMQkq2PUfcQRL4gsN31dCX+cWpIn9ZrjNhisRFDK4qdWg9M1JGbOw2yrf2SYdonBh4xEO7SKqZi5Y/4g9FD/wCyRDU49Gix6iHaDAtVTIaZsVxxY3eG/tXMwWgwLEzYaZsVi8UN/nHBihvDFRZ9tDTOisOIG8OTOSaVEMKQcZ0NM2A32Lw2ZOS7GAKCzMjkBKnpGsch2KjzUhVCQW3IPziKZjC7AEvaO4WYpNC5Tzt8/tFrgsIiYFKoUpAJTWtWFdBzjmyfpa/EnwrMOCdbOd/7O8FNvXmSIWUOWo3n0jsiSVEVoLnb1gystQSJSAQA9BZtPOIf2Zi70u7JB9vtHSoAlqB6dIspqMnd3FT7sNgIG6KxsBGHs7nZg99ybWiEYdv0AHm/5aDVSnSB3gkVBTcnat4ZiCbApCaMyi716l+gikJxRHg1LSczBhYKAA96exizE1ExglHe0ItvW3rFbhMMFCl/X3MG4VeV6M9K38oGhokVgVgm3kofd4RwK7s3mIZMxeUuApTkPZkwsTMRMI7yKsGIUD0LX84VBSCZJahLbkqT94ZOmhqZOSioV84GKEjwENoyCelzBCb0cHfs0/U/KAonkoBAqL3Dl/QRYYfgcwmpQB5n5wACT+pQFmISPmfysGSJpoCpfQKCX3oBtEtlpB0/hWUhgWZiQAB9x/mJBgFkgFKmNmb6CJJfEymqZY/+T/8AMHYXjRIPbZUbDtX35MfWM22UkNHACbMDTV/YwVhPh1vGc3JgAPSOy+JB3CkMbd4j6tB8jilQDk65ozcpFUgf9ySwSwSOrRMngyC7p9xygv8AeCARmCQ+uaGp41KAPhp/OgfWFkwog/dSA/8Aph2o7H5xF/8AzyQ/eUBoKt5V+cWQ4gD+kvQ8gNai/lE4nhTMD6Qs2Ff8M2eBEWmHZ2NOrE0hkzgExvGhW9wD7Rp1Yfkx6wxWFs1P6S0UpsnRkVfDk3+Fx/KpP1ENX8PzdlDqzeojZpRW1fzWJexPT85w82LR5bieHTUroSU60VSlms784gWiYm6qR6rNwxI0O1vnFZjuBy1u6G3b7WMUvyMWMTCyMWhgSsDQuPk0HpMkeNeYm2VgB/uDvEvEvhNDuhRSNQQFfWBcPwfI4KitOzVHQv7RX7H9DBPwsJGAlqGZPaNu6ftWJDwcHwzPIj7GM3xTGLw8wy5M5aSQFUIyvWjfXnA8r4lxDMtecaBSU12LpDv56wZz6mGMeUXWJ4WtJ/T6TP8AxhRXSOL4qrSQsEuCUq9AyhSFD/dMX6omPCE79Wrz9PKCVTzLQUSx3VggmlugA9a3MVCJ4UaslQbkDpd9jBqDQDMQ5GpbofvAieDkFQbNUb7dYskyiZIYFgTm87QIpJv4P6rf3ifEY3/RTKDkJLlViTYMOlKwmNaBZUk5kn+YP6xZ4hXfL6m23OK+TNLjdwflBmOS5C01BD2Yjcc2gv6Ovg/NEaMIFqIBYm/TU8qPaGSiSwFSTYQWpWWiSCf1EW/p6Rd0KrI0sl8opuXJ9T9IkUnMHauh3iJXtBeIYFhYAN6XgsKBlpDMQ7REUgm5FXDUD6PeDTIe9PUfKEJKRDFQGqYBd6NUk21LAxLLWCWBcvbs1E6b9YnxktQQ4SxOt8vOtH+8QTMcAMonzKtmANQRsQNbUIgDha4TBqLuFBnPgQ+7CtT6QQmSQaJmnySH/wCqK/BYwEjP2xArRV/U+0W+aUQ5lz96hJ1/qiHo0Q5Eogf8RXkB/wB0PmSHoy/9gP1geZPSFAhE0JAUVaGp0CVFzSJ5mNSLpnD85E7xLZSVkTswdX+wU8oKMtTA9pzqg/MCBV8ZlJoVTE8ilaj6pLQdw/F9o6kTFkCqgoMAGp4gRo/lAwHYQgBpU1IzXdKlDnRmBgnC4eSk/wCoUFqulCg21AGjqAsLdSsrXACD6FvOLaRiE27Ry9iEufIpjKTKSGYNCApkrBf+QvsztFxKSwqA/WIpWJB7vdLC6Wp1TcRBiAtKtwbENmH36/OM0DClFV8zV1FodNSSKsfK8QycXob6uG9xQwSljVm6F/l9osg5JYaH0v0gqWokAs3I39oj0oa/mkRGcRcexI9opOhVZNMnEfpJ6REjHJNgr0r6Q12sA+tT9oSsW36T7fSDIMSi+LuIZEdwsXLggVHJRNPnGEn8cmrmy+xd0JKVsHd3qQ1Sd9wI9A4oqXMDFGb+/URUJyy0qEuWlJALBh1baFdF4mYwvBcxSqcBLckAkkKVehHkS9IvsJg5aAeyGVNyquZWl7wEvHJX3VpL6hfiHkfpBGHnKRUKIP4zBT/OD+xgK8VNSSAfMhiedxCiwnYtRJJcklzQQorIVHlMxKV5hLWoVOUd9CsuzKAUztuIi4eJkgk0W2ik+FqO2/sWEWcrCpOTMoJJsC6mOgBD35P5wZO4KFkZVKKwwW5SQSoqIzIo9TQpIJ5xV+GNelQjGZicxLm5Jsd4PQhm1fziDivBJspQCEhaGUpRSR2oLjM4UQSA402gcZ5SvoxHtBdDpMspEkqUWFbtpQ76RNi8QBkQCFZQe8C7kly3J6CA5eOKk5UBKEqcqvmUSDckjlT2h0i5JFQQB/NQG41hpoKZZ8LWM5IFVJKQ2ha/ziDJlJB00h3DZZVMBDAAgq2A/wAQ9a3J1S5Y7Vp7QXQ6sklSwe8fCKk/TrE82cFBK2bT0P2aGTZX+kgaOX5/3aFIlvJIFwvTmAIroibFLZT6GohypTNmuQ4A+v56Q3FLqE6JAHWCTOAl51UypqeQtDGNUt6KytzuL1Fb194iMksAhgNSAS/kfnWCsNKTnc1cBh6n3juMUtQASrIk3IAoOT/MgwJjaOglg6ikANSjnqI6JMtRBIKuaiT84pk46UolMpMyerfwo81EOfSD5KJ4BKhKlpFScpoBeql+8BNp8CHkuUgKZNyApI8i1R0h8jHyhaYSDYZ1EehEBJ4mjWfKV/SwA84lRi0sWXIUdA7DzOaFiNTJsRxEEUIO1U/Z4B4ZisQK91uSAL3D5n3iwTJQuwQrfIQfYPEkiShLkgp9vdLQeDtsJ4fiZqnzMlObwnvUoxJe/l6xc5s1FJqLKDEeaTbyhcElylDvKzUpYnYCCzhUJ8QI2KbDq5vGEmaxGonpHdK01s5CVD+kmLQBTABTgCoUC55vf6RUYnDo1L28Qt52b1g6XNIQAB3R/CHHmGeMxtBQmpJyqYHZVvI2gqVKAF2HqPlaK2TPzEA5VHr9DXa7wXLASaDLSjB0+bW60hkNBqQkkGh5iFMmKFhmBPIEDdzeB5STRRRLJLuUUP1+cKZMBFMyTo4p/f1hpk0SqQlV0t5AwlS0j9RDtqPQZrCBZE6aHcAjQgsfQ39YcriCCahQ6pJ8qPWHYUMm4NxVST/y/URVDBqKlEoZqDKXB8iOdjFylSFVRf8AlLEHmPoYhOKynvV2oyub6QrKKrE8GzJA7pLeFab1rytFOrCBCsqpLZagDME+RSfpGwVPSqmbn5dYquI40oCiGdmTy2igspFYjDDxSFv/ACzSfmI7FHi1zs36VvWuj9GhQi6RlFSFp09Q4I10a8Mw04guQoNTSxcM9iKmmnKLmZiJaqBKn6Ecn5xCtEsEMe81KgdK73i6MEPkcYJQEzK97vOxcEFuTuwd9uYgVWLlqWJSpUwlgCq4zPl7tWG//MY6ZZALgopd6Ua+4gROG7xUJvk7gMdqNVjUxNlUF4ngBI7SUSUEtWhSa0JtFelakFlCj1BfS7HSLhM+aZUxEshK1JIY5Roe9ls7sXrAUjATJqcq1pTNS9FFIQtnICVVNvQvQwk0+PZTtdWif94Zk5QAkOO6NdyS9Swh0kU+/wCWiqmcMmJL5nYDMQVFlEFwSQxbLpvDsBjShwW5t0YdNN4q2uhp8NFIA7GYNsqhsC7R3hs8HM4axYWLPVhbSA52OSpKUyz3RUvckDVobgpjzAN3HrFol9LE5QCTXWmoOsBcSxIXJIAWVFgwsxNT6PBKFu6dQ7c9xEUzCqqQ7X68otCezQ8KwC1y05QHSzgnLyuxPtEMzDLAyKS6gADcpUW5io3fnEXwdj1KJlzDlDhgSOVns9m5xfcW4fkUmYCzUZyA5o9NdH5xk9M0W0UfDuHYiUkhUtKQ9FAMAmhbK2h9Ybi54cywM6yAFk2CTQvsGegr84v08TUzOCPX7xCjIc5mKFfCU91SQzMTr15xWf0nD4edTJpTMITLUwJcLTlvWhLqalOsFy5iwzyx/uYD1EW2I+GxK70lSpiSSVBZBW/Is2nrDcNISWIBAdqivlSKz+Er8egaWcwqjW4Y+bpLwUVqTYkeeZJ9aiCGylx60hvaUYN1s2loLDEKwU+oJYKFj9jGll4kqZwLWBfnQf3jG5CKElvfy5QbhMetFM3dNlAA+o+3pGclZcdGqRLQoUJHuPz0grAAoDBQI5O48mYxn0YmxSRVyWso6WqNIspGLzFizbg26hvaMWjSy+lZV0UEEaG4PkbRDiJKUJUoKZtlE+zkeTQCicTr6xFNnEHXp+XhpENFbN4wyy61WuzG9PCz9aw5PxSUiiz0XlV7gA+rwHxHBlayWaltOUVipKkApah5fWBlpJo10j4nQsOoDmU/5grC8WlmpWByq3k9RHny1N+jzBYw2XjdA3RQZXqLwIbgj0HHzwjvgpcj9LP6iM3Ox5ehrsqsU4xY1FNReBZvEJYUxChz0sSb0sIYY0aYcfUkd5PXLX2gPG8TEwhiW2IrFJ+1Iy5sxy3BIJB9LiOJL1StJ6KELIeKL6ThUqDqBPOFFImYrRR9YUFixZRymJCnJBaurNTreB8SsmiXBNc3JgGGwtGSwWIUggZykFrWBd9Lc231IaNNL4lIJAJbMGcggOCxYm2tL1sI1caOVSsrsLMWcyUFWUFu8HTYlmJNW9wd4uf2FalAKmKDh86KBJZqEgsHaha0cwUyWHTKynKQlQLg0vzPPrEspbKYIGQ6aNX+0JsqMR61rlSykHOoOylgFb1c09GEVHCp83IZxmIKUkgA0CgC/eL0Nm3repi4nSz4gQUgju2IDB6sRfSI0di2ZQSUZ0lSFOAouGzANVyP7xKpluweavEKS3alRU/jV3gKGrchlcbc47hsO0tQWkhSbF3KnJqMos1OTs0W2NmSjmIKEqoQSAKAsXFjpzG0ByCFgKSrM4OVQVdmFX1f19IG2uipN6BThZl0MRsysw5MQ3S7xLw+asKGbxAuAbkBg5FNdRvBq8MlRCiVKIDByQASXYgc9QNogxCFpLnMNAQPDaqt+trQV8Gpf7ImVi+8+t6Fx9x5xocBMdILN3mfez/OMmZSiXdiAxcXcXez60iTD4mbLISFU5hk/wC021NH2hx/JXSsF4H8XlTlYlRStSAjIpBSohqeIC1CFdXjTj4rUmWVTygANXfyrFDw3iQUSpZSF+F0uyk6b1BevM9YA4lwUTJqpkxa1IV4U3y6sGLMGOnvfW4vpnUlwusP8UBag0pQSpyVKyClQClPO7QViuKEMCKKsQwGW4JFyX5RRyKE2BYkkkAACpcmgDdIJmKSE55iu7S7V1av5eI1Lhok4rZbYZ7hW7uBUb1+cSCSJjgkyzpSj1YnQvfzihXxzMqWJIzJLuWpSwuG6sekT4qcUS5szPloSSS7ULMNT7mKonJMuF8KWzsGPofTWAMRh1CihT+Lb20iLgHFV4fDrUTnTRQFTmKm7rqLlybneNLh1y5qSQktzuORNnG9YNoWmZg5w4VUCxZj7mEmeAQQ7a0FecWHEUGWWIdCrKy+Ah/b5aRWTpeVKmNDW9zoR1haY02g6XiAfCRy/wAaeRgmTilDrvr6aiKQCgo5/PtBeHKvCSD6BvSkRKNFqVmiw/GkpIEx0/zG3nt5wTisWdA6DZQLgjr56xnwo0BLg6GvziNMujS1ZRqA5HRiaCM7orGy0XilPQ9G83eBMRMUqjinpT8tACElNTmrQlJcekSCaGofKvyMUmJqhTKaddoGnSQsU7p52gjtQKktAk/Eg+FPmben+ITj6hqf0Bm9oi4fmSPa0B4nGqA7yC/Nx71i3/aa5S1fw0P+YhxEtK0lIUz+ba9QIFKuopq/8WVaOIhVASAKKSWJd2YVoH1iaXh0kXykggAdAxOheugtAE/gKgczkMXGWr87FonRJmMKP5EfO8V/F8Zn/JdQ5YmppXyAUPVoUdWmYkkAPzBpHIKFZiZ+FKSQQed21Fmf2hqcYMlzmSwLPUV7xB1t8+tieNoxCUpnOlYsp2SL9CD5kdIfisLNCUKCUlGhSA4owBU76Ek29xG5x0Wvw6jDTCnOkdoO8FLoVUoUkfJz6WPMlOVySk3yqUMwLgsNDpbpaMYmYoEkKCjSmbUWLPcPTrppdYXjKFJ7Gci7pXUnc3q16DcUIiJRNIzLiVi1MSohmIIAKSTcGujRV8UnLaXMTTvJKks5UHCu6k0cCvlWDpmFCgEylJWgJOYleaZSjEfwvr76xMiSLquNSS5e9jUUtGfDVfy0cOGRPCaDKoGalx3kDkQXSaj0MLhmFRh5RypzBzmUXKtaMLh60a1YnlqSgpqVBQINa5XoejJDgc4ETj8iVJm9wBQyKukh6EP+ACBO9DaroZK4ilaQ1FBShsVABnUAbVIguTWgfmCotXV6+ukV/D8ZLCCpCXRmAeWEJKjYu/Jqjduj0cYQHCHY1YkONiS4gQWaHA8NQQe0o7MoM7bkVDWv6mCcb8LZEZpZMxnzA5SCG/l1fRjGf4fxajKAWjVKnzMXBPeDGm51jQYSZNkqBlrzoNRLUO+ATUJfQPa1YvFPpOTXCkxnDVJYqSwLgKHImji3npHZ2AmSinMospi7uA4zMU3zDMkHkNXjaJ4mhbLloSElJzpKaULEK0VrWjateB+K4WViEF0zAsd0JlurR8ySrQtqdNYWFcG5/TD4mWHaZLzS6kKYFJUCo62p+VirmpmYzEJC5akoQhgK96txzLi2iY1/7oTMSVomBlK7qVjIU1yqzZlabMaWdxFcnDTZWKOcJShIAATQgjpcEa8toqMsfBSWfpZ4PCZEpQUBIAomlNniu4/iyZkvDpSMpImTTSwVQNuSIsMRjiuTOOGLzUpLJcEvUON9WOpDRU8LwCpWaYlBUvLV1F1KAIZzz1MVGXoSXg7H4tedOHlAAslc1X8IdwkUuW5/YiRNmrnokpJSlBTMW36jcA9EvT7CBODoWVLmTEhMxZchLmyWSDeoEGfC8xQUZk0klYKgL5QSCAN2GurwSehR2zS8QngJL1L06Cv39YzM+dmJqk6hjbbpUxb41QIzA0GpjPZS61DUn+3l94hFslZ6VgadiswCAsgg+IEpL8ifykS5GsSdybP1holJtToRAmDT8HoxM1FHK0gatnHnr/eNNwtKVCmVe9O8LG1xaM5hUrQoKSxA/SoOPI6RouEIRNJWoAMWBFFJPls4IiZlRDU8LeXnSTR3dwbsAXGsVGIlCyk1FNvzyi/TxBORwpw7UrUHKTTXpA86WhRauYUUEuWPOkY1RopfTLThl8WcDRQc+4dvOIZakKJygr0OtNyNB5axqDw1QFVDNyOmlYqsbw/IQpgFXCkMD5g0UN4rP6GPwq8ShaRmyEpZx3e7ydjAOHQtR7ocnQWDbbfKsW2I4nOy95D7LQSDycW8oiGH7nbJmgTK1AYWNFp/SeY384akJxoilzWvaxBFuR+8cmSg9AWvy8xHOzBcJJqkFSi3eOoDaB4UoMG2p5REqW0XBt6Y6RiQhx4eTBvLaFDJ8l6woSnEHB2eYYjBrlHMU5kg1p+M/wB4ueC8eOXsVDkjMT1ANQzGx5ANFhOnLlksklwx5tf5veK7FJChn7N1Bv0spnLeHlRm3fSOtTOBxD8RLlrJSQ0wUckJVUveytamB18EWEgskhQLEHvIZTV5cunSFw9FULSQuWAQBMysagtmy5mFnIofQ6eTLQsOgodJQUgqAUvyBs5IZ3NLQ7TBRZi8FilSjdQJNCl6dDp5ekbDB8YlzABOCZj/AKwwVpcjxaCtYCxUgTloQpDAkpUoOkJVuWIsBq/lFJicKqSs5JmcBRQK5kFWVKmSWZ2NRyhNWOOjbrwCFqStCqVZJJANCm1tdYouP8BnTMndSCC5cKyLawJDxBwbj7KZ6DxJNR5GNrw+cmYM0tTE3GgP1EZpUzW00ZmZhh2SZaEJQlBBmICSc1AoZS9VE0L17sD4VRmqmy8mUoSkhqNQulTkuwajvfrGqx+AzF2yk6i3Uj7e8B4DBrQo5gD/AEOxJoXFyGb0hNsEkzLykEqCJawsnNlQe4okZnI2FCdKb3ix4YZyFGXLSkgHxdoS5BqkFnHkMtDyhnFeDSE4hKxiVImuCAE52NSaUYUL3esa3AIw6lpUiUlJ1PZlJYFmSRo+hrUmtItMmtmU44cQidKTKnLCyEqEnugJFS4NA3dr1i64TjlqSZWJVkIQVJT3qKBZVQWPiGwryg3iXDAJhmoSlamSmofKkAd2qSN6sWzG7w6SVK76yEpTRiUqSwAKqMBlcA1AJahGtZeE4+lbh+JhWHQtmSrMiYUkFIyuk5iWGXvd1R0ABixk4dEuSlRUUpyZ3cmqAM1SaeEW1dhBGH4bKk5hJSopmHLkAHZozVMwl6OGpyHKBJHE8NMllKyhKEpnkZFkJUlBzTCAHzF1KVmFy8FJgm0QoUnMmZKVpQbg1IH97wZ+9XSCwBrmJJbnVmipl4YyLzJapK15pMwLcqSS4BCUbZiXIZtrFYkrukPXLWguNebe9xGUk0zaMk0FycWEnOmmYXulQ5GxgUTQnwvy153JeBplBnRmCdQHLV1H15xKrtGqxpTupr5mKuw0Nm43MavyApztHSurkEdUn1hSzlqvN5W84ceJSzs38xEFMbcTgUKEFN4jnTQ9T+dInKkKFEuNwQ3rEBEsPmSpvzasLngd9IpEwhVLa7QYmaXDXtTrR+jwpPZnwj3VBMsIFaDmG+ZcxOVeF1ZaSZgSkOGAt/Grm1h1iWR2k45UnInXQDcneK4TE0yhydSY4cZMl0DMpn5bnzjJ23svS4FLTKTmC11FO8pnOjBN/wC8BY2SC60KT3Q4AU7ijs9bRXEBc4BZ8Rvo9KFtOnKDJyQykpDWbVt6nf7QnoFsG7RzS7PHETUVGUDOLEOMwd25w0G/RoZKwyiUpI1zF9Gf5w4lSClSDlChscx5Xt+XivSt6xbd00We6NP4m05ARVFTmltImT0EFsJE7L+CFESVwozUjVxMziJkyYUuADewr4u6LPX81jglmymINDQjpTpeAu2TLBUSCzpd21BYHqNG1tBkvFpUkEmw7rkM3r7ilTHYecG4TEyUoaZLJ0zpUXvcgFqPoNBDVSUJQVJdQ0B0s3ioxodHb0osDxxU1Ql9mmoLF9Q5p5abxZpPZnsqNqlxYGqRyD2rSKr6K/gMeK/s6w8tSQRUDLlc1ADODQ/KLWRiJOIBllKkjx6VIcO5BzU1I5Q+XxMISUdmFAm1vclh5fOIcKpMxaylKEkHKQPEzA1DPd26coLoXSLiPwuls8tRBCbAKLEOwGUFhbSwiv4PxcoWELYPYv3VVamyr2oWjQYXHLlllJzIFlA2IBbLqGpcAekLDpw85RC27nesEZQdRWpGpervWLTTE1RocBi1GWZilIUg5WUFnuuQGIyvQqDudQWq0EoWhSQSR5gl6O9mZhGOkBciYoJzEO4zJoaBXjS7qolnCT9dHNx4VLEwHNlCioZe+GBoECpIo+92rU6OySbgip+zWM4uC5A8ge68SSpgSwmS1oVZJSrMkvcgGvtT1iixSVqSmZKJzM6FjKWsRe5v3fCWL6xosNi80qWVtmIS+ZJopg5a4rEUUpDeKYqdNEvKpGRK3UliFLFQoEh9HvuOsCfEGOUyUoIytlcADlXeoNRsOsHKwBWGCwAXNnLlmYuG9DpFdxHCrlqFipiwBqUmhBFiH05Qm2ulJJmc+NeMYiagBGZMokJUhLXABJWRUF7CzeUZeZip3+jlciSFZClNk3VmAGwYuLXjaywkOvOoMEuEhQUFC1Be5cfathgsJIUkGYjOsFWY5csytlKIqQOotUA30jNVsxlB3ozfwjhpGIm5VqWVhfay0DIlKlKZ3GXwgpqA1C4pG2ncFyp/9OtSFBwoJaYnMAAxSqtNidC4c0AmfCmHBTMw8vIsEKGVSlJdhnBSSe70Y1NYvcTxCShAmKUhMxRSACopVmbuhR/UkgXVyeDTBJo6jCJCcyHSRVw7F6vqzGkEqmBSTmSlR3IdxqRRxrCw05k5ZiEy1AVCXyMLZVMzW6QFKTmHdWCFNlIsQX1BIIbUQmqLTJV4aSoNLWFTBUpBdgdxcVBZ9uUVmKloWClQuNhsGMS4rEIDqTMCVBkd1y6yAWYAn116wziHFUzsmSXmJLKUk/1NSxqwv5RIyiXwlOilJPQF/QiOS8JOl+A5uhPyMGLJYMoF6hQZyG9jURNJn6XPRonMtQXhV/vEEstBSd2Y/nlBsvFhXhWFcjeJlqRMOVQBo9dPOAp/B2rLU3I/fSHaYbQR+1EUII56esES54UC566xR4idMl0mILaHQ+dveIJM/PMZJShw3eJSCpwBUO3W0S4jUy8n3h8ucouH/T7Cn1iuTLSCShYWA4zJNKGrEgPWJkz2fKLhj026REmmqNIJ3YXgMUEqfUWew5xMZhUSVK1sDf8AOUVWcvYj5RKgmMm6NkrCJs4WHn9ogeFUsBEowqiRSM27LVIizHSFFqmRJRRSxm/VUXjsViRmeUcSSpSWBoKl7+v5c1itk49aQwNBQcuhuIUKPRieZZ04kPVPeH6gWL8wIsjm7NM1CjlJIyqJJpz+zQoUOQeBMriBKXSGu4Jza8/zlFlg+JhJSopBJBuHpXmP4YUKCUUTFss8Ni0hykFJPeLH+X39oiwc6ZMcpUAoOHIrTUm5sac45CjF6NUw2dip0lhMEtSSkggO1lE0I6RFh8csFSnIqmzANYOAA6szl6XtSFCgTdD9D5ax46hKkDMAwKn7wUT/ABAg1G8O/aFJICqucoI82JDNvvChQ2wLbD4zKAwZNGGz/nyjO/FvGR3kMrtEt3ksAb+bcoUKHSfRXRUfvJaQlYAzhSUkmxJKSXAFR9z56jGcNC1ftDkEMpSf0qSR3kt0ykbEPoIUKFwad9IMDiDImNVUtbBiouDRut6kl4XxRjZas2ZNf090EHKxZYcOkuzeb1YKFCGar4fKJmHStIUzEMpRUzFiASXalCatE2J4fcptroRrSja7QoUaraIeitM/IuqQXIctUsaeY0MFYzhctSczMSUkNRiByL2jkKJQys4pIEtNgRqGGpYsfIU5RXTV5SAbnn94UKM5IuLEMRRj9tocccUJJNQKkU0Gm0KFCRYQmeFgXY1aAeIcHQqoGU7j6iFCikRIo5wXIIS4I0GkSS+KaMR0hQoHFPoQm06QYnElX+I5PxuUOXOzNChRliro6MnVkR+ISKhA0Z+ZA+sLGcWnKUCFshTMkAC4FCfP2hQoTilwyzk+sq148qJd73BIe12b8MKFCisUZW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data:image/jpeg;base64,/9j/4AAQSkZJRgABAQAAAQABAAD/2wCEAAkGBxQTEhUUExQWFhUXGBgYFhcXGBcbGBccHBoWGBgZHBcYHCghHBwlHBgZITEhJSkrLi4uGB8zODMsNygtLisBCgoKDg0OGhAQGywkICQsLCwsLCwsLCwsLCwsLCwsLCwsLCwsLCwsLCwsLCwsLCwsLCwsLCwsLCwsLCwsLDcsLP/AABEIALYBFQMBIgACEQEDEQH/xAAbAAABBQEBAAAAAAAAAAAAAAAEAAIDBQYBB//EAEEQAAECBAQDBgUBBwIFBQEAAAECEQADITEEEkFRBWFxEyIygZGhBrHB0fBCFBVSYnLh8SOSQ4KiwtIkM5Oy4hb/xAAZAQADAQEBAAAAAAAAAAAAAAAAAQIDBAX/xAAjEQACAgMBAQACAgMAAAAAAAAAAQIREiExQVEDEyJxMlJh/9oADAMBAAIRAxEAPwD1fLDgmHNHRGpyjQiHBA2hwhwgAZkEdCIeI7CAaEDaOhAhwVDhCAZkGwhdmIkEKCwGdmNoXZjaJIUFgR9mNhHOzG0SwoLAi7MbQjLGwiWOQWBH2Y2ELsxtEkKCwI+zGwjhljYRLHDBYEJljYRwyxsIlMcMMCHsxsI4ZY2ETGGwwIezGwjhljYRKY4YAIDLG0NMsbCJzDFQwohMsbCGmWNhExhhgFRCZY2EMUgbCJzEZEMVECkDaGFAiYiGGGIiyQoeYUMC4jrxHnG8OBEZmg8GHPDHin4r8SyZILHOsfpTvzVYQhl48VHE/iGVKVlfMoXAsOpjG8R+KZyyxVlB/SigPUu5ikE4kuA9eUCVjo1GI+LpgmBQSkBqXrcVY06cgYdi/jGctOVCUIemYPmHRzQ84y2dXTlDrDn7ekVoGicY1aVZkrUDu5f1jWcI+MWypxFX/WBUf1JF+o9IxSgdPaEm94ppMjh6wnjmHIftUt1+l4dL4zIVaYPNx7mPMJStrCJk4gj7xGJdHq6VghwXG4jrx5dheILll0KUOh+ekXOG+LJwDKyq6hj/ANJaFiKjcPCeMon4uOsoeSz/AOMTS/i5B8UtQ6EH7QqYGkeE8VeF49JmWUx2VT+3vBv7QIKETPHCYiM8RwzxBQaJXjhMRduI52whgSExwmI+1EIzRAA4mGkwztRHO1EMNDiYaTDTNhpmQBY4mGExwrhhmQ6FaHEwxRjhmQwrh0AlGIzHVLiMrhi0KFDCuFDAfO4nLSWVMSDs4it4l8ToRRDLOp/SPvGBm46ndHN7xAZhapHqYmxWjRYzjU2c+ZZA/hFB7X84AUsM35vFRMxreFz+bQ0zVHfpt1iRqYTPW6idqRGKfX23iCWD4iKb2HvEIWKF0v0J+kNFZB6FKBIBbofpEhnK1U/NgPd4BQo2GYjYJArS7w6TUkf+3/UQAfKKGS9qf41ev0zQTLxIP31Ps0Ml4dBZiFlq3b3beJZZSP0pPrCckKvoZ2lBo2jQ9E11APTQQKua4aOSEB6ppu5oOVYmy/dFnvDAodDEa7MlKixBY1prXWkQLWnM4BFnGx213gspxDs4F46aa+sCTJ4p3WD6n7fnyhcQnoUB2aSkAVqa7XUT/mCxNBwmAav7wRhsfMR4VEedPQ0gbgc6USTMSpYAFASG1dwQ8X/b4PSQQeeY/wDdEudFKFoZI+JFjxBKvY/aLCRx+Wq7p8nHtFPiESFOB3DoWPuHgKZIa0xB6H7iBTJf4jZy8WlXhUD0I+UP7SMQkq2PUfcQRL4gsN31dCX+cWpIn9ZrjNhisRFDK4qdWg9M1JGbOw2yrf2SYdonBh4xEO7SKqZi5Y/4g9FD/wCyRDU49Gix6iHaDAtVTIaZsVxxY3eG/tXMwWgwLEzYaZsVi8UN/nHBihvDFRZ9tDTOisOIG8OTOSaVEMKQcZ0NM2A32Lw2ZOS7GAKCzMjkBKnpGsch2KjzUhVCQW3IPziKZjC7AEvaO4WYpNC5Tzt8/tFrgsIiYFKoUpAJTWtWFdBzjmyfpa/EnwrMOCdbOd/7O8FNvXmSIWUOWo3n0jsiSVEVoLnb1gystQSJSAQA9BZtPOIf2Zi70u7JB9vtHSoAlqB6dIspqMnd3FT7sNgIG6KxsBGHs7nZg99ybWiEYdv0AHm/5aDVSnSB3gkVBTcnat4ZiCbApCaMyi716l+gikJxRHg1LSczBhYKAA96exizE1ExglHe0ItvW3rFbhMMFCl/X3MG4VeV6M9K38oGhokVgVgm3kofd4RwK7s3mIZMxeUuApTkPZkwsTMRMI7yKsGIUD0LX84VBSCZJahLbkqT94ZOmhqZOSioV84GKEjwENoyCelzBCb0cHfs0/U/KAonkoBAqL3Dl/QRYYfgcwmpQB5n5wACT+pQFmISPmfysGSJpoCpfQKCX3oBtEtlpB0/hWUhgWZiQAB9x/mJBgFkgFKmNmb6CJJfEymqZY/+T/8AMHYXjRIPbZUbDtX35MfWM22UkNHACbMDTV/YwVhPh1vGc3JgAPSOy+JB3CkMbd4j6tB8jilQDk65ozcpFUgf9ySwSwSOrRMngyC7p9xygv8AeCARmCQ+uaGp41KAPhp/OgfWFkwog/dSA/8Aph2o7H5xF/8AzyQ/eUBoKt5V+cWQ4gD+kvQ8gNai/lE4nhTMD6Qs2Ff8M2eBEWmHZ2NOrE0hkzgExvGhW9wD7Rp1Yfkx6wxWFs1P6S0UpsnRkVfDk3+Fx/KpP1ENX8PzdlDqzeojZpRW1fzWJexPT85w82LR5bieHTUroSU60VSlms784gWiYm6qR6rNwxI0O1vnFZjuBy1u6G3b7WMUvyMWMTCyMWhgSsDQuPk0HpMkeNeYm2VgB/uDvEvEvhNDuhRSNQQFfWBcPwfI4KitOzVHQv7RX7H9DBPwsJGAlqGZPaNu6ftWJDwcHwzPIj7GM3xTGLw8wy5M5aSQFUIyvWjfXnA8r4lxDMtecaBSU12LpDv56wZz6mGMeUXWJ4WtJ/T6TP8AxhRXSOL4qrSQsEuCUq9AyhSFD/dMX6omPCE79Wrz9PKCVTzLQUSx3VggmlugA9a3MVCJ4UaslQbkDpd9jBqDQDMQ5GpbofvAieDkFQbNUb7dYskyiZIYFgTm87QIpJv4P6rf3ifEY3/RTKDkJLlViTYMOlKwmNaBZUk5kn+YP6xZ4hXfL6m23OK+TNLjdwflBmOS5C01BD2Yjcc2gv6Ovg/NEaMIFqIBYm/TU8qPaGSiSwFSTYQWpWWiSCf1EW/p6Rd0KrI0sl8opuXJ9T9IkUnMHauh3iJXtBeIYFhYAN6XgsKBlpDMQ7REUgm5FXDUD6PeDTIe9PUfKEJKRDFQGqYBd6NUk21LAxLLWCWBcvbs1E6b9YnxktQQ4SxOt8vOtH+8QTMcAMonzKtmANQRsQNbUIgDha4TBqLuFBnPgQ+7CtT6QQmSQaJmnySH/wCqK/BYwEjP2xArRV/U+0W+aUQ5lz96hJ1/qiHo0Q5Eogf8RXkB/wB0PmSHoy/9gP1geZPSFAhE0JAUVaGp0CVFzSJ5mNSLpnD85E7xLZSVkTswdX+wU8oKMtTA9pzqg/MCBV8ZlJoVTE8ilaj6pLQdw/F9o6kTFkCqgoMAGp4gRo/lAwHYQgBpU1IzXdKlDnRmBgnC4eSk/wCoUFqulCg21AGjqAsLdSsrXACD6FvOLaRiE27Ry9iEufIpjKTKSGYNCApkrBf+QvsztFxKSwqA/WIpWJB7vdLC6Wp1TcRBiAtKtwbENmH36/OM0DClFV8zV1FodNSSKsfK8QycXob6uG9xQwSljVm6F/l9osg5JYaH0v0gqWokAs3I39oj0oa/mkRGcRcexI9opOhVZNMnEfpJ6REjHJNgr0r6Q12sA+tT9oSsW36T7fSDIMSi+LuIZEdwsXLggVHJRNPnGEn8cmrmy+xd0JKVsHd3qQ1Sd9wI9A4oqXMDFGb+/URUJyy0qEuWlJALBh1baFdF4mYwvBcxSqcBLckAkkKVehHkS9IvsJg5aAeyGVNyquZWl7wEvHJX3VpL6hfiHkfpBGHnKRUKIP4zBT/OD+xgK8VNSSAfMhiedxCiwnYtRJJcklzQQorIVHlMxKV5hLWoVOUd9CsuzKAUztuIi4eJkgk0W2ik+FqO2/sWEWcrCpOTMoJJsC6mOgBD35P5wZO4KFkZVKKwwW5SQSoqIzIo9TQpIJ5xV+GNelQjGZicxLm5Jsd4PQhm1fziDivBJspQCEhaGUpRSR2oLjM4UQSA402gcZ5SvoxHtBdDpMspEkqUWFbtpQ76RNi8QBkQCFZQe8C7kly3J6CA5eOKk5UBKEqcqvmUSDckjlT2h0i5JFQQB/NQG41hpoKZZ8LWM5IFVJKQ2ha/ziDJlJB00h3DZZVMBDAAgq2A/wAQ9a3J1S5Y7Vp7QXQ6sklSwe8fCKk/TrE82cFBK2bT0P2aGTZX+kgaOX5/3aFIlvJIFwvTmAIroibFLZT6GohypTNmuQ4A+v56Q3FLqE6JAHWCTOAl51UypqeQtDGNUt6KytzuL1Fb194iMksAhgNSAS/kfnWCsNKTnc1cBh6n3juMUtQASrIk3IAoOT/MgwJjaOglg6ikANSjnqI6JMtRBIKuaiT84pk46UolMpMyerfwo81EOfSD5KJ4BKhKlpFScpoBeql+8BNp8CHkuUgKZNyApI8i1R0h8jHyhaYSDYZ1EehEBJ4mjWfKV/SwA84lRi0sWXIUdA7DzOaFiNTJsRxEEUIO1U/Z4B4ZisQK91uSAL3D5n3iwTJQuwQrfIQfYPEkiShLkgp9vdLQeDtsJ4fiZqnzMlObwnvUoxJe/l6xc5s1FJqLKDEeaTbyhcElylDvKzUpYnYCCzhUJ8QI2KbDq5vGEmaxGonpHdK01s5CVD+kmLQBTABTgCoUC55vf6RUYnDo1L28Qt52b1g6XNIQAB3R/CHHmGeMxtBQmpJyqYHZVvI2gqVKAF2HqPlaK2TPzEA5VHr9DXa7wXLASaDLSjB0+bW60hkNBqQkkGh5iFMmKFhmBPIEDdzeB5STRRRLJLuUUP1+cKZMBFMyTo4p/f1hpk0SqQlV0t5AwlS0j9RDtqPQZrCBZE6aHcAjQgsfQ39YcriCCahQ6pJ8qPWHYUMm4NxVST/y/URVDBqKlEoZqDKXB8iOdjFylSFVRf8AlLEHmPoYhOKynvV2oyub6QrKKrE8GzJA7pLeFab1rytFOrCBCsqpLZagDME+RSfpGwVPSqmbn5dYquI40oCiGdmTy2igspFYjDDxSFv/ACzSfmI7FHi1zs36VvWuj9GhQi6RlFSFp09Q4I10a8Mw04guQoNTSxcM9iKmmnKLmZiJaqBKn6Ecn5xCtEsEMe81KgdK73i6MEPkcYJQEzK97vOxcEFuTuwd9uYgVWLlqWJSpUwlgCq4zPl7tWG//MY6ZZALgopd6Ua+4gROG7xUJvk7gMdqNVjUxNlUF4ngBI7SUSUEtWhSa0JtFelakFlCj1BfS7HSLhM+aZUxEshK1JIY5Roe9ls7sXrAUjATJqcq1pTNS9FFIQtnICVVNvQvQwk0+PZTtdWif94Zk5QAkOO6NdyS9Swh0kU+/wCWiqmcMmJL5nYDMQVFlEFwSQxbLpvDsBjShwW5t0YdNN4q2uhp8NFIA7GYNsqhsC7R3hs8HM4axYWLPVhbSA52OSpKUyz3RUvckDVobgpjzAN3HrFol9LE5QCTXWmoOsBcSxIXJIAWVFgwsxNT6PBKFu6dQ7c9xEUzCqqQ7X68otCezQ8KwC1y05QHSzgnLyuxPtEMzDLAyKS6gADcpUW5io3fnEXwdj1KJlzDlDhgSOVns9m5xfcW4fkUmYCzUZyA5o9NdH5xk9M0W0UfDuHYiUkhUtKQ9FAMAmhbK2h9Ybi54cywM6yAFk2CTQvsGegr84v08TUzOCPX7xCjIc5mKFfCU91SQzMTr15xWf0nD4edTJpTMITLUwJcLTlvWhLqalOsFy5iwzyx/uYD1EW2I+GxK70lSpiSSVBZBW/Is2nrDcNISWIBAdqivlSKz+Er8egaWcwqjW4Y+bpLwUVqTYkeeZJ9aiCGylx60hvaUYN1s2loLDEKwU+oJYKFj9jGll4kqZwLWBfnQf3jG5CKElvfy5QbhMetFM3dNlAA+o+3pGclZcdGqRLQoUJHuPz0grAAoDBQI5O48mYxn0YmxSRVyWso6WqNIspGLzFizbg26hvaMWjSy+lZV0UEEaG4PkbRDiJKUJUoKZtlE+zkeTQCicTr6xFNnEHXp+XhpENFbN4wyy61WuzG9PCz9aw5PxSUiiz0XlV7gA+rwHxHBlayWaltOUVipKkApah5fWBlpJo10j4nQsOoDmU/5grC8WlmpWByq3k9RHny1N+jzBYw2XjdA3RQZXqLwIbgj0HHzwjvgpcj9LP6iM3Ox5ehrsqsU4xY1FNReBZvEJYUxChz0sSb0sIYY0aYcfUkd5PXLX2gPG8TEwhiW2IrFJ+1Iy5sxy3BIJB9LiOJL1StJ6KELIeKL6ThUqDqBPOFFImYrRR9YUFixZRymJCnJBaurNTreB8SsmiXBNc3JgGGwtGSwWIUggZykFrWBd9Lc231IaNNL4lIJAJbMGcggOCxYm2tL1sI1caOVSsrsLMWcyUFWUFu8HTYlmJNW9wd4uf2FalAKmKDh86KBJZqEgsHaha0cwUyWHTKynKQlQLg0vzPPrEspbKYIGQ6aNX+0JsqMR61rlSykHOoOylgFb1c09GEVHCp83IZxmIKUkgA0CgC/eL0Nm3repi4nSz4gQUgju2IDB6sRfSI0di2ZQSUZ0lSFOAouGzANVyP7xKpluweavEKS3alRU/jV3gKGrchlcbc47hsO0tQWkhSbF3KnJqMos1OTs0W2NmSjmIKEqoQSAKAsXFjpzG0ByCFgKSrM4OVQVdmFX1f19IG2uipN6BThZl0MRsysw5MQ3S7xLw+asKGbxAuAbkBg5FNdRvBq8MlRCiVKIDByQASXYgc9QNogxCFpLnMNAQPDaqt+trQV8Gpf7ImVi+8+t6Fx9x5xocBMdILN3mfez/OMmZSiXdiAxcXcXez60iTD4mbLISFU5hk/wC021NH2hx/JXSsF4H8XlTlYlRStSAjIpBSohqeIC1CFdXjTj4rUmWVTygANXfyrFDw3iQUSpZSF+F0uyk6b1BevM9YA4lwUTJqpkxa1IV4U3y6sGLMGOnvfW4vpnUlwusP8UBag0pQSpyVKyClQClPO7QViuKEMCKKsQwGW4JFyX5RRyKE2BYkkkAACpcmgDdIJmKSE55iu7S7V1av5eI1Lhok4rZbYZ7hW7uBUb1+cSCSJjgkyzpSj1YnQvfzihXxzMqWJIzJLuWpSwuG6sekT4qcUS5szPloSSS7ULMNT7mKonJMuF8KWzsGPofTWAMRh1CihT+Lb20iLgHFV4fDrUTnTRQFTmKm7rqLlybneNLh1y5qSQktzuORNnG9YNoWmZg5w4VUCxZj7mEmeAQQ7a0FecWHEUGWWIdCrKy+Ah/b5aRWTpeVKmNDW9zoR1haY02g6XiAfCRy/wAaeRgmTilDrvr6aiKQCgo5/PtBeHKvCSD6BvSkRKNFqVmiw/GkpIEx0/zG3nt5wTisWdA6DZQLgjr56xnwo0BLg6GvziNMujS1ZRqA5HRiaCM7orGy0XilPQ9G83eBMRMUqjinpT8tACElNTmrQlJcekSCaGofKvyMUmJqhTKaddoGnSQsU7p52gjtQKktAk/Eg+FPmben+ITj6hqf0Bm9oi4fmSPa0B4nGqA7yC/Nx71i3/aa5S1fw0P+YhxEtK0lIUz+ba9QIFKuopq/8WVaOIhVASAKKSWJd2YVoH1iaXh0kXykggAdAxOheugtAE/gKgczkMXGWr87FonRJmMKP5EfO8V/F8Zn/JdQ5YmppXyAUPVoUdWmYkkAPzBpHIKFZiZ+FKSQQed21Fmf2hqcYMlzmSwLPUV7xB1t8+tieNoxCUpnOlYsp2SL9CD5kdIfisLNCUKCUlGhSA4owBU76Ek29xG5x0Wvw6jDTCnOkdoO8FLoVUoUkfJz6WPMlOVySk3yqUMwLgsNDpbpaMYmYoEkKCjSmbUWLPcPTrppdYXjKFJ7Gci7pXUnc3q16DcUIiJRNIzLiVi1MSohmIIAKSTcGujRV8UnLaXMTTvJKks5UHCu6k0cCvlWDpmFCgEylJWgJOYleaZSjEfwvr76xMiSLquNSS5e9jUUtGfDVfy0cOGRPCaDKoGalx3kDkQXSaj0MLhmFRh5RypzBzmUXKtaMLh60a1YnlqSgpqVBQINa5XoejJDgc4ETj8iVJm9wBQyKukh6EP+ACBO9DaroZK4ilaQ1FBShsVABnUAbVIguTWgfmCotXV6+ukV/D8ZLCCpCXRmAeWEJKjYu/Jqjduj0cYQHCHY1YkONiS4gQWaHA8NQQe0o7MoM7bkVDWv6mCcb8LZEZpZMxnzA5SCG/l1fRjGf4fxajKAWjVKnzMXBPeDGm51jQYSZNkqBlrzoNRLUO+ATUJfQPa1YvFPpOTXCkxnDVJYqSwLgKHImji3npHZ2AmSinMospi7uA4zMU3zDMkHkNXjaJ4mhbLloSElJzpKaULEK0VrWjateB+K4WViEF0zAsd0JlurR8ySrQtqdNYWFcG5/TD4mWHaZLzS6kKYFJUCo62p+VirmpmYzEJC5akoQhgK96txzLi2iY1/7oTMSVomBlK7qVjIU1yqzZlabMaWdxFcnDTZWKOcJShIAATQgjpcEa8toqMsfBSWfpZ4PCZEpQUBIAomlNniu4/iyZkvDpSMpImTTSwVQNuSIsMRjiuTOOGLzUpLJcEvUON9WOpDRU8LwCpWaYlBUvLV1F1KAIZzz1MVGXoSXg7H4tedOHlAAslc1X8IdwkUuW5/YiRNmrnokpJSlBTMW36jcA9EvT7CBODoWVLmTEhMxZchLmyWSDeoEGfC8xQUZk0klYKgL5QSCAN2GurwSehR2zS8QngJL1L06Cv39YzM+dmJqk6hjbbpUxb41QIzA0GpjPZS61DUn+3l94hFslZ6VgadiswCAsgg+IEpL8ifykS5GsSdybP1holJtToRAmDT8HoxM1FHK0gatnHnr/eNNwtKVCmVe9O8LG1xaM5hUrQoKSxA/SoOPI6RouEIRNJWoAMWBFFJPls4IiZlRDU8LeXnSTR3dwbsAXGsVGIlCyk1FNvzyi/TxBORwpw7UrUHKTTXpA86WhRauYUUEuWPOkY1RopfTLThl8WcDRQc+4dvOIZakKJygr0OtNyNB5axqDw1QFVDNyOmlYqsbw/IQpgFXCkMD5g0UN4rP6GPwq8ShaRmyEpZx3e7ydjAOHQtR7ocnQWDbbfKsW2I4nOy95D7LQSDycW8oiGH7nbJmgTK1AYWNFp/SeY384akJxoilzWvaxBFuR+8cmSg9AWvy8xHOzBcJJqkFSi3eOoDaB4UoMG2p5REqW0XBt6Y6RiQhx4eTBvLaFDJ8l6woSnEHB2eYYjBrlHMU5kg1p+M/wB4ueC8eOXsVDkjMT1ANQzGx5ANFhOnLlksklwx5tf5veK7FJChn7N1Bv0spnLeHlRm3fSOtTOBxD8RLlrJSQ0wUckJVUveytamB18EWEgskhQLEHvIZTV5cunSFw9FULSQuWAQBMysagtmy5mFnIofQ6eTLQsOgodJQUgqAUvyBs5IZ3NLQ7TBRZi8FilSjdQJNCl6dDp5ekbDB8YlzABOCZj/AKwwVpcjxaCtYCxUgTloQpDAkpUoOkJVuWIsBq/lFJicKqSs5JmcBRQK5kFWVKmSWZ2NRyhNWOOjbrwCFqStCqVZJJANCm1tdYouP8BnTMndSCC5cKyLawJDxBwbj7KZ6DxJNR5GNrw+cmYM0tTE3GgP1EZpUzW00ZmZhh2SZaEJQlBBmICSc1AoZS9VE0L17sD4VRmqmy8mUoSkhqNQulTkuwajvfrGqx+AzF2yk6i3Uj7e8B4DBrQo5gD/AEOxJoXFyGb0hNsEkzLykEqCJawsnNlQe4okZnI2FCdKb3ix4YZyFGXLSkgHxdoS5BqkFnHkMtDyhnFeDSE4hKxiVImuCAE52NSaUYUL3esa3AIw6lpUiUlJ1PZlJYFmSRo+hrUmtItMmtmU44cQidKTKnLCyEqEnugJFS4NA3dr1i64TjlqSZWJVkIQVJT3qKBZVQWPiGwryg3iXDAJhmoSlamSmofKkAd2qSN6sWzG7w6SVK76yEpTRiUqSwAKqMBlcA1AJahGtZeE4+lbh+JhWHQtmSrMiYUkFIyuk5iWGXvd1R0ABixk4dEuSlRUUpyZ3cmqAM1SaeEW1dhBGH4bKk5hJSopmHLkAHZozVMwl6OGpyHKBJHE8NMllKyhKEpnkZFkJUlBzTCAHzF1KVmFy8FJgm0QoUnMmZKVpQbg1IH97wZ+9XSCwBrmJJbnVmipl4YyLzJapK15pMwLcqSS4BCUbZiXIZtrFYkrukPXLWguNebe9xGUk0zaMk0FycWEnOmmYXulQ5GxgUTQnwvy153JeBplBnRmCdQHLV1H15xKrtGqxpTupr5mKuw0Nm43MavyApztHSurkEdUn1hSzlqvN5W84ceJSzs38xEFMbcTgUKEFN4jnTQ9T+dInKkKFEuNwQ3rEBEsPmSpvzasLngd9IpEwhVLa7QYmaXDXtTrR+jwpPZnwj3VBMsIFaDmG+ZcxOVeF1ZaSZgSkOGAt/Grm1h1iWR2k45UnInXQDcneK4TE0yhydSY4cZMl0DMpn5bnzjJ23svS4FLTKTmC11FO8pnOjBN/wC8BY2SC60KT3Q4AU7ijs9bRXEBc4BZ8Rvo9KFtOnKDJyQykpDWbVt6nf7QnoFsG7RzS7PHETUVGUDOLEOMwd25w0G/RoZKwyiUpI1zF9Gf5w4lSClSDlChscx5Xt+XivSt6xbd00We6NP4m05ARVFTmltImT0EFsJE7L+CFESVwozUjVxMziJkyYUuADewr4u6LPX81jglmymINDQjpTpeAu2TLBUSCzpd21BYHqNG1tBkvFpUkEmw7rkM3r7ilTHYecG4TEyUoaZLJ0zpUXvcgFqPoNBDVSUJQVJdQ0B0s3ioxodHb0osDxxU1Ql9mmoLF9Q5p5abxZpPZnsqNqlxYGqRyD2rSKr6K/gMeK/s6w8tSQRUDLlc1ADODQ/KLWRiJOIBllKkjx6VIcO5BzU1I5Q+XxMISUdmFAm1vclh5fOIcKpMxaylKEkHKQPEzA1DPd26coLoXSLiPwuls8tRBCbAKLEOwGUFhbSwiv4PxcoWELYPYv3VVamyr2oWjQYXHLlllJzIFlA2IBbLqGpcAekLDpw85RC27nesEZQdRWpGpervWLTTE1RocBi1GWZilIUg5WUFnuuQGIyvQqDudQWq0EoWhSQSR5gl6O9mZhGOkBciYoJzEO4zJoaBXjS7qolnCT9dHNx4VLEwHNlCioZe+GBoECpIo+92rU6OySbgip+zWM4uC5A8ge68SSpgSwmS1oVZJSrMkvcgGvtT1iixSVqSmZKJzM6FjKWsRe5v3fCWL6xosNi80qWVtmIS+ZJopg5a4rEUUpDeKYqdNEvKpGRK3UliFLFQoEh9HvuOsCfEGOUyUoIytlcADlXeoNRsOsHKwBWGCwAXNnLlmYuG9DpFdxHCrlqFipiwBqUmhBFiH05Qm2ulJJmc+NeMYiagBGZMokJUhLXABJWRUF7CzeUZeZip3+jlciSFZClNk3VmAGwYuLXjaywkOvOoMEuEhQUFC1Be5cfathgsJIUkGYjOsFWY5csytlKIqQOotUA30jNVsxlB3ozfwjhpGIm5VqWVhfay0DIlKlKZ3GXwgpqA1C4pG2ncFyp/9OtSFBwoJaYnMAAxSqtNidC4c0AmfCmHBTMw8vIsEKGVSlJdhnBSSe70Y1NYvcTxCShAmKUhMxRSACopVmbuhR/UkgXVyeDTBJo6jCJCcyHSRVw7F6vqzGkEqmBSTmSlR3IdxqRRxrCw05k5ZiEy1AVCXyMLZVMzW6QFKTmHdWCFNlIsQX1BIIbUQmqLTJV4aSoNLWFTBUpBdgdxcVBZ9uUVmKloWClQuNhsGMS4rEIDqTMCVBkd1y6yAWYAn116wziHFUzsmSXmJLKUk/1NSxqwv5RIyiXwlOilJPQF/QiOS8JOl+A5uhPyMGLJYMoF6hQZyG9jURNJn6XPRonMtQXhV/vEEstBSd2Y/nlBsvFhXhWFcjeJlqRMOVQBo9dPOAp/B2rLU3I/fSHaYbQR+1EUII56esES54UC566xR4idMl0mILaHQ+dveIJM/PMZJShw3eJSCpwBUO3W0S4jUy8n3h8ucouH/T7Cn1iuTLSCShYWA4zJNKGrEgPWJkz2fKLhj026REmmqNIJ3YXgMUEqfUWew5xMZhUSVK1sDf8AOUVWcvYj5RKgmMm6NkrCJs4WHn9ogeFUsBEowqiRSM27LVIizHSFFqmRJRRSxm/VUXjsViRmeUcSSpSWBoKl7+v5c1itk49aQwNBQcuhuIUKPRieZZ04kPVPeH6gWL8wIsjm7NM1CjlJIyqJJpz+zQoUOQeBMriBKXSGu4Jza8/zlFlg+JhJSopBJBuHpXmP4YUKCUUTFss8Ni0hykFJPeLH+X39oiwc6ZMcpUAoOHIrTUm5sac45CjF6NUw2dip0lhMEtSSkggO1lE0I6RFh8csFSnIqmzANYOAA6szl6XtSFCgTdD9D5ax46hKkDMAwKn7wUT/ABAg1G8O/aFJICqucoI82JDNvvChQ2wLbD4zKAwZNGGz/nyjO/FvGR3kMrtEt3ksAb+bcoUKHSfRXRUfvJaQlYAzhSUkmxJKSXAFR9z56jGcNC1ftDkEMpSf0qSR3kt0ykbEPoIUKFwad9IMDiDImNVUtbBiouDRut6kl4XxRjZas2ZNf090EHKxZYcOkuzeb1YKFCGar4fKJmHStIUzEMpRUzFiASXalCatE2J4fcptroRrSja7QoUaraIeitM/IuqQXIctUsaeY0MFYzhctSczMSUkNRiByL2jkKJQys4pIEtNgRqGGpYsfIU5RXTV5SAbnn94UKM5IuLEMRRj9tocccUJJNQKkU0Gm0KFCRYQmeFgXY1aAeIcHQqoGU7j6iFCikRIo5wXIIS4I0GkSS+KaMR0hQoHFPoQm06QYnElX+I5PxuUOXOzNChRliro6MnVkR+ISKhA0Z+ZA+sLGcWnKUCFshTMkAC4FCfP2hQoTilwyzk+sq148qJd73BIe12b8MKFCisUZW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6" name="Picture 12" descr="http://ukrmap.su/program2010/g7/materiki_files/image2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28"/>
            <a:ext cx="4286280" cy="28272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29256" y="214290"/>
            <a:ext cx="34290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Сталь </a:t>
            </a:r>
            <a:r>
              <a:rPr lang="ru-RU" sz="2800" dirty="0" err="1" smtClean="0"/>
              <a:t>отримано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 </a:t>
            </a:r>
            <a:r>
              <a:rPr lang="ru-RU" sz="2800" dirty="0" err="1" smtClean="0"/>
              <a:t>чавуну</a:t>
            </a:r>
            <a:r>
              <a:rPr lang="ru-RU" sz="2800" dirty="0" smtClean="0"/>
              <a:t> у </a:t>
            </a:r>
            <a:r>
              <a:rPr lang="en-US" sz="2800" dirty="0" smtClean="0"/>
              <a:t>II </a:t>
            </a:r>
            <a:r>
              <a:rPr lang="ru-RU" sz="2800" dirty="0" smtClean="0"/>
              <a:t>ст. до Р.Х. </a:t>
            </a:r>
            <a:r>
              <a:rPr lang="ru-RU" sz="2800" dirty="0" err="1" smtClean="0"/>
              <a:t>китайськими</a:t>
            </a:r>
            <a:r>
              <a:rPr lang="ru-RU" sz="2800" dirty="0" smtClean="0"/>
              <a:t> </a:t>
            </a:r>
            <a:r>
              <a:rPr lang="ru-RU" sz="2800" dirty="0" err="1" smtClean="0"/>
              <a:t>металургами</a:t>
            </a:r>
            <a:r>
              <a:rPr lang="ru-RU" sz="2800" dirty="0" smtClean="0"/>
              <a:t>. </a:t>
            </a:r>
            <a:r>
              <a:rPr lang="ru-RU" sz="2800" dirty="0" err="1" smtClean="0"/>
              <a:t>Спосіб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отримав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назву</a:t>
            </a:r>
            <a:r>
              <a:rPr lang="ru-RU" sz="2800" dirty="0" smtClean="0"/>
              <a:t> „сто </a:t>
            </a:r>
            <a:r>
              <a:rPr lang="ru-RU" sz="2800" dirty="0" err="1" smtClean="0"/>
              <a:t>очищувань</a:t>
            </a:r>
            <a:r>
              <a:rPr lang="ru-RU" sz="2800" dirty="0" smtClean="0"/>
              <a:t>”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полягав</a:t>
            </a:r>
            <a:r>
              <a:rPr lang="ru-RU" sz="2800" dirty="0" smtClean="0"/>
              <a:t> у </a:t>
            </a:r>
            <a:r>
              <a:rPr lang="ru-RU" sz="2800" dirty="0" err="1" smtClean="0"/>
              <a:t>багаторазовому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інтенсивному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обдуванні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повітрям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розплавленого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чавуну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перемішування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айл:Allegheny Ludlum steel furn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412" cy="4097994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thumb/7/76/The_viaduct_La_Polvorilla%2C_Salta_Argentina.jpg/550px-The_viaduct_La_Polvorilla%2C_Salta_Argent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008421"/>
            <a:ext cx="5072066" cy="2849579"/>
          </a:xfrm>
          <a:prstGeom prst="rect">
            <a:avLst/>
          </a:prstGeom>
          <a:noFill/>
        </p:spPr>
      </p:pic>
      <p:pic>
        <p:nvPicPr>
          <p:cNvPr id="33798" name="Picture 6" descr="http://upload.wikimedia.org/wikipedia/commons/thumb/b/b4/TigerITankTunis.jpg/230px-TigerITankTun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071942"/>
            <a:ext cx="4243665" cy="2786058"/>
          </a:xfrm>
          <a:prstGeom prst="rect">
            <a:avLst/>
          </a:prstGeom>
          <a:noFill/>
        </p:spPr>
      </p:pic>
      <p:pic>
        <p:nvPicPr>
          <p:cNvPr id="33800" name="Picture 8" descr="http://upload.wikimedia.org/wikipedia/commons/thumb/b/b8/%D0%A5_%D0%9B%D1%8E%D0%BA_%D0%BA%D0%B0%D0%BD.1890%D0%B5_%D0%A5%D0%9C%D0%97%D1%84.%D0%94%D0%B8%D1%82%D0%BC%D0%B0%D1%80_%D0%9F%D1%83%D1%88%D0%BA%D0%B8%D0%BD%D1%81%D0%BA%D0%B0%D1%8F28_%D0%BE%D0%B1%D1%801.JPG/1033px-%D0%A5_%D0%9B%D1%8E%D0%BA_%D0%BA%D0%B0%D0%BD.1890%D0%B5_%D0%A5%D0%9C%D0%97%D1%84.%D0%94%D0%B8%D1%82%D0%BC%D0%B0%D1%80_%D0%9F%D1%83%D1%88%D0%BA%D0%B8%D0%BD%D1%81%D0%BA%D0%B0%D1%8F28_%D0%BE%D0%B1%D1%8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"/>
            <a:ext cx="3929058" cy="40719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3429000"/>
            <a:ext cx="6760762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u="sng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Дяку</a:t>
            </a:r>
            <a:r>
              <a:rPr lang="uk-UA" sz="6600" b="1" i="1" u="sng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ємо</a:t>
            </a:r>
            <a:r>
              <a:rPr lang="uk-UA" sz="6600" b="1" i="1" u="sng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за увагу</a:t>
            </a:r>
            <a:endParaRPr lang="ru-RU" sz="6600" b="1" i="1" u="sng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encyclopedia-stones.ru/uploads/posts/2013-01/1357221161_gemat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14488"/>
            <a:ext cx="4876800" cy="4414832"/>
          </a:xfrm>
          <a:prstGeom prst="rect">
            <a:avLst/>
          </a:prstGeom>
          <a:noFill/>
        </p:spPr>
      </p:pic>
      <p:pic>
        <p:nvPicPr>
          <p:cNvPr id="40964" name="Picture 4" descr="http://www.biznes-portal.com/images/news/33373_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3714808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 smtClean="0"/>
              <a:t>Чо́рна металургі́я</a:t>
            </a:r>
            <a:r>
              <a:rPr lang="vi-VN" sz="2400" dirty="0" smtClean="0"/>
              <a:t> — одна з найважливіших галузей важкої промисловості, яка охоплює виробництво чорних металів та спорідненої сировини і напівфабрикатів.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52864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До </a:t>
            </a:r>
            <a:r>
              <a:rPr lang="ru-RU" sz="3200" b="1" dirty="0" err="1" smtClean="0"/>
              <a:t>чорної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металургії</a:t>
            </a:r>
            <a:r>
              <a:rPr lang="ru-RU" sz="3200" b="1" dirty="0" smtClean="0"/>
              <a:t> входить </a:t>
            </a:r>
            <a:r>
              <a:rPr lang="ru-RU" sz="3200" b="1" dirty="0" err="1" smtClean="0"/>
              <a:t>видобуток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всіх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видів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чорних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металів</a:t>
            </a:r>
            <a:r>
              <a:rPr lang="ru-RU" sz="3200" b="1" dirty="0" smtClean="0"/>
              <a:t> та </a:t>
            </a:r>
            <a:r>
              <a:rPr lang="ru-RU" sz="3200" b="1" dirty="0" err="1" smtClean="0"/>
              <a:t>виробництво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них, </a:t>
            </a:r>
            <a:r>
              <a:rPr lang="ru-RU" sz="3200" b="1" dirty="0" err="1" smtClean="0"/>
              <a:t>тобто</a:t>
            </a:r>
            <a:r>
              <a:rPr lang="ru-RU" sz="3200" b="1" dirty="0" smtClean="0"/>
              <a:t> </a:t>
            </a:r>
            <a:r>
              <a:rPr lang="ru-RU" sz="3200" b="1" dirty="0" err="1" smtClean="0"/>
              <a:t>чавун</a:t>
            </a:r>
            <a:r>
              <a:rPr lang="ru-RU" sz="3200" b="1" dirty="0" smtClean="0"/>
              <a:t>, прокат </a:t>
            </a:r>
            <a:r>
              <a:rPr lang="ru-RU" sz="3200" b="1" dirty="0" err="1" smtClean="0"/>
              <a:t>чорних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металів</a:t>
            </a:r>
            <a:r>
              <a:rPr lang="ru-RU" sz="3200" b="1" dirty="0" smtClean="0"/>
              <a:t>, сталь, </a:t>
            </a:r>
            <a:r>
              <a:rPr lang="ru-RU" sz="3200" b="1" dirty="0" err="1" smtClean="0"/>
              <a:t>феросплави</a:t>
            </a:r>
            <a:r>
              <a:rPr lang="ru-RU" sz="3200" b="1" dirty="0" smtClean="0"/>
              <a:t>, як </a:t>
            </a:r>
            <a:r>
              <a:rPr lang="ru-RU" sz="3200" b="1" dirty="0" err="1" smtClean="0"/>
              <a:t>також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вторинні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виробництва</a:t>
            </a:r>
            <a:r>
              <a:rPr lang="ru-RU" sz="3200" b="1" dirty="0" smtClean="0"/>
              <a:t>: </a:t>
            </a:r>
            <a:r>
              <a:rPr lang="ru-RU" sz="3200" b="1" dirty="0" err="1" smtClean="0"/>
              <a:t>сталеві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чавунні</a:t>
            </a:r>
            <a:r>
              <a:rPr lang="ru-RU" sz="3200" b="1" dirty="0" smtClean="0"/>
              <a:t> труби, порошки </a:t>
            </a:r>
            <a:r>
              <a:rPr lang="ru-RU" sz="3200" b="1" dirty="0" err="1" smtClean="0"/>
              <a:t>чорних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металів</a:t>
            </a:r>
            <a:r>
              <a:rPr lang="ru-RU" sz="3200" b="1" dirty="0" smtClean="0"/>
              <a:t> та </a:t>
            </a:r>
            <a:r>
              <a:rPr lang="ru-RU" sz="3200" b="1" dirty="0" err="1" smtClean="0"/>
              <a:t>металеві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вироби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індустріального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призначення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8915" name="Picture 3" descr="http://clip-arts.ru/data/media/14/fire-375-fr-0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7166"/>
            <a:ext cx="3133725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Файл:103 Geography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03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айл:105 Geography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786190"/>
            <a:ext cx="8858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</a:t>
            </a:r>
            <a:r>
              <a:rPr lang="ru-RU" sz="2800" dirty="0" err="1" smtClean="0"/>
              <a:t>Найбільші</a:t>
            </a:r>
            <a:r>
              <a:rPr lang="ru-RU" sz="2800" dirty="0" smtClean="0"/>
              <a:t> запаси </a:t>
            </a:r>
            <a:r>
              <a:rPr lang="ru-RU" sz="2800" dirty="0" err="1" smtClean="0"/>
              <a:t>залізної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руди</a:t>
            </a:r>
            <a:r>
              <a:rPr lang="ru-RU" sz="2800" dirty="0" smtClean="0"/>
              <a:t> </a:t>
            </a:r>
            <a:r>
              <a:rPr lang="ru-RU" sz="2800" dirty="0" err="1" smtClean="0"/>
              <a:t>сконцентровано</a:t>
            </a:r>
            <a:r>
              <a:rPr lang="ru-RU" sz="2800" dirty="0" smtClean="0"/>
              <a:t> в </a:t>
            </a:r>
            <a:r>
              <a:rPr lang="ru-RU" sz="2800" dirty="0" err="1" smtClean="0"/>
              <a:t>Росії</a:t>
            </a:r>
            <a:r>
              <a:rPr lang="ru-RU" sz="2800" dirty="0" smtClean="0"/>
              <a:t>, </a:t>
            </a:r>
            <a:r>
              <a:rPr lang="ru-RU" sz="2800" dirty="0" err="1" smtClean="0"/>
              <a:t>Бразилія</a:t>
            </a:r>
            <a:r>
              <a:rPr lang="ru-RU" sz="2800" dirty="0" smtClean="0"/>
              <a:t>, </a:t>
            </a:r>
            <a:r>
              <a:rPr lang="ru-RU" sz="2800" dirty="0" err="1" smtClean="0"/>
              <a:t>Китаї</a:t>
            </a:r>
            <a:r>
              <a:rPr lang="ru-RU" sz="2800" dirty="0" smtClean="0"/>
              <a:t>, США, </a:t>
            </a:r>
            <a:r>
              <a:rPr lang="ru-RU" sz="2800" dirty="0" err="1" smtClean="0"/>
              <a:t>Канаді</a:t>
            </a:r>
            <a:r>
              <a:rPr lang="ru-RU" sz="2800" dirty="0" smtClean="0"/>
              <a:t>, </a:t>
            </a:r>
            <a:r>
              <a:rPr lang="ru-RU" sz="2800" dirty="0" err="1" smtClean="0"/>
              <a:t>Австралії</a:t>
            </a:r>
            <a:r>
              <a:rPr lang="ru-RU" sz="2800" dirty="0" smtClean="0"/>
              <a:t>. </a:t>
            </a:r>
            <a:r>
              <a:rPr lang="ru-RU" sz="2800" dirty="0" err="1" smtClean="0"/>
              <a:t>Чорні</a:t>
            </a:r>
            <a:r>
              <a:rPr lang="ru-RU" sz="2800" dirty="0" smtClean="0"/>
              <a:t> метали </a:t>
            </a:r>
            <a:r>
              <a:rPr lang="ru-RU" sz="2800" dirty="0" err="1" smtClean="0"/>
              <a:t>виробляють</a:t>
            </a:r>
            <a:r>
              <a:rPr lang="ru-RU" sz="2800" dirty="0" smtClean="0"/>
              <a:t> в 67 </a:t>
            </a:r>
            <a:r>
              <a:rPr lang="ru-RU" sz="2800" dirty="0" err="1" smtClean="0"/>
              <a:t>країнах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світу</a:t>
            </a:r>
            <a:r>
              <a:rPr lang="ru-RU" sz="2800" dirty="0" smtClean="0"/>
              <a:t>, 80 % </a:t>
            </a:r>
            <a:r>
              <a:rPr lang="ru-RU" sz="2800" dirty="0" err="1" smtClean="0"/>
              <a:t>загального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обсягу</a:t>
            </a:r>
            <a:r>
              <a:rPr lang="ru-RU" sz="2800" dirty="0" smtClean="0"/>
              <a:t> </a:t>
            </a:r>
            <a:r>
              <a:rPr lang="ru-RU" sz="2800" dirty="0" err="1" smtClean="0"/>
              <a:t>випуску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сталі</a:t>
            </a:r>
            <a:r>
              <a:rPr lang="ru-RU" sz="2800" dirty="0" smtClean="0"/>
              <a:t> </a:t>
            </a:r>
            <a:r>
              <a:rPr lang="ru-RU" sz="2800" dirty="0" err="1" smtClean="0"/>
              <a:t>дають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розвинуті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. </a:t>
            </a:r>
            <a:r>
              <a:rPr lang="ru-RU" sz="2800" dirty="0" err="1" smtClean="0"/>
              <a:t>Швидкими</a:t>
            </a:r>
            <a:r>
              <a:rPr lang="ru-RU" sz="2800" dirty="0" smtClean="0"/>
              <a:t> темпами </a:t>
            </a:r>
            <a:r>
              <a:rPr lang="ru-RU" sz="2800" dirty="0" err="1" smtClean="0"/>
              <a:t>розвивається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чорна</a:t>
            </a:r>
            <a:r>
              <a:rPr lang="ru-RU" sz="2800" dirty="0" smtClean="0"/>
              <a:t> </a:t>
            </a:r>
            <a:r>
              <a:rPr lang="ru-RU" sz="2800" dirty="0" err="1" smtClean="0"/>
              <a:t>металургія</a:t>
            </a:r>
            <a:r>
              <a:rPr lang="ru-RU" sz="2800" dirty="0" smtClean="0"/>
              <a:t> в </a:t>
            </a:r>
            <a:r>
              <a:rPr lang="ru-RU" sz="2800" dirty="0" err="1" smtClean="0"/>
              <a:t>Бразилії</a:t>
            </a:r>
            <a:r>
              <a:rPr lang="ru-RU" sz="2800" dirty="0" smtClean="0"/>
              <a:t>, </a:t>
            </a:r>
            <a:r>
              <a:rPr lang="ru-RU" sz="2800" dirty="0" err="1" smtClean="0"/>
              <a:t>Індії</a:t>
            </a:r>
            <a:r>
              <a:rPr lang="ru-RU" sz="2800" dirty="0" smtClean="0"/>
              <a:t>, </a:t>
            </a:r>
            <a:r>
              <a:rPr lang="ru-RU" sz="2800" dirty="0" err="1" smtClean="0"/>
              <a:t>Південній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Кореї</a:t>
            </a:r>
            <a:r>
              <a:rPr lang="ru-RU" sz="2800" dirty="0" smtClean="0"/>
              <a:t>, </a:t>
            </a:r>
            <a:r>
              <a:rPr lang="ru-RU" sz="2800" dirty="0" err="1" smtClean="0"/>
              <a:t>Туреччині</a:t>
            </a:r>
            <a:r>
              <a:rPr lang="ru-RU" sz="2800" dirty="0" smtClean="0"/>
              <a:t>. </a:t>
            </a:r>
            <a:endParaRPr lang="ru-RU" sz="2800" dirty="0"/>
          </a:p>
        </p:txBody>
      </p:sp>
      <p:pic>
        <p:nvPicPr>
          <p:cNvPr id="7170" name="Picture 2" descr="http://dgtngu.narod.ru/ergo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868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mir.zavantag.com/pars_docs/refs/11/10138/10138_html_m418f02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643314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Територіальна</a:t>
            </a:r>
            <a:r>
              <a:rPr lang="ru-RU" sz="2800" dirty="0" smtClean="0"/>
              <a:t> структура </a:t>
            </a:r>
            <a:r>
              <a:rPr lang="ru-RU" sz="2800" dirty="0" err="1" smtClean="0"/>
              <a:t>підприємств</a:t>
            </a:r>
            <a:r>
              <a:rPr lang="ru-RU" sz="2800" dirty="0" smtClean="0"/>
              <a:t> </a:t>
            </a:r>
            <a:r>
              <a:rPr lang="ru-RU" sz="2800" dirty="0" err="1" smtClean="0"/>
              <a:t>чорної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металургії</a:t>
            </a:r>
            <a:r>
              <a:rPr lang="ru-RU" sz="2800" dirty="0" smtClean="0"/>
              <a:t> в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особливості</a:t>
            </a:r>
            <a:r>
              <a:rPr lang="ru-RU" sz="2800" dirty="0" smtClean="0"/>
              <a:t>: </a:t>
            </a:r>
            <a:r>
              <a:rPr lang="ru-RU" sz="2800" dirty="0" err="1" smtClean="0"/>
              <a:t>це</a:t>
            </a:r>
            <a:r>
              <a:rPr lang="ru-RU" sz="2800" dirty="0" smtClean="0"/>
              <a:t> не </a:t>
            </a:r>
            <a:r>
              <a:rPr lang="ru-RU" sz="2800" dirty="0" err="1" smtClean="0"/>
              <a:t>окремі</a:t>
            </a:r>
            <a:r>
              <a:rPr lang="ru-RU" sz="2800" dirty="0" smtClean="0"/>
              <a:t> </a:t>
            </a:r>
            <a:r>
              <a:rPr lang="ru-RU" sz="2800" dirty="0" err="1" smtClean="0"/>
              <a:t>металургійні</a:t>
            </a:r>
            <a:r>
              <a:rPr lang="ru-RU" sz="2800" dirty="0" smtClean="0"/>
              <a:t> </a:t>
            </a:r>
            <a:r>
              <a:rPr lang="ru-RU" sz="2800" dirty="0" err="1" smtClean="0"/>
              <a:t>центри</a:t>
            </a:r>
            <a:r>
              <a:rPr lang="ru-RU" sz="2800" dirty="0" smtClean="0"/>
              <a:t>, а </a:t>
            </a:r>
            <a:r>
              <a:rPr lang="ru-RU" sz="2800" dirty="0" err="1" smtClean="0"/>
              <a:t>цілі</a:t>
            </a:r>
            <a:r>
              <a:rPr lang="ru-RU" sz="2800" dirty="0" smtClean="0"/>
              <a:t> </a:t>
            </a:r>
            <a:r>
              <a:rPr lang="ru-RU" sz="2800" dirty="0" err="1" smtClean="0"/>
              <a:t>металургійні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райони</a:t>
            </a:r>
            <a:r>
              <a:rPr lang="ru-RU" sz="2800" dirty="0" smtClean="0"/>
              <a:t>. </a:t>
            </a:r>
            <a:r>
              <a:rPr lang="ru-RU" sz="2800" dirty="0" err="1" smtClean="0"/>
              <a:t>Наприклад</a:t>
            </a:r>
            <a:r>
              <a:rPr lang="ru-RU" sz="2800" dirty="0" smtClean="0"/>
              <a:t>, у США — </a:t>
            </a:r>
            <a:r>
              <a:rPr lang="ru-RU" sz="2800" dirty="0" err="1" smtClean="0"/>
              <a:t>Клівленд</a:t>
            </a:r>
            <a:r>
              <a:rPr lang="ru-RU" sz="2800" dirty="0" smtClean="0"/>
              <a:t>—Детройт, </a:t>
            </a:r>
            <a:r>
              <a:rPr lang="ru-RU" sz="2800" dirty="0" err="1" smtClean="0"/>
              <a:t>Чиказький</a:t>
            </a:r>
            <a:r>
              <a:rPr lang="ru-RU" sz="2800" dirty="0" smtClean="0"/>
              <a:t> район, у ФРН — </a:t>
            </a:r>
            <a:r>
              <a:rPr lang="ru-RU" sz="2800" dirty="0" err="1" smtClean="0"/>
              <a:t>Рейнсько-Вестфальський</a:t>
            </a:r>
            <a:r>
              <a:rPr lang="ru-RU" sz="2800" dirty="0" smtClean="0"/>
              <a:t> район, у </a:t>
            </a:r>
            <a:r>
              <a:rPr lang="ru-RU" sz="2800" dirty="0" err="1" smtClean="0"/>
              <a:t>Великій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Британії</a:t>
            </a:r>
            <a:r>
              <a:rPr lang="ru-RU" sz="2800" dirty="0" smtClean="0"/>
              <a:t> — </a:t>
            </a:r>
            <a:r>
              <a:rPr lang="ru-RU" sz="2800" dirty="0" err="1" smtClean="0"/>
              <a:t>Південний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Уельс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098" name="Picture 2" descr="http://gdb.rferl.org/9BB7B896-2866-49B9-90DA-E4417CB6B636_mw1024_n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Основні типи розміщення чорної металургії</a:t>
            </a:r>
            <a:r>
              <a:rPr lang="uk-UA" sz="2400" b="1" dirty="0" smtClean="0"/>
              <a:t>:</a:t>
            </a:r>
          </a:p>
          <a:p>
            <a:r>
              <a:rPr lang="uk-UA" sz="2400" dirty="0" smtClean="0"/>
              <a:t> </a:t>
            </a:r>
            <a:r>
              <a:rPr lang="uk-UA" sz="2400" dirty="0" smtClean="0"/>
              <a:t>1) чорна металургія, що працює на місцевій сировині і паливі повного циклу з різними типами </a:t>
            </a:r>
            <a:r>
              <a:rPr lang="uk-UA" sz="2400" dirty="0" smtClean="0"/>
              <a:t>заводів, </a:t>
            </a:r>
          </a:p>
          <a:p>
            <a:r>
              <a:rPr lang="uk-UA" sz="2400" dirty="0" smtClean="0"/>
              <a:t>2</a:t>
            </a:r>
            <a:r>
              <a:rPr lang="uk-UA" sz="2400" dirty="0" smtClean="0"/>
              <a:t>) на базі залізорудних ресурсів </a:t>
            </a:r>
            <a:endParaRPr lang="uk-UA" sz="2400" dirty="0" smtClean="0"/>
          </a:p>
          <a:p>
            <a:r>
              <a:rPr lang="uk-UA" sz="2400" dirty="0" smtClean="0"/>
              <a:t>3</a:t>
            </a:r>
            <a:r>
              <a:rPr lang="uk-UA" sz="2400" dirty="0" smtClean="0"/>
              <a:t>) на базі коксівного </a:t>
            </a:r>
            <a:r>
              <a:rPr lang="uk-UA" sz="2400" dirty="0" smtClean="0"/>
              <a:t>вугілля</a:t>
            </a:r>
          </a:p>
          <a:p>
            <a:r>
              <a:rPr lang="uk-UA" sz="2400" dirty="0" smtClean="0"/>
              <a:t> 4</a:t>
            </a:r>
            <a:r>
              <a:rPr lang="uk-UA" sz="2400" dirty="0" smtClean="0"/>
              <a:t>) в портах і припортових районах. Це великі інтегровані заводи, що працюють на імпортних руді і паливі, — заводи Японії, Франції </a:t>
            </a:r>
            <a:r>
              <a:rPr lang="uk-UA" sz="2400" dirty="0" smtClean="0"/>
              <a:t>Великобританії</a:t>
            </a:r>
          </a:p>
          <a:p>
            <a:r>
              <a:rPr lang="uk-UA" sz="2400" dirty="0" smtClean="0"/>
              <a:t> 5</a:t>
            </a:r>
            <a:r>
              <a:rPr lang="uk-UA" sz="2400" dirty="0" smtClean="0"/>
              <a:t>) на базі привізної сировини у великих центрах споживання сталі і прокату — США </a:t>
            </a:r>
            <a:endParaRPr lang="uk-UA" sz="2400" dirty="0" smtClean="0"/>
          </a:p>
          <a:p>
            <a:r>
              <a:rPr lang="uk-UA" sz="2400" dirty="0" smtClean="0"/>
              <a:t>6</a:t>
            </a:r>
            <a:r>
              <a:rPr lang="uk-UA" sz="2400" dirty="0" smtClean="0"/>
              <a:t>) в районах споживання — невеликі заводи, переважно переробні — США, Італія, </a:t>
            </a:r>
            <a:r>
              <a:rPr lang="uk-UA" sz="2400" dirty="0" smtClean="0"/>
              <a:t>Іспанія.</a:t>
            </a:r>
            <a:endParaRPr lang="ru-RU" sz="2400" dirty="0"/>
          </a:p>
        </p:txBody>
      </p:sp>
      <p:pic>
        <p:nvPicPr>
          <p:cNvPr id="1026" name="Picture 2" descr="http://otipb.at.ua/107/picturecontent-pid-15b17-et-69576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32"/>
            <a:ext cx="9144000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161</TotalTime>
  <Words>196</Words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ПРОБЛЕМИ І ПЕРСПЕКТИВИ РОЗВИТКУ ГАЛУЗІ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adm</cp:lastModifiedBy>
  <cp:revision>22</cp:revision>
  <dcterms:created xsi:type="dcterms:W3CDTF">2014-01-14T13:56:20Z</dcterms:created>
  <dcterms:modified xsi:type="dcterms:W3CDTF">2014-01-15T15:28:31Z</dcterms:modified>
</cp:coreProperties>
</file>