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94660"/>
  </p:normalViewPr>
  <p:slideViewPr>
    <p:cSldViewPr>
      <p:cViewPr varScale="1">
        <p:scale>
          <a:sx n="104" d="100"/>
          <a:sy n="104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682E-DB50-4F36-B30F-6DD3B621421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8247-8874-4F0C-85B9-2775FF77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8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682E-DB50-4F36-B30F-6DD3B621421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8247-8874-4F0C-85B9-2775FF77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9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682E-DB50-4F36-B30F-6DD3B621421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8247-8874-4F0C-85B9-2775FF77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8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682E-DB50-4F36-B30F-6DD3B621421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8247-8874-4F0C-85B9-2775FF77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4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682E-DB50-4F36-B30F-6DD3B621421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8247-8874-4F0C-85B9-2775FF77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3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682E-DB50-4F36-B30F-6DD3B621421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8247-8874-4F0C-85B9-2775FF77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6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682E-DB50-4F36-B30F-6DD3B621421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8247-8874-4F0C-85B9-2775FF77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5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682E-DB50-4F36-B30F-6DD3B621421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8247-8874-4F0C-85B9-2775FF77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83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682E-DB50-4F36-B30F-6DD3B621421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8247-8874-4F0C-85B9-2775FF77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8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682E-DB50-4F36-B30F-6DD3B621421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8247-8874-4F0C-85B9-2775FF77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2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682E-DB50-4F36-B30F-6DD3B621421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8247-8874-4F0C-85B9-2775FF77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9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3682E-DB50-4F36-B30F-6DD3B621421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8247-8874-4F0C-85B9-2775FF774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7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"/>
            <a:ext cx="9144000" cy="685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276" y="2132856"/>
            <a:ext cx="90730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</a:t>
            </a:r>
            <a:r>
              <a:rPr lang="ru-RU" sz="66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Техногенні</a:t>
            </a:r>
            <a:r>
              <a:rPr lang="ru-RU" sz="6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66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проблеми</a:t>
            </a:r>
            <a:endParaRPr lang="en-US" sz="66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6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      </a:t>
            </a:r>
            <a:r>
              <a:rPr lang="ru-RU" sz="6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сьогодення</a:t>
            </a:r>
            <a:r>
              <a:rPr lang="ru-RU" sz="6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endParaRPr lang="ru-RU" sz="6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8856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Наслідки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дії</a:t>
            </a:r>
            <a:r>
              <a:rPr lang="ru-RU" dirty="0" smtClean="0">
                <a:solidFill>
                  <a:schemeClr val="bg1"/>
                </a:solidFill>
              </a:rPr>
              <a:t> парникового </a:t>
            </a:r>
            <a:r>
              <a:rPr lang="ru-RU" dirty="0" err="1" smtClean="0">
                <a:solidFill>
                  <a:schemeClr val="bg1"/>
                </a:solidFill>
              </a:rPr>
              <a:t>ефекту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1) На </a:t>
            </a:r>
            <a:r>
              <a:rPr lang="ru-RU" dirty="0" err="1" smtClean="0">
                <a:solidFill>
                  <a:schemeClr val="bg1"/>
                </a:solidFill>
              </a:rPr>
              <a:t>поверхні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підвищується</a:t>
            </a:r>
            <a:r>
              <a:rPr lang="ru-RU" dirty="0" smtClean="0">
                <a:solidFill>
                  <a:schemeClr val="bg1"/>
                </a:solidFill>
              </a:rPr>
              <a:t> температура. </a:t>
            </a:r>
            <a:r>
              <a:rPr lang="ru-RU" dirty="0" err="1" smtClean="0">
                <a:solidFill>
                  <a:schemeClr val="bg1"/>
                </a:solidFill>
              </a:rPr>
              <a:t>Парниковий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змінить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кількість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опадів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вітру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хмар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океанські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плини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внутрішні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райони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континентів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стануть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</a:t>
            </a:r>
            <a:r>
              <a:rPr lang="ru-RU" dirty="0" smtClean="0">
                <a:solidFill>
                  <a:schemeClr val="bg1"/>
                </a:solidFill>
              </a:rPr>
              <a:t> сухими, а </a:t>
            </a:r>
            <a:r>
              <a:rPr lang="ru-RU" dirty="0" err="1" smtClean="0">
                <a:solidFill>
                  <a:schemeClr val="bg1"/>
                </a:solidFill>
              </a:rPr>
              <a:t>узбережжя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вологими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зими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коротшими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теплішими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літо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довшим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жаркішим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2) </a:t>
            </a:r>
            <a:r>
              <a:rPr lang="ru-RU" dirty="0" err="1" smtClean="0">
                <a:solidFill>
                  <a:schemeClr val="bg1"/>
                </a:solidFill>
              </a:rPr>
              <a:t>Основні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кліматичні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змістяться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північ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приблизно</a:t>
            </a:r>
            <a:r>
              <a:rPr lang="ru-RU" dirty="0" smtClean="0">
                <a:solidFill>
                  <a:schemeClr val="bg1"/>
                </a:solidFill>
              </a:rPr>
              <a:t> на 400 км,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викликати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потепління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зоні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тундри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танення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льоду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мерзлоти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високих</a:t>
            </a:r>
            <a:r>
              <a:rPr lang="ru-RU" dirty="0" smtClean="0">
                <a:solidFill>
                  <a:schemeClr val="bg1"/>
                </a:solidFill>
              </a:rPr>
              <a:t> широтах;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3) </a:t>
            </a:r>
            <a:r>
              <a:rPr lang="ru-RU" dirty="0" err="1" smtClean="0">
                <a:solidFill>
                  <a:schemeClr val="bg1"/>
                </a:solidFill>
              </a:rPr>
              <a:t>Затоплення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найбільш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придатних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 й </a:t>
            </a:r>
            <a:r>
              <a:rPr lang="ru-RU" dirty="0" err="1" smtClean="0">
                <a:solidFill>
                  <a:schemeClr val="bg1"/>
                </a:solidFill>
              </a:rPr>
              <a:t>оброблення</a:t>
            </a:r>
            <a:r>
              <a:rPr lang="ru-RU" dirty="0" smtClean="0">
                <a:solidFill>
                  <a:schemeClr val="bg1"/>
                </a:solidFill>
              </a:rPr>
              <a:t> земель;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4) </a:t>
            </a:r>
            <a:r>
              <a:rPr lang="ru-RU" dirty="0" err="1" smtClean="0">
                <a:solidFill>
                  <a:schemeClr val="bg1"/>
                </a:solidFill>
              </a:rPr>
              <a:t>Ерозія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засолення</a:t>
            </a:r>
            <a:r>
              <a:rPr lang="ru-RU" dirty="0" smtClean="0">
                <a:solidFill>
                  <a:schemeClr val="bg1"/>
                </a:solidFill>
              </a:rPr>
              <a:t> й </a:t>
            </a:r>
            <a:r>
              <a:rPr lang="ru-RU" dirty="0" err="1" smtClean="0">
                <a:solidFill>
                  <a:schemeClr val="bg1"/>
                </a:solidFill>
              </a:rPr>
              <a:t>опустелювання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сільськогосподарських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угідь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654674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7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79586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Озонові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діри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Озонова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діра</a:t>
            </a:r>
            <a:r>
              <a:rPr lang="ru-RU" sz="2000" dirty="0" smtClean="0">
                <a:solidFill>
                  <a:schemeClr val="bg1"/>
                </a:solidFill>
              </a:rPr>
              <a:t> – </a:t>
            </a:r>
            <a:r>
              <a:rPr lang="ru-RU" sz="2000" dirty="0" err="1" smtClean="0">
                <a:solidFill>
                  <a:schemeClr val="bg1"/>
                </a:solidFill>
              </a:rPr>
              <a:t>локальне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атмосферне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явище</a:t>
            </a:r>
            <a:r>
              <a:rPr lang="ru-RU" sz="2000" dirty="0" smtClean="0">
                <a:solidFill>
                  <a:schemeClr val="bg1"/>
                </a:solidFill>
              </a:rPr>
              <a:t> на полюсах </a:t>
            </a:r>
            <a:r>
              <a:rPr lang="ru-RU" sz="2000" dirty="0" err="1" smtClean="0">
                <a:solidFill>
                  <a:schemeClr val="bg1"/>
                </a:solidFill>
              </a:rPr>
              <a:t>Землі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виникає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</a:t>
            </a:r>
            <a:r>
              <a:rPr lang="ru-RU" sz="2000" dirty="0" smtClean="0">
                <a:solidFill>
                  <a:schemeClr val="bg1"/>
                </a:solidFill>
              </a:rPr>
              <a:t> час </a:t>
            </a:r>
            <a:r>
              <a:rPr lang="ru-RU" sz="2000" dirty="0" err="1" smtClean="0">
                <a:solidFill>
                  <a:schemeClr val="bg1"/>
                </a:solidFill>
              </a:rPr>
              <a:t>падіння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концентрації</a:t>
            </a:r>
            <a:r>
              <a:rPr lang="ru-RU" sz="2000" dirty="0" smtClean="0">
                <a:solidFill>
                  <a:schemeClr val="bg1"/>
                </a:solidFill>
              </a:rPr>
              <a:t> озону в озоновому </a:t>
            </a:r>
            <a:r>
              <a:rPr lang="ru-RU" sz="2000" dirty="0" err="1" smtClean="0">
                <a:solidFill>
                  <a:schemeClr val="bg1"/>
                </a:solidFill>
              </a:rPr>
              <a:t>шарі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весняну</a:t>
            </a:r>
            <a:r>
              <a:rPr lang="ru-RU" sz="2000" dirty="0" smtClean="0">
                <a:solidFill>
                  <a:schemeClr val="bg1"/>
                </a:solidFill>
              </a:rPr>
              <a:t> пору року, коли </a:t>
            </a:r>
            <a:r>
              <a:rPr lang="ru-RU" sz="2000" dirty="0" err="1" smtClean="0">
                <a:solidFill>
                  <a:schemeClr val="bg1"/>
                </a:solidFill>
              </a:rPr>
              <a:t>накопичений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стратосфері</a:t>
            </a:r>
            <a:r>
              <a:rPr lang="ru-RU" sz="2000" dirty="0" smtClean="0">
                <a:solidFill>
                  <a:schemeClr val="bg1"/>
                </a:solidFill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</a:rPr>
              <a:t>довгу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полярну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ніч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молекулярний</a:t>
            </a:r>
            <a:r>
              <a:rPr lang="ru-RU" sz="2000" dirty="0" smtClean="0">
                <a:solidFill>
                  <a:schemeClr val="bg1"/>
                </a:solidFill>
              </a:rPr>
              <a:t> хлор </a:t>
            </a:r>
            <a:r>
              <a:rPr lang="ru-RU" sz="2000" dirty="0" err="1" smtClean="0">
                <a:solidFill>
                  <a:schemeClr val="bg1"/>
                </a:solidFill>
              </a:rPr>
              <a:t>починає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сонячного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випромінювання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розпадатися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атоми</a:t>
            </a:r>
            <a:r>
              <a:rPr lang="ru-RU" sz="2000" dirty="0" smtClean="0">
                <a:solidFill>
                  <a:schemeClr val="bg1"/>
                </a:solidFill>
              </a:rPr>
              <a:t> й активно </a:t>
            </a:r>
            <a:r>
              <a:rPr lang="ru-RU" sz="2000" dirty="0" err="1" smtClean="0">
                <a:solidFill>
                  <a:schemeClr val="bg1"/>
                </a:solidFill>
              </a:rPr>
              <a:t>руйнувати</a:t>
            </a:r>
            <a:r>
              <a:rPr lang="ru-RU" sz="2000" dirty="0" smtClean="0">
                <a:solidFill>
                  <a:schemeClr val="bg1"/>
                </a:solidFill>
              </a:rPr>
              <a:t> озон, </a:t>
            </a:r>
            <a:r>
              <a:rPr lang="ru-RU" sz="2000" dirty="0" err="1" smtClean="0">
                <a:solidFill>
                  <a:schemeClr val="bg1"/>
                </a:solidFill>
              </a:rPr>
              <a:t>перетворюючи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кисень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5294362" cy="350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9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8847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атмосфері</a:t>
            </a:r>
            <a:r>
              <a:rPr lang="ru-RU" dirty="0" smtClean="0">
                <a:solidFill>
                  <a:schemeClr val="bg1"/>
                </a:solidFill>
              </a:rPr>
              <a:t> озон </a:t>
            </a:r>
            <a:r>
              <a:rPr lang="ru-RU" dirty="0" err="1" smtClean="0">
                <a:solidFill>
                  <a:schemeClr val="bg1"/>
                </a:solidFill>
              </a:rPr>
              <a:t>сконцентрований</a:t>
            </a:r>
            <a:r>
              <a:rPr lang="ru-RU" dirty="0" smtClean="0">
                <a:solidFill>
                  <a:schemeClr val="bg1"/>
                </a:solidFill>
              </a:rPr>
              <a:t> у так званому озоновому </a:t>
            </a:r>
            <a:r>
              <a:rPr lang="ru-RU" dirty="0" err="1" smtClean="0">
                <a:solidFill>
                  <a:schemeClr val="bg1"/>
                </a:solidFill>
              </a:rPr>
              <a:t>шарі</a:t>
            </a:r>
            <a:r>
              <a:rPr lang="ru-RU" dirty="0" smtClean="0">
                <a:solidFill>
                  <a:schemeClr val="bg1"/>
                </a:solidFill>
              </a:rPr>
              <a:t>, на </a:t>
            </a:r>
            <a:r>
              <a:rPr lang="ru-RU" dirty="0" err="1" smtClean="0">
                <a:solidFill>
                  <a:schemeClr val="bg1"/>
                </a:solidFill>
              </a:rPr>
              <a:t>висоті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приблизно</a:t>
            </a:r>
            <a:r>
              <a:rPr lang="ru-RU" dirty="0" smtClean="0">
                <a:solidFill>
                  <a:schemeClr val="bg1"/>
                </a:solidFill>
              </a:rPr>
              <a:t> 30 км у межах </a:t>
            </a:r>
            <a:r>
              <a:rPr lang="ru-RU" dirty="0" err="1" smtClean="0">
                <a:solidFill>
                  <a:schemeClr val="bg1"/>
                </a:solidFill>
              </a:rPr>
              <a:t>стратосфери</a:t>
            </a:r>
            <a:r>
              <a:rPr lang="ru-RU" dirty="0" smtClean="0">
                <a:solidFill>
                  <a:schemeClr val="bg1"/>
                </a:solidFill>
              </a:rPr>
              <a:t>. У </a:t>
            </a:r>
            <a:r>
              <a:rPr lang="ru-RU" dirty="0" err="1" smtClean="0">
                <a:solidFill>
                  <a:schemeClr val="bg1"/>
                </a:solidFill>
              </a:rPr>
              <a:t>цьому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шарі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відбувається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поглинання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ультрафіолетових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променів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випромінюваних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Сонцем</a:t>
            </a:r>
            <a:r>
              <a:rPr lang="ru-RU" dirty="0" smtClean="0">
                <a:solidFill>
                  <a:schemeClr val="bg1"/>
                </a:solidFill>
              </a:rPr>
              <a:t>, - </a:t>
            </a:r>
            <a:r>
              <a:rPr lang="ru-RU" dirty="0" err="1" smtClean="0">
                <a:solidFill>
                  <a:schemeClr val="bg1"/>
                </a:solidFill>
              </a:rPr>
              <a:t>інакше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сонячна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радіація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зробила</a:t>
            </a:r>
            <a:r>
              <a:rPr lang="ru-RU" dirty="0" smtClean="0">
                <a:solidFill>
                  <a:schemeClr val="bg1"/>
                </a:solidFill>
              </a:rPr>
              <a:t> б </a:t>
            </a:r>
            <a:r>
              <a:rPr lang="ru-RU" dirty="0" err="1" smtClean="0">
                <a:solidFill>
                  <a:schemeClr val="bg1"/>
                </a:solidFill>
              </a:rPr>
              <a:t>неможливим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існування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сучасному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вигляді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1985 р. Джозеф Фарман разом </a:t>
            </a: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своїми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співробітниками</a:t>
            </a:r>
            <a:r>
              <a:rPr lang="ru-RU" dirty="0" smtClean="0">
                <a:solidFill>
                  <a:schemeClr val="bg1"/>
                </a:solidFill>
              </a:rPr>
              <a:t> з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Британської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антарктичної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служби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вперше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повідомив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кінця</a:t>
            </a:r>
            <a:r>
              <a:rPr lang="ru-RU" dirty="0" smtClean="0">
                <a:solidFill>
                  <a:schemeClr val="bg1"/>
                </a:solidFill>
              </a:rPr>
              <a:t> 1970х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над </a:t>
            </a:r>
            <a:r>
              <a:rPr lang="ru-RU" dirty="0" err="1" smtClean="0">
                <a:solidFill>
                  <a:schemeClr val="bg1"/>
                </a:solidFill>
              </a:rPr>
              <a:t>Антарктидою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відбувалося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потоншення</a:t>
            </a:r>
            <a:r>
              <a:rPr lang="ru-RU" dirty="0" smtClean="0">
                <a:solidFill>
                  <a:schemeClr val="bg1"/>
                </a:solidFill>
              </a:rPr>
              <a:t> озонового шару. </a:t>
            </a:r>
            <a:r>
              <a:rPr lang="ru-RU" dirty="0" err="1" smtClean="0">
                <a:solidFill>
                  <a:schemeClr val="bg1"/>
                </a:solidFill>
              </a:rPr>
              <a:t>Виміри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супутника</a:t>
            </a:r>
            <a:r>
              <a:rPr lang="ru-RU" dirty="0" smtClean="0">
                <a:solidFill>
                  <a:schemeClr val="bg1"/>
                </a:solidFill>
              </a:rPr>
              <a:t> «Німбус-7», </a:t>
            </a:r>
            <a:r>
              <a:rPr lang="ru-RU" dirty="0" err="1" smtClean="0">
                <a:solidFill>
                  <a:schemeClr val="bg1"/>
                </a:solidFill>
              </a:rPr>
              <a:t>зроблені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Арліном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Крюгером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Годдардовського</a:t>
            </a:r>
            <a:r>
              <a:rPr lang="ru-RU" dirty="0" smtClean="0">
                <a:solidFill>
                  <a:schemeClr val="bg1"/>
                </a:solidFill>
              </a:rPr>
              <a:t> центра </a:t>
            </a:r>
            <a:r>
              <a:rPr lang="ru-RU" dirty="0" err="1" smtClean="0">
                <a:solidFill>
                  <a:schemeClr val="bg1"/>
                </a:solidFill>
              </a:rPr>
              <a:t>космічних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польотів</a:t>
            </a:r>
            <a:r>
              <a:rPr lang="ru-RU" dirty="0" smtClean="0">
                <a:solidFill>
                  <a:schemeClr val="bg1"/>
                </a:solidFill>
              </a:rPr>
              <a:t> НАСА, показали,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з роками </a:t>
            </a:r>
            <a:r>
              <a:rPr lang="ru-RU" dirty="0" err="1" smtClean="0">
                <a:solidFill>
                  <a:schemeClr val="bg1"/>
                </a:solidFill>
              </a:rPr>
              <a:t>дефіцит</a:t>
            </a:r>
            <a:r>
              <a:rPr lang="ru-RU" dirty="0" smtClean="0">
                <a:solidFill>
                  <a:schemeClr val="bg1"/>
                </a:solidFill>
              </a:rPr>
              <a:t> озону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збільшувався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однієї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південної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весни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іншої</a:t>
            </a:r>
            <a:r>
              <a:rPr lang="ru-RU" dirty="0" smtClean="0">
                <a:solidFill>
                  <a:schemeClr val="bg1"/>
                </a:solidFill>
              </a:rPr>
              <a:t>. В </a:t>
            </a:r>
            <a:r>
              <a:rPr lang="ru-RU" dirty="0" err="1" smtClean="0">
                <a:solidFill>
                  <a:schemeClr val="bg1"/>
                </a:solidFill>
              </a:rPr>
              <a:t>вересні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жовтні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втрачається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біля</a:t>
            </a:r>
            <a:r>
              <a:rPr lang="ru-RU" dirty="0" smtClean="0">
                <a:solidFill>
                  <a:schemeClr val="bg1"/>
                </a:solidFill>
              </a:rPr>
              <a:t> 70% озону над </a:t>
            </a:r>
            <a:r>
              <a:rPr lang="ru-RU" dirty="0" err="1" smtClean="0">
                <a:solidFill>
                  <a:schemeClr val="bg1"/>
                </a:solidFill>
              </a:rPr>
              <a:t>Антарктидою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дорівнює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приблизно</a:t>
            </a:r>
            <a:r>
              <a:rPr lang="ru-RU" dirty="0" smtClean="0">
                <a:solidFill>
                  <a:schemeClr val="bg1"/>
                </a:solidFill>
              </a:rPr>
              <a:t> 3%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всього</a:t>
            </a:r>
            <a:r>
              <a:rPr lang="ru-RU" dirty="0" smtClean="0">
                <a:solidFill>
                  <a:schemeClr val="bg1"/>
                </a:solidFill>
              </a:rPr>
              <a:t> озону </a:t>
            </a:r>
            <a:r>
              <a:rPr lang="ru-RU" dirty="0" err="1" smtClean="0">
                <a:solidFill>
                  <a:schemeClr val="bg1"/>
                </a:solidFill>
              </a:rPr>
              <a:t>атмосфери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52" y="3501008"/>
            <a:ext cx="4503204" cy="297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9289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Забруднення</a:t>
            </a:r>
            <a:r>
              <a:rPr lang="ru-RU" sz="2400" dirty="0" smtClean="0">
                <a:solidFill>
                  <a:schemeClr val="bg1"/>
                </a:solidFill>
              </a:rPr>
              <a:t> води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Сьогодні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багатьох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водоймищах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природні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умови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порушені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людиною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Побутові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промислові</a:t>
            </a:r>
            <a:r>
              <a:rPr lang="ru-RU" dirty="0" smtClean="0">
                <a:solidFill>
                  <a:schemeClr val="bg1"/>
                </a:solidFill>
              </a:rPr>
              <a:t> стоки часто </a:t>
            </a:r>
            <a:r>
              <a:rPr lang="ru-RU" dirty="0" err="1" smtClean="0">
                <a:solidFill>
                  <a:schemeClr val="bg1"/>
                </a:solidFill>
              </a:rPr>
              <a:t>перетворюють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річки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каламутні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такі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погано пахнуть, </a:t>
            </a:r>
            <a:r>
              <a:rPr lang="ru-RU" dirty="0" err="1" smtClean="0">
                <a:solidFill>
                  <a:schemeClr val="bg1"/>
                </a:solidFill>
              </a:rPr>
              <a:t>наповнені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отрутою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хворобливі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канави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Найбільшою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стічною</a:t>
            </a:r>
            <a:r>
              <a:rPr lang="ru-RU" dirty="0" smtClean="0">
                <a:solidFill>
                  <a:schemeClr val="bg1"/>
                </a:solidFill>
              </a:rPr>
              <a:t> канавою»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 стали </a:t>
            </a:r>
            <a:r>
              <a:rPr lang="ru-RU" dirty="0" err="1" smtClean="0">
                <a:solidFill>
                  <a:schemeClr val="bg1"/>
                </a:solidFill>
              </a:rPr>
              <a:t>океани</a:t>
            </a:r>
            <a:r>
              <a:rPr lang="ru-RU" dirty="0" smtClean="0">
                <a:solidFill>
                  <a:schemeClr val="bg1"/>
                </a:solidFill>
              </a:rPr>
              <a:t>. Чистота вод </a:t>
            </a:r>
            <a:r>
              <a:rPr lang="ru-RU" dirty="0" err="1" smtClean="0">
                <a:solidFill>
                  <a:schemeClr val="bg1"/>
                </a:solidFill>
              </a:rPr>
              <a:t>світового</a:t>
            </a:r>
            <a:r>
              <a:rPr lang="ru-RU" dirty="0" smtClean="0">
                <a:solidFill>
                  <a:schemeClr val="bg1"/>
                </a:solidFill>
              </a:rPr>
              <a:t> океану -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загальносвітова</a:t>
            </a:r>
            <a:r>
              <a:rPr lang="ru-RU" dirty="0" smtClean="0">
                <a:solidFill>
                  <a:schemeClr val="bg1"/>
                </a:solidFill>
              </a:rPr>
              <a:t> проблема.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Найбільш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відомим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джерелом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забруднення</a:t>
            </a:r>
            <a:r>
              <a:rPr lang="ru-RU" dirty="0" smtClean="0">
                <a:solidFill>
                  <a:schemeClr val="bg1"/>
                </a:solidFill>
              </a:rPr>
              <a:t> води є </a:t>
            </a:r>
            <a:r>
              <a:rPr lang="ru-RU" dirty="0" err="1" smtClean="0">
                <a:solidFill>
                  <a:schemeClr val="bg1"/>
                </a:solidFill>
              </a:rPr>
              <a:t>побутові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комунальні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r>
              <a:rPr lang="ru-RU" dirty="0" err="1" smtClean="0">
                <a:solidFill>
                  <a:schemeClr val="bg1"/>
                </a:solidFill>
              </a:rPr>
              <a:t>стічні</a:t>
            </a:r>
            <a:r>
              <a:rPr lang="ru-RU" dirty="0" smtClean="0">
                <a:solidFill>
                  <a:schemeClr val="bg1"/>
                </a:solidFill>
              </a:rPr>
              <a:t> води. </a:t>
            </a:r>
            <a:r>
              <a:rPr lang="ru-RU" dirty="0" err="1" smtClean="0">
                <a:solidFill>
                  <a:schemeClr val="bg1"/>
                </a:solidFill>
              </a:rPr>
              <a:t>Водоспоживання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зазвичай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оцінюють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основі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середньої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добової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витрати</a:t>
            </a:r>
            <a:r>
              <a:rPr lang="ru-RU" dirty="0" smtClean="0">
                <a:solidFill>
                  <a:schemeClr val="bg1"/>
                </a:solidFill>
              </a:rPr>
              <a:t> води на одну </a:t>
            </a:r>
            <a:r>
              <a:rPr lang="ru-RU" dirty="0" err="1" smtClean="0">
                <a:solidFill>
                  <a:schemeClr val="bg1"/>
                </a:solidFill>
              </a:rPr>
              <a:t>людину</a:t>
            </a:r>
            <a:r>
              <a:rPr lang="ru-RU" dirty="0" smtClean="0">
                <a:solidFill>
                  <a:schemeClr val="bg1"/>
                </a:solidFill>
              </a:rPr>
              <a:t>, яка в США </a:t>
            </a:r>
            <a:r>
              <a:rPr lang="ru-RU" dirty="0" err="1" smtClean="0">
                <a:solidFill>
                  <a:schemeClr val="bg1"/>
                </a:solidFill>
              </a:rPr>
              <a:t>рівна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приблизно</a:t>
            </a:r>
            <a:r>
              <a:rPr lang="ru-RU" dirty="0" smtClean="0">
                <a:solidFill>
                  <a:schemeClr val="bg1"/>
                </a:solidFill>
              </a:rPr>
              <a:t> 750 л. </a:t>
            </a:r>
            <a:r>
              <a:rPr lang="ru-RU" dirty="0" err="1" smtClean="0">
                <a:solidFill>
                  <a:schemeClr val="bg1"/>
                </a:solidFill>
              </a:rPr>
              <a:t>Майже</a:t>
            </a:r>
            <a:r>
              <a:rPr lang="ru-RU" dirty="0" smtClean="0">
                <a:solidFill>
                  <a:schemeClr val="bg1"/>
                </a:solidFill>
              </a:rPr>
              <a:t> вся </a:t>
            </a:r>
            <a:r>
              <a:rPr lang="ru-RU" dirty="0" err="1" smtClean="0">
                <a:solidFill>
                  <a:schemeClr val="bg1"/>
                </a:solidFill>
              </a:rPr>
              <a:t>використана</a:t>
            </a:r>
            <a:r>
              <a:rPr lang="ru-RU" dirty="0" smtClean="0">
                <a:solidFill>
                  <a:schemeClr val="bg1"/>
                </a:solidFill>
              </a:rPr>
              <a:t> вода </a:t>
            </a:r>
            <a:r>
              <a:rPr lang="ru-RU" dirty="0" err="1" smtClean="0">
                <a:solidFill>
                  <a:schemeClr val="bg1"/>
                </a:solidFill>
              </a:rPr>
              <a:t>поступає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каналізацію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Оскільки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щодня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стічні</a:t>
            </a:r>
            <a:r>
              <a:rPr lang="ru-RU" dirty="0" smtClean="0">
                <a:solidFill>
                  <a:schemeClr val="bg1"/>
                </a:solidFill>
              </a:rPr>
              <a:t> води </a:t>
            </a:r>
            <a:r>
              <a:rPr lang="ru-RU" dirty="0" err="1" smtClean="0">
                <a:solidFill>
                  <a:schemeClr val="bg1"/>
                </a:solidFill>
              </a:rPr>
              <a:t>потрапляє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величезний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об'єм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фекалій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головним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завданням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міських</a:t>
            </a:r>
            <a:r>
              <a:rPr lang="ru-RU" dirty="0" smtClean="0">
                <a:solidFill>
                  <a:schemeClr val="bg1"/>
                </a:solidFill>
              </a:rPr>
              <a:t> служб при </a:t>
            </a:r>
            <a:r>
              <a:rPr lang="ru-RU" dirty="0" err="1" smtClean="0">
                <a:solidFill>
                  <a:schemeClr val="bg1"/>
                </a:solidFill>
              </a:rPr>
              <a:t>переробці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побутових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стоків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колекторах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очисних</a:t>
            </a:r>
            <a:r>
              <a:rPr lang="ru-RU" dirty="0" smtClean="0">
                <a:solidFill>
                  <a:schemeClr val="bg1"/>
                </a:solidFill>
              </a:rPr>
              <a:t> установок є </a:t>
            </a:r>
            <a:r>
              <a:rPr lang="ru-RU" dirty="0" err="1" smtClean="0">
                <a:solidFill>
                  <a:schemeClr val="bg1"/>
                </a:solidFill>
              </a:rPr>
              <a:t>видалення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патогенних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мікроорганізмів</a:t>
            </a:r>
            <a:r>
              <a:rPr lang="ru-RU" dirty="0" smtClean="0">
                <a:solidFill>
                  <a:schemeClr val="bg1"/>
                </a:solidFill>
              </a:rPr>
              <a:t>. При повторному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недостатньо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очищених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фекальних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бактерії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віруси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містяться</a:t>
            </a:r>
            <a:r>
              <a:rPr lang="ru-RU" dirty="0" smtClean="0">
                <a:solidFill>
                  <a:schemeClr val="bg1"/>
                </a:solidFill>
              </a:rPr>
              <a:t> в них, </a:t>
            </a:r>
            <a:r>
              <a:rPr lang="ru-RU" dirty="0" err="1" smtClean="0">
                <a:solidFill>
                  <a:schemeClr val="bg1"/>
                </a:solidFill>
              </a:rPr>
              <a:t>можуть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викликати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кишкові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dirty="0" smtClean="0">
                <a:solidFill>
                  <a:schemeClr val="bg1"/>
                </a:solidFill>
              </a:rPr>
              <a:t> (тиф, холеру і </a:t>
            </a:r>
            <a:r>
              <a:rPr lang="ru-RU" dirty="0" err="1" smtClean="0">
                <a:solidFill>
                  <a:schemeClr val="bg1"/>
                </a:solidFill>
              </a:rPr>
              <a:t>дизентерію</a:t>
            </a:r>
            <a:r>
              <a:rPr lang="ru-RU" dirty="0" smtClean="0">
                <a:solidFill>
                  <a:schemeClr val="bg1"/>
                </a:solidFill>
              </a:rPr>
              <a:t>),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гепатит і </a:t>
            </a:r>
            <a:r>
              <a:rPr lang="ru-RU" dirty="0" err="1" smtClean="0">
                <a:solidFill>
                  <a:schemeClr val="bg1"/>
                </a:solidFill>
              </a:rPr>
              <a:t>поліомієліт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09120"/>
            <a:ext cx="36766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9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індустріально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розвинених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головним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споживачем</a:t>
            </a:r>
            <a:r>
              <a:rPr lang="ru-RU" dirty="0" smtClean="0">
                <a:solidFill>
                  <a:schemeClr val="bg1"/>
                </a:solidFill>
              </a:rPr>
              <a:t> води і </a:t>
            </a:r>
            <a:r>
              <a:rPr lang="ru-RU" dirty="0" err="1" smtClean="0">
                <a:solidFill>
                  <a:schemeClr val="bg1"/>
                </a:solidFill>
              </a:rPr>
              <a:t>найбільшим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джерелом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стоків</a:t>
            </a:r>
            <a:r>
              <a:rPr lang="ru-RU" dirty="0" smtClean="0">
                <a:solidFill>
                  <a:schemeClr val="bg1"/>
                </a:solidFill>
              </a:rPr>
              <a:t> є </a:t>
            </a:r>
            <a:r>
              <a:rPr lang="ru-RU" dirty="0" err="1" smtClean="0">
                <a:solidFill>
                  <a:schemeClr val="bg1"/>
                </a:solidFill>
              </a:rPr>
              <a:t>промисловість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Промислові</a:t>
            </a:r>
            <a:r>
              <a:rPr lang="ru-RU" dirty="0" smtClean="0">
                <a:solidFill>
                  <a:schemeClr val="bg1"/>
                </a:solidFill>
              </a:rPr>
              <a:t> стоки в </a:t>
            </a:r>
            <a:r>
              <a:rPr lang="ru-RU" dirty="0" err="1" smtClean="0">
                <a:solidFill>
                  <a:schemeClr val="bg1"/>
                </a:solidFill>
              </a:rPr>
              <a:t>річки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об’ємом</a:t>
            </a:r>
            <a:r>
              <a:rPr lang="ru-RU" dirty="0" smtClean="0">
                <a:solidFill>
                  <a:schemeClr val="bg1"/>
                </a:solidFill>
              </a:rPr>
              <a:t> в 3 рази </a:t>
            </a:r>
            <a:r>
              <a:rPr lang="ru-RU" dirty="0" err="1" smtClean="0">
                <a:solidFill>
                  <a:schemeClr val="bg1"/>
                </a:solidFill>
              </a:rPr>
              <a:t>перевищують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комунально-побутові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Вода </a:t>
            </a:r>
            <a:r>
              <a:rPr lang="ru-RU" dirty="0" err="1" smtClean="0">
                <a:solidFill>
                  <a:schemeClr val="bg1"/>
                </a:solidFill>
              </a:rPr>
              <a:t>виконує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функції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наприклад</a:t>
            </a:r>
            <a:r>
              <a:rPr lang="ru-RU" dirty="0" smtClean="0">
                <a:solidFill>
                  <a:schemeClr val="bg1"/>
                </a:solidFill>
              </a:rPr>
              <a:t> служить </a:t>
            </a:r>
            <a:r>
              <a:rPr lang="ru-RU" dirty="0" err="1" smtClean="0">
                <a:solidFill>
                  <a:schemeClr val="bg1"/>
                </a:solidFill>
              </a:rPr>
              <a:t>сировиною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обігрівачем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охолоджувачем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технологічних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процесах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крім</a:t>
            </a:r>
            <a:r>
              <a:rPr lang="ru-RU" dirty="0" smtClean="0">
                <a:solidFill>
                  <a:schemeClr val="bg1"/>
                </a:solidFill>
              </a:rPr>
              <a:t> того, </a:t>
            </a:r>
            <a:r>
              <a:rPr lang="ru-RU" dirty="0" err="1" smtClean="0">
                <a:solidFill>
                  <a:schemeClr val="bg1"/>
                </a:solidFill>
              </a:rPr>
              <a:t>транспортує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сортує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промиває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матеріали</a:t>
            </a:r>
            <a:r>
              <a:rPr lang="ru-RU" dirty="0" smtClean="0">
                <a:solidFill>
                  <a:schemeClr val="bg1"/>
                </a:solidFill>
              </a:rPr>
              <a:t>. Вода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виводить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відходи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всіх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стадіях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виробництва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Оскільки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дешевше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викидати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відходи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виробничих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циклів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переробляти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утилізувати</a:t>
            </a:r>
            <a:r>
              <a:rPr lang="ru-RU" dirty="0" smtClean="0">
                <a:solidFill>
                  <a:schemeClr val="bg1"/>
                </a:solidFill>
              </a:rPr>
              <a:t>, з </a:t>
            </a:r>
            <a:r>
              <a:rPr lang="ru-RU" dirty="0" err="1" smtClean="0">
                <a:solidFill>
                  <a:schemeClr val="bg1"/>
                </a:solidFill>
              </a:rPr>
              <a:t>промисловими</a:t>
            </a:r>
            <a:r>
              <a:rPr lang="ru-RU" dirty="0" smtClean="0">
                <a:solidFill>
                  <a:schemeClr val="bg1"/>
                </a:solidFill>
              </a:rPr>
              <a:t> стоками </a:t>
            </a:r>
            <a:r>
              <a:rPr lang="ru-RU" dirty="0" err="1" smtClean="0">
                <a:solidFill>
                  <a:schemeClr val="bg1"/>
                </a:solidFill>
              </a:rPr>
              <a:t>скидається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величезна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кількість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різноманітних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органічних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неорганічних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речовин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Через </a:t>
            </a:r>
            <a:r>
              <a:rPr lang="ru-RU" dirty="0" err="1" smtClean="0">
                <a:solidFill>
                  <a:schemeClr val="bg1"/>
                </a:solidFill>
              </a:rPr>
              <a:t>зростаючий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обсяг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промислових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відходів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порушується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екологічна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рівновага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багатьох</a:t>
            </a:r>
            <a:r>
              <a:rPr lang="ru-RU" dirty="0" smtClean="0">
                <a:solidFill>
                  <a:schemeClr val="bg1"/>
                </a:solidFill>
              </a:rPr>
              <a:t> озер і </a:t>
            </a:r>
            <a:r>
              <a:rPr lang="ru-RU" dirty="0" err="1" smtClean="0">
                <a:solidFill>
                  <a:schemeClr val="bg1"/>
                </a:solidFill>
              </a:rPr>
              <a:t>річок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хоча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стоків</a:t>
            </a:r>
            <a:r>
              <a:rPr lang="ru-RU" dirty="0" smtClean="0">
                <a:solidFill>
                  <a:schemeClr val="bg1"/>
                </a:solidFill>
              </a:rPr>
              <a:t> нетоксична і </a:t>
            </a:r>
            <a:r>
              <a:rPr lang="ru-RU" dirty="0" err="1" smtClean="0">
                <a:solidFill>
                  <a:schemeClr val="bg1"/>
                </a:solidFill>
              </a:rPr>
              <a:t>несмертельна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3942606" cy="26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892899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Проблема </a:t>
            </a:r>
            <a:r>
              <a:rPr lang="ru-RU" sz="2000" dirty="0" err="1" smtClean="0">
                <a:solidFill>
                  <a:schemeClr val="bg1"/>
                </a:solidFill>
              </a:rPr>
              <a:t>сміття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err="1" smtClean="0">
                <a:solidFill>
                  <a:schemeClr val="bg1"/>
                </a:solidFill>
              </a:rPr>
              <a:t>Було</a:t>
            </a:r>
            <a:r>
              <a:rPr lang="ru-RU" sz="1600" dirty="0" smtClean="0">
                <a:solidFill>
                  <a:schemeClr val="bg1"/>
                </a:solidFill>
              </a:rPr>
              <a:t> б неправдою </a:t>
            </a:r>
            <a:r>
              <a:rPr lang="ru-RU" sz="1600" dirty="0" err="1" smtClean="0">
                <a:solidFill>
                  <a:schemeClr val="bg1"/>
                </a:solidFill>
              </a:rPr>
              <a:t>говорити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що</a:t>
            </a:r>
            <a:r>
              <a:rPr lang="ru-RU" sz="1600" dirty="0" smtClean="0">
                <a:solidFill>
                  <a:schemeClr val="bg1"/>
                </a:solidFill>
              </a:rPr>
              <a:t> проблема </a:t>
            </a:r>
            <a:r>
              <a:rPr lang="ru-RU" sz="1600" dirty="0" err="1" smtClean="0">
                <a:solidFill>
                  <a:schemeClr val="bg1"/>
                </a:solidFill>
              </a:rPr>
              <a:t>сміття</a:t>
            </a:r>
            <a:r>
              <a:rPr lang="ru-RU" sz="1600" dirty="0" smtClean="0">
                <a:solidFill>
                  <a:schemeClr val="bg1"/>
                </a:solidFill>
              </a:rPr>
              <a:t> нова. </a:t>
            </a:r>
            <a:r>
              <a:rPr lang="ru-RU" sz="1600" dirty="0" err="1" smtClean="0">
                <a:solidFill>
                  <a:schemeClr val="bg1"/>
                </a:solidFill>
              </a:rPr>
              <a:t>Якось</a:t>
            </a:r>
            <a:r>
              <a:rPr lang="ru-RU" sz="1600" dirty="0" smtClean="0">
                <a:solidFill>
                  <a:schemeClr val="bg1"/>
                </a:solidFill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</a:rPr>
              <a:t>одній</a:t>
            </a:r>
            <a:r>
              <a:rPr lang="ru-RU" sz="1600" dirty="0" smtClean="0">
                <a:solidFill>
                  <a:schemeClr val="bg1"/>
                </a:solidFill>
              </a:rPr>
              <a:t> з телепередач про </a:t>
            </a:r>
            <a:r>
              <a:rPr lang="ru-RU" sz="1600" dirty="0" err="1" smtClean="0">
                <a:solidFill>
                  <a:schemeClr val="bg1"/>
                </a:solidFill>
              </a:rPr>
              <a:t>сліди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перебування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первісних</a:t>
            </a:r>
            <a:r>
              <a:rPr lang="ru-RU" sz="1600" dirty="0" smtClean="0">
                <a:solidFill>
                  <a:schemeClr val="bg1"/>
                </a:solidFill>
              </a:rPr>
              <a:t> людей </a:t>
            </a:r>
            <a:r>
              <a:rPr lang="ru-RU" sz="1600" dirty="0" err="1" smtClean="0">
                <a:solidFill>
                  <a:schemeClr val="bg1"/>
                </a:solidFill>
              </a:rPr>
              <a:t>було</a:t>
            </a:r>
            <a:r>
              <a:rPr lang="ru-RU" sz="1600" dirty="0" smtClean="0">
                <a:solidFill>
                  <a:schemeClr val="bg1"/>
                </a:solidFill>
              </a:rPr>
              <a:t> показано купу </a:t>
            </a:r>
            <a:r>
              <a:rPr lang="ru-RU" sz="1600" dirty="0" err="1" smtClean="0">
                <a:solidFill>
                  <a:schemeClr val="bg1"/>
                </a:solidFill>
              </a:rPr>
              <a:t>сміття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завдовжки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кілька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десятків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метрів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заввишки</a:t>
            </a:r>
            <a:r>
              <a:rPr lang="ru-RU" sz="1600" dirty="0" smtClean="0">
                <a:solidFill>
                  <a:schemeClr val="bg1"/>
                </a:solidFill>
              </a:rPr>
              <a:t> 2-3 і </a:t>
            </a:r>
            <a:r>
              <a:rPr lang="ru-RU" sz="1600" dirty="0" err="1" smtClean="0">
                <a:solidFill>
                  <a:schemeClr val="bg1"/>
                </a:solidFill>
              </a:rPr>
              <a:t>завширшки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кілька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метрів</a:t>
            </a:r>
            <a:r>
              <a:rPr lang="ru-RU" sz="1600" dirty="0" smtClean="0">
                <a:solidFill>
                  <a:schemeClr val="bg1"/>
                </a:solidFill>
              </a:rPr>
              <a:t>. Вона </a:t>
            </a:r>
            <a:r>
              <a:rPr lang="ru-RU" sz="1600" dirty="0" err="1" smtClean="0">
                <a:solidFill>
                  <a:schemeClr val="bg1"/>
                </a:solidFill>
              </a:rPr>
              <a:t>складалася</a:t>
            </a:r>
            <a:r>
              <a:rPr lang="ru-RU" sz="1600" dirty="0" smtClean="0">
                <a:solidFill>
                  <a:schemeClr val="bg1"/>
                </a:solidFill>
              </a:rPr>
              <a:t> з </a:t>
            </a:r>
            <a:r>
              <a:rPr lang="ru-RU" sz="1600" dirty="0" err="1" smtClean="0">
                <a:solidFill>
                  <a:schemeClr val="bg1"/>
                </a:solidFill>
              </a:rPr>
              <a:t>черепашок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молюсків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які</a:t>
            </a:r>
            <a:r>
              <a:rPr lang="ru-RU" sz="1600" dirty="0" smtClean="0">
                <a:solidFill>
                  <a:schemeClr val="bg1"/>
                </a:solidFill>
              </a:rPr>
              <a:t> люди колись </a:t>
            </a:r>
            <a:r>
              <a:rPr lang="ru-RU" sz="1600" dirty="0" err="1" smtClean="0">
                <a:solidFill>
                  <a:schemeClr val="bg1"/>
                </a:solidFill>
              </a:rPr>
              <a:t>видобували</a:t>
            </a:r>
            <a:r>
              <a:rPr lang="ru-RU" sz="1600" dirty="0" smtClean="0">
                <a:solidFill>
                  <a:schemeClr val="bg1"/>
                </a:solidFill>
              </a:rPr>
              <a:t> у </a:t>
            </a:r>
            <a:r>
              <a:rPr lang="ru-RU" sz="1600" dirty="0" err="1" smtClean="0">
                <a:solidFill>
                  <a:schemeClr val="bg1"/>
                </a:solidFill>
              </a:rPr>
              <a:t>сусідній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водоймі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з’їдали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викидаючи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рештки</a:t>
            </a:r>
            <a:r>
              <a:rPr lang="ru-RU" sz="1600" dirty="0" smtClean="0">
                <a:solidFill>
                  <a:schemeClr val="bg1"/>
                </a:solidFill>
              </a:rPr>
              <a:t> через плече. 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err="1" smtClean="0">
                <a:solidFill>
                  <a:schemeClr val="bg1"/>
                </a:solidFill>
              </a:rPr>
              <a:t>Звичайно</a:t>
            </a:r>
            <a:r>
              <a:rPr lang="ru-RU" sz="1600" dirty="0" smtClean="0">
                <a:solidFill>
                  <a:schemeClr val="bg1"/>
                </a:solidFill>
              </a:rPr>
              <a:t>, з </a:t>
            </a:r>
            <a:r>
              <a:rPr lang="ru-RU" sz="1600" dirty="0" err="1" smtClean="0">
                <a:solidFill>
                  <a:schemeClr val="bg1"/>
                </a:solidFill>
              </a:rPr>
              <a:t>кількох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десятків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мільярдів</a:t>
            </a:r>
            <a:r>
              <a:rPr lang="ru-RU" sz="1600" dirty="0" smtClean="0">
                <a:solidFill>
                  <a:schemeClr val="bg1"/>
                </a:solidFill>
              </a:rPr>
              <a:t> тонн </a:t>
            </a:r>
            <a:r>
              <a:rPr lang="ru-RU" sz="1600" dirty="0" err="1" smtClean="0">
                <a:solidFill>
                  <a:schemeClr val="bg1"/>
                </a:solidFill>
              </a:rPr>
              <a:t>твердих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відходів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щорічної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діяльності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сучасного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людства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більша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частина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припадає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викиди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гірничорудної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будівельної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промисловості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Побутове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сміття</a:t>
            </a:r>
            <a:r>
              <a:rPr lang="ru-RU" sz="1600" dirty="0" smtClean="0">
                <a:solidFill>
                  <a:schemeClr val="bg1"/>
                </a:solidFill>
              </a:rPr>
              <a:t> становить 13 % </a:t>
            </a:r>
            <a:r>
              <a:rPr lang="ru-RU" sz="1600" dirty="0" err="1" smtClean="0">
                <a:solidFill>
                  <a:schemeClr val="bg1"/>
                </a:solidFill>
              </a:rPr>
              <a:t>всіх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твердих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відходів</a:t>
            </a:r>
            <a:r>
              <a:rPr lang="ru-RU" sz="1600" dirty="0" smtClean="0">
                <a:solidFill>
                  <a:schemeClr val="bg1"/>
                </a:solidFill>
              </a:rPr>
              <a:t>, але шкода </a:t>
            </a:r>
            <a:r>
              <a:rPr lang="ru-RU" sz="1600" dirty="0" err="1" smtClean="0">
                <a:solidFill>
                  <a:schemeClr val="bg1"/>
                </a:solidFill>
              </a:rPr>
              <a:t>від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нього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дедалі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більша</a:t>
            </a:r>
            <a:r>
              <a:rPr lang="ru-RU" sz="1600" dirty="0" smtClean="0">
                <a:solidFill>
                  <a:schemeClr val="bg1"/>
                </a:solidFill>
              </a:rPr>
              <a:t> попри </a:t>
            </a:r>
            <a:r>
              <a:rPr lang="ru-RU" sz="1600" dirty="0" err="1" smtClean="0">
                <a:solidFill>
                  <a:schemeClr val="bg1"/>
                </a:solidFill>
              </a:rPr>
              <a:t>його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відносно</a:t>
            </a:r>
            <a:r>
              <a:rPr lang="ru-RU" sz="1600" dirty="0" smtClean="0">
                <a:solidFill>
                  <a:schemeClr val="bg1"/>
                </a:solidFill>
              </a:rPr>
              <a:t> малу </a:t>
            </a:r>
            <a:r>
              <a:rPr lang="ru-RU" sz="1600" dirty="0" err="1" smtClean="0">
                <a:solidFill>
                  <a:schemeClr val="bg1"/>
                </a:solidFill>
              </a:rPr>
              <a:t>кількість</a:t>
            </a:r>
            <a:r>
              <a:rPr lang="ru-RU" sz="1600" dirty="0" smtClean="0">
                <a:solidFill>
                  <a:schemeClr val="bg1"/>
                </a:solidFill>
              </a:rPr>
              <a:t>. Причиною є </a:t>
            </a:r>
            <a:r>
              <a:rPr lang="ru-RU" sz="1600" dirty="0" err="1" smtClean="0">
                <a:solidFill>
                  <a:schemeClr val="bg1"/>
                </a:solidFill>
              </a:rPr>
              <a:t>урізноманітнення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його</a:t>
            </a:r>
            <a:r>
              <a:rPr lang="ru-RU" sz="1600" dirty="0" smtClean="0">
                <a:solidFill>
                  <a:schemeClr val="bg1"/>
                </a:solidFill>
              </a:rPr>
              <a:t> складу, </a:t>
            </a:r>
            <a:r>
              <a:rPr lang="ru-RU" sz="1600" dirty="0" err="1" smtClean="0">
                <a:solidFill>
                  <a:schemeClr val="bg1"/>
                </a:solidFill>
              </a:rPr>
              <a:t>збільшення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частки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хімічно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шкідливих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предметів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речовин</a:t>
            </a:r>
            <a:r>
              <a:rPr lang="ru-RU" sz="1600" dirty="0" smtClean="0">
                <a:solidFill>
                  <a:schemeClr val="bg1"/>
                </a:solidFill>
              </a:rPr>
              <a:t>. Вони </a:t>
            </a:r>
            <a:r>
              <a:rPr lang="ru-RU" sz="1600" dirty="0" err="1" smtClean="0">
                <a:solidFill>
                  <a:schemeClr val="bg1"/>
                </a:solidFill>
              </a:rPr>
              <a:t>забруднюють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ґрунт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навіть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підземні</a:t>
            </a:r>
            <a:r>
              <a:rPr lang="ru-RU" sz="1600" dirty="0" smtClean="0">
                <a:solidFill>
                  <a:schemeClr val="bg1"/>
                </a:solidFill>
              </a:rPr>
              <a:t> води, </a:t>
            </a:r>
            <a:r>
              <a:rPr lang="ru-RU" sz="1600" dirty="0" err="1" smtClean="0">
                <a:solidFill>
                  <a:schemeClr val="bg1"/>
                </a:solidFill>
              </a:rPr>
              <a:t>якщо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сміттєзбірники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створені</a:t>
            </a:r>
            <a:r>
              <a:rPr lang="ru-RU" sz="1600" dirty="0" smtClean="0">
                <a:solidFill>
                  <a:schemeClr val="bg1"/>
                </a:solidFill>
              </a:rPr>
              <a:t> з </a:t>
            </a:r>
            <a:r>
              <a:rPr lang="ru-RU" sz="1600" dirty="0" err="1" smtClean="0">
                <a:solidFill>
                  <a:schemeClr val="bg1"/>
                </a:solidFill>
              </a:rPr>
              <a:t>порушенням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заходів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безпеки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Проблемою </a:t>
            </a:r>
            <a:r>
              <a:rPr lang="ru-RU" sz="1600" dirty="0" err="1" smtClean="0">
                <a:solidFill>
                  <a:schemeClr val="bg1"/>
                </a:solidFill>
              </a:rPr>
              <a:t>стає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пошук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вільних</a:t>
            </a:r>
            <a:r>
              <a:rPr lang="ru-RU" sz="1600" dirty="0" smtClean="0">
                <a:solidFill>
                  <a:schemeClr val="bg1"/>
                </a:solidFill>
              </a:rPr>
              <a:t> земель </a:t>
            </a:r>
            <a:r>
              <a:rPr lang="ru-RU" sz="1600" dirty="0" err="1" smtClean="0">
                <a:solidFill>
                  <a:schemeClr val="bg1"/>
                </a:solidFill>
              </a:rPr>
              <a:t>поблизу</a:t>
            </a:r>
            <a:r>
              <a:rPr lang="ru-RU" sz="1600" dirty="0" smtClean="0">
                <a:solidFill>
                  <a:schemeClr val="bg1"/>
                </a:solidFill>
              </a:rPr>
              <a:t> великих </a:t>
            </a:r>
            <a:r>
              <a:rPr lang="ru-RU" sz="1600" dirty="0" err="1" smtClean="0">
                <a:solidFill>
                  <a:schemeClr val="bg1"/>
                </a:solidFill>
              </a:rPr>
              <a:t>міст</a:t>
            </a:r>
            <a:r>
              <a:rPr lang="ru-RU" sz="1600" dirty="0" smtClean="0">
                <a:solidFill>
                  <a:schemeClr val="bg1"/>
                </a:solidFill>
              </a:rPr>
              <a:t> для </a:t>
            </a:r>
            <a:r>
              <a:rPr lang="ru-RU" sz="1600" dirty="0" err="1" smtClean="0">
                <a:solidFill>
                  <a:schemeClr val="bg1"/>
                </a:solidFill>
              </a:rPr>
              <a:t>сміттєзбірників</a:t>
            </a:r>
            <a:r>
              <a:rPr lang="ru-RU" sz="1600" dirty="0" smtClean="0">
                <a:solidFill>
                  <a:schemeClr val="bg1"/>
                </a:solidFill>
              </a:rPr>
              <a:t>. Гори </a:t>
            </a:r>
            <a:r>
              <a:rPr lang="ru-RU" sz="1600" dirty="0" err="1" smtClean="0">
                <a:solidFill>
                  <a:schemeClr val="bg1"/>
                </a:solidFill>
              </a:rPr>
              <a:t>сміття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звалюють</a:t>
            </a:r>
            <a:r>
              <a:rPr lang="ru-RU" sz="1600" dirty="0" smtClean="0">
                <a:solidFill>
                  <a:schemeClr val="bg1"/>
                </a:solidFill>
              </a:rPr>
              <a:t> в яри і </a:t>
            </a:r>
            <a:r>
              <a:rPr lang="ru-RU" sz="1600" dirty="0" err="1" smtClean="0">
                <a:solidFill>
                  <a:schemeClr val="bg1"/>
                </a:solidFill>
              </a:rPr>
              <a:t>присипають</a:t>
            </a:r>
            <a:r>
              <a:rPr lang="ru-RU" sz="1600" dirty="0" smtClean="0">
                <a:solidFill>
                  <a:schemeClr val="bg1"/>
                </a:solidFill>
              </a:rPr>
              <a:t> тонким шаром </a:t>
            </a:r>
            <a:r>
              <a:rPr lang="ru-RU" sz="1600" dirty="0" err="1" smtClean="0">
                <a:solidFill>
                  <a:schemeClr val="bg1"/>
                </a:solidFill>
              </a:rPr>
              <a:t>ґрунту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03697"/>
            <a:ext cx="4691633" cy="263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9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 кордоном </a:t>
            </a:r>
            <a:r>
              <a:rPr lang="ru-RU" dirty="0" err="1" smtClean="0">
                <a:solidFill>
                  <a:schemeClr val="bg1"/>
                </a:solidFill>
              </a:rPr>
              <a:t>щораз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відмовляються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такого, </a:t>
            </a:r>
            <a:r>
              <a:rPr lang="ru-RU" dirty="0" err="1" smtClean="0">
                <a:solidFill>
                  <a:schemeClr val="bg1"/>
                </a:solidFill>
              </a:rPr>
              <a:t>вочевидь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застарілого</a:t>
            </a:r>
            <a:r>
              <a:rPr lang="ru-RU" dirty="0" smtClean="0">
                <a:solidFill>
                  <a:schemeClr val="bg1"/>
                </a:solidFill>
              </a:rPr>
              <a:t>, способу </a:t>
            </a:r>
            <a:r>
              <a:rPr lang="ru-RU" dirty="0" err="1" smtClean="0">
                <a:solidFill>
                  <a:schemeClr val="bg1"/>
                </a:solidFill>
              </a:rPr>
              <a:t>вирішення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проблеми</a:t>
            </a:r>
            <a:r>
              <a:rPr lang="ru-RU" dirty="0" smtClean="0">
                <a:solidFill>
                  <a:schemeClr val="bg1"/>
                </a:solidFill>
              </a:rPr>
              <a:t>. Практика показала,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сміттєзбірники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виділяють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повітря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шкідливі</a:t>
            </a:r>
            <a:r>
              <a:rPr lang="ru-RU" dirty="0" smtClean="0">
                <a:solidFill>
                  <a:schemeClr val="bg1"/>
                </a:solidFill>
              </a:rPr>
              <a:t> гази, а у воду і </a:t>
            </a:r>
            <a:r>
              <a:rPr lang="ru-RU" dirty="0" err="1" smtClean="0">
                <a:solidFill>
                  <a:schemeClr val="bg1"/>
                </a:solidFill>
              </a:rPr>
              <a:t>ґрунт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безліч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шкідливих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речовин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металів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вуглеводнів</a:t>
            </a:r>
            <a:r>
              <a:rPr lang="ru-RU" dirty="0" smtClean="0">
                <a:solidFill>
                  <a:schemeClr val="bg1"/>
                </a:solidFill>
              </a:rPr>
              <a:t>). </a:t>
            </a:r>
            <a:r>
              <a:rPr lang="ru-RU" dirty="0" err="1" smtClean="0">
                <a:solidFill>
                  <a:schemeClr val="bg1"/>
                </a:solidFill>
              </a:rPr>
              <a:t>Назавжди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втрачаються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матеріали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використати</a:t>
            </a:r>
            <a:r>
              <a:rPr lang="ru-RU" dirty="0" smtClean="0">
                <a:solidFill>
                  <a:schemeClr val="bg1"/>
                </a:solidFill>
              </a:rPr>
              <a:t> повторно. Часто </a:t>
            </a:r>
            <a:r>
              <a:rPr lang="ru-RU" dirty="0" err="1" smtClean="0">
                <a:solidFill>
                  <a:schemeClr val="bg1"/>
                </a:solidFill>
              </a:rPr>
              <a:t>відбувається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самозаймання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звалищ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ядучий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тягнеться</a:t>
            </a:r>
            <a:r>
              <a:rPr lang="ru-RU" dirty="0" smtClean="0">
                <a:solidFill>
                  <a:schemeClr val="bg1"/>
                </a:solidFill>
              </a:rPr>
              <a:t> з них до </a:t>
            </a:r>
            <a:r>
              <a:rPr lang="ru-RU" dirty="0" err="1" smtClean="0">
                <a:solidFill>
                  <a:schemeClr val="bg1"/>
                </a:solidFill>
              </a:rPr>
              <a:t>околиць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Мабуть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найточнішим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показником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рівня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організованості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цивілізованості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ставлення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проблеми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сміття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Найвищим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досягненням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цій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проблемі</a:t>
            </a:r>
            <a:r>
              <a:rPr lang="ru-RU" dirty="0" smtClean="0">
                <a:solidFill>
                  <a:schemeClr val="bg1"/>
                </a:solidFill>
              </a:rPr>
              <a:t> є </a:t>
            </a:r>
            <a:r>
              <a:rPr lang="ru-RU" dirty="0" err="1" smtClean="0">
                <a:solidFill>
                  <a:schemeClr val="bg1"/>
                </a:solidFill>
              </a:rPr>
              <a:t>створення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спеціалізованих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підприємств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переробки</a:t>
            </a:r>
            <a:r>
              <a:rPr lang="ru-RU" dirty="0" smtClean="0">
                <a:solidFill>
                  <a:schemeClr val="bg1"/>
                </a:solidFill>
              </a:rPr>
              <a:t> і повторного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побутових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інших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відходів</a:t>
            </a:r>
            <a:r>
              <a:rPr lang="ru-RU" dirty="0" smtClean="0">
                <a:solidFill>
                  <a:schemeClr val="bg1"/>
                </a:solidFill>
              </a:rPr>
              <a:t>. Та для </a:t>
            </a:r>
            <a:r>
              <a:rPr lang="ru-RU" dirty="0" err="1" smtClean="0">
                <a:solidFill>
                  <a:schemeClr val="bg1"/>
                </a:solidFill>
              </a:rPr>
              <a:t>ефективної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рентабельної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роботи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необхідно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жителі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попередньо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сортували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сміття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4314056" cy="32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9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13690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Знелісення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Раніше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площа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лісопокриття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світі</a:t>
            </a:r>
            <a:r>
              <a:rPr lang="ru-RU" sz="2000" dirty="0" smtClean="0">
                <a:solidFill>
                  <a:schemeClr val="bg1"/>
                </a:solidFill>
              </a:rPr>
              <a:t> становила 80 млн км², </a:t>
            </a:r>
            <a:r>
              <a:rPr lang="ru-RU" sz="2000" dirty="0" err="1" smtClean="0">
                <a:solidFill>
                  <a:schemeClr val="bg1"/>
                </a:solidFill>
              </a:rPr>
              <a:t>нині</a:t>
            </a:r>
            <a:r>
              <a:rPr lang="ru-RU" sz="2000" dirty="0" smtClean="0">
                <a:solidFill>
                  <a:schemeClr val="bg1"/>
                </a:solidFill>
              </a:rPr>
              <a:t> вона </a:t>
            </a:r>
            <a:r>
              <a:rPr lang="ru-RU" sz="2000" dirty="0" err="1" smtClean="0">
                <a:solidFill>
                  <a:schemeClr val="bg1"/>
                </a:solidFill>
              </a:rPr>
              <a:t>скоротилася</a:t>
            </a:r>
            <a:r>
              <a:rPr lang="ru-RU" sz="2000" dirty="0" smtClean="0">
                <a:solidFill>
                  <a:schemeClr val="bg1"/>
                </a:solidFill>
              </a:rPr>
              <a:t> до 30 млн км², </a:t>
            </a:r>
            <a:r>
              <a:rPr lang="ru-RU" sz="2000" dirty="0" err="1" smtClean="0">
                <a:solidFill>
                  <a:schemeClr val="bg1"/>
                </a:solidFill>
              </a:rPr>
              <a:t>тобто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знищенно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третини</a:t>
            </a:r>
            <a:r>
              <a:rPr lang="ru-RU" sz="2000" dirty="0" smtClean="0">
                <a:solidFill>
                  <a:schemeClr val="bg1"/>
                </a:solidFill>
              </a:rPr>
              <a:t>. За </a:t>
            </a:r>
            <a:r>
              <a:rPr lang="ru-RU" sz="2000" dirty="0" err="1" smtClean="0">
                <a:solidFill>
                  <a:schemeClr val="bg1"/>
                </a:solidFill>
              </a:rPr>
              <a:t>останні</a:t>
            </a:r>
            <a:r>
              <a:rPr lang="ru-RU" sz="2000" dirty="0" smtClean="0">
                <a:solidFill>
                  <a:schemeClr val="bg1"/>
                </a:solidFill>
              </a:rPr>
              <a:t> 200 </a:t>
            </a:r>
            <a:r>
              <a:rPr lang="ru-RU" sz="2000" dirty="0" err="1" smtClean="0">
                <a:solidFill>
                  <a:schemeClr val="bg1"/>
                </a:solidFill>
              </a:rPr>
              <a:t>років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площа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лісів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скоротилась</a:t>
            </a:r>
            <a:r>
              <a:rPr lang="ru-RU" sz="2000" dirty="0" smtClean="0">
                <a:solidFill>
                  <a:schemeClr val="bg1"/>
                </a:solidFill>
              </a:rPr>
              <a:t>, як </a:t>
            </a:r>
            <a:r>
              <a:rPr lang="ru-RU" sz="2000" dirty="0" err="1" smtClean="0">
                <a:solidFill>
                  <a:schemeClr val="bg1"/>
                </a:solidFill>
              </a:rPr>
              <a:t>мінімум</a:t>
            </a:r>
            <a:r>
              <a:rPr lang="ru-RU" sz="2000" dirty="0" smtClean="0">
                <a:solidFill>
                  <a:schemeClr val="bg1"/>
                </a:solidFill>
              </a:rPr>
              <a:t> у 2 рази. Лише за 15 </a:t>
            </a:r>
            <a:r>
              <a:rPr lang="ru-RU" sz="2000" dirty="0" err="1" smtClean="0">
                <a:solidFill>
                  <a:schemeClr val="bg1"/>
                </a:solidFill>
              </a:rPr>
              <a:t>років</a:t>
            </a:r>
            <a:r>
              <a:rPr lang="ru-RU" sz="2000" dirty="0" smtClean="0">
                <a:solidFill>
                  <a:schemeClr val="bg1"/>
                </a:solidFill>
              </a:rPr>
              <a:t> (1990-2005 </a:t>
            </a:r>
            <a:r>
              <a:rPr lang="en-US" sz="2000" dirty="0" smtClean="0">
                <a:solidFill>
                  <a:schemeClr val="bg1"/>
                </a:solidFill>
              </a:rPr>
              <a:t>pp.) </a:t>
            </a:r>
            <a:r>
              <a:rPr lang="ru-RU" sz="2000" dirty="0" smtClean="0">
                <a:solidFill>
                  <a:schemeClr val="bg1"/>
                </a:solidFill>
              </a:rPr>
              <a:t>планета </a:t>
            </a:r>
            <a:r>
              <a:rPr lang="ru-RU" sz="2000" dirty="0" err="1" smtClean="0">
                <a:solidFill>
                  <a:schemeClr val="bg1"/>
                </a:solidFill>
              </a:rPr>
              <a:t>втратила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понад</a:t>
            </a:r>
            <a:r>
              <a:rPr lang="ru-RU" sz="2000" dirty="0" smtClean="0">
                <a:solidFill>
                  <a:schemeClr val="bg1"/>
                </a:solidFill>
              </a:rPr>
              <a:t> 125 млн. га </a:t>
            </a:r>
            <a:r>
              <a:rPr lang="ru-RU" sz="2000" dirty="0" err="1" smtClean="0">
                <a:solidFill>
                  <a:schemeClr val="bg1"/>
                </a:solidFill>
              </a:rPr>
              <a:t>лісу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близько</a:t>
            </a:r>
            <a:r>
              <a:rPr lang="ru-RU" sz="2000" dirty="0" smtClean="0">
                <a:solidFill>
                  <a:schemeClr val="bg1"/>
                </a:solidFill>
              </a:rPr>
              <a:t> 8 млн. га </a:t>
            </a:r>
            <a:r>
              <a:rPr lang="ru-RU" sz="2000" dirty="0" err="1" smtClean="0">
                <a:solidFill>
                  <a:schemeClr val="bg1"/>
                </a:solidFill>
              </a:rPr>
              <a:t>втрачалось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щорічно</a:t>
            </a:r>
            <a:r>
              <a:rPr lang="ru-RU" sz="2000" dirty="0" smtClean="0">
                <a:solidFill>
                  <a:schemeClr val="bg1"/>
                </a:solidFill>
              </a:rPr>
              <a:t>. На </a:t>
            </a:r>
            <a:r>
              <a:rPr lang="ru-RU" sz="2000" dirty="0" err="1" smtClean="0">
                <a:solidFill>
                  <a:schemeClr val="bg1"/>
                </a:solidFill>
              </a:rPr>
              <a:t>сьогодні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Землі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знищується</a:t>
            </a:r>
            <a:r>
              <a:rPr lang="ru-RU" sz="2000" dirty="0" smtClean="0">
                <a:solidFill>
                  <a:schemeClr val="bg1"/>
                </a:solidFill>
              </a:rPr>
              <a:t> 14 млн га. </a:t>
            </a:r>
            <a:r>
              <a:rPr lang="ru-RU" sz="2000" dirty="0" err="1" smtClean="0">
                <a:solidFill>
                  <a:schemeClr val="bg1"/>
                </a:solidFill>
              </a:rPr>
              <a:t>лісу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щороку</a:t>
            </a:r>
            <a:r>
              <a:rPr lang="ru-RU" sz="2000" dirty="0" smtClean="0">
                <a:solidFill>
                  <a:schemeClr val="bg1"/>
                </a:solidFill>
              </a:rPr>
              <a:t>. З них 130 000 км² (0,8 - 2%) </a:t>
            </a:r>
            <a:r>
              <a:rPr lang="ru-RU" sz="2000" dirty="0" err="1" smtClean="0">
                <a:solidFill>
                  <a:schemeClr val="bg1"/>
                </a:solidFill>
              </a:rPr>
              <a:t>тропічних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лісів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</a:rPr>
              <a:t> є «</a:t>
            </a:r>
            <a:r>
              <a:rPr lang="ru-RU" sz="2000" dirty="0" err="1" smtClean="0">
                <a:solidFill>
                  <a:schemeClr val="bg1"/>
                </a:solidFill>
              </a:rPr>
              <a:t>легенями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</a:rPr>
              <a:t>планети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Світова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заготівля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деревини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сягає</a:t>
            </a:r>
            <a:r>
              <a:rPr lang="ru-RU" sz="2000" dirty="0" smtClean="0">
                <a:solidFill>
                  <a:schemeClr val="bg1"/>
                </a:solidFill>
              </a:rPr>
              <a:t> 5 млрд. м³.</a:t>
            </a:r>
          </a:p>
          <a:p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5169020" cy="30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660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Найбільша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площа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лісів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збереглася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Євразії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близько</a:t>
            </a:r>
            <a:r>
              <a:rPr lang="ru-RU" sz="2000" dirty="0" smtClean="0">
                <a:solidFill>
                  <a:schemeClr val="bg1"/>
                </a:solidFill>
              </a:rPr>
              <a:t> 40% </a:t>
            </a:r>
            <a:r>
              <a:rPr lang="ru-RU" sz="2000" dirty="0" err="1" smtClean="0">
                <a:solidFill>
                  <a:schemeClr val="bg1"/>
                </a:solidFill>
              </a:rPr>
              <a:t>усіх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світових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лісів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майже</a:t>
            </a:r>
            <a:r>
              <a:rPr lang="ru-RU" sz="2000" dirty="0" smtClean="0">
                <a:solidFill>
                  <a:schemeClr val="bg1"/>
                </a:solidFill>
              </a:rPr>
              <a:t> 42% </a:t>
            </a:r>
            <a:r>
              <a:rPr lang="ru-RU" sz="2000" dirty="0" err="1" smtClean="0">
                <a:solidFill>
                  <a:schemeClr val="bg1"/>
                </a:solidFill>
              </a:rPr>
              <a:t>загального</a:t>
            </a:r>
            <a:r>
              <a:rPr lang="ru-RU" sz="2000" dirty="0" smtClean="0">
                <a:solidFill>
                  <a:schemeClr val="bg1"/>
                </a:solidFill>
              </a:rPr>
              <a:t> запасу </a:t>
            </a:r>
            <a:r>
              <a:rPr lang="ru-RU" sz="2000" dirty="0" err="1" smtClean="0">
                <a:solidFill>
                  <a:schemeClr val="bg1"/>
                </a:solidFill>
              </a:rPr>
              <a:t>деревини</a:t>
            </a:r>
            <a:r>
              <a:rPr lang="ru-RU" sz="2000" dirty="0" smtClean="0">
                <a:solidFill>
                  <a:schemeClr val="bg1"/>
                </a:solidFill>
              </a:rPr>
              <a:t>, у тому </a:t>
            </a:r>
            <a:r>
              <a:rPr lang="ru-RU" sz="2000" dirty="0" err="1" smtClean="0">
                <a:solidFill>
                  <a:schemeClr val="bg1"/>
                </a:solidFill>
              </a:rPr>
              <a:t>числі</a:t>
            </a:r>
            <a:r>
              <a:rPr lang="ru-RU" sz="2000" dirty="0" smtClean="0">
                <a:solidFill>
                  <a:schemeClr val="bg1"/>
                </a:solidFill>
              </a:rPr>
              <a:t> 2/3 </a:t>
            </a:r>
            <a:r>
              <a:rPr lang="ru-RU" sz="2000" dirty="0" err="1" smtClean="0">
                <a:solidFill>
                  <a:schemeClr val="bg1"/>
                </a:solidFill>
              </a:rPr>
              <a:t>обсягу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деревини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найбільш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коштовних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порід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Найменше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покриття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лісами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Австралія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До </a:t>
            </a:r>
            <a:r>
              <a:rPr lang="ru-RU" sz="2000" dirty="0" err="1" smtClean="0">
                <a:solidFill>
                  <a:schemeClr val="bg1"/>
                </a:solidFill>
              </a:rPr>
              <a:t>значного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знеліснення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територій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призвели</a:t>
            </a:r>
            <a:r>
              <a:rPr lang="ru-RU" sz="2000" dirty="0" smtClean="0">
                <a:solidFill>
                  <a:schemeClr val="bg1"/>
                </a:solidFill>
              </a:rPr>
              <a:t> «Зелена </a:t>
            </a:r>
            <a:r>
              <a:rPr lang="ru-RU" sz="2000" dirty="0" err="1" smtClean="0">
                <a:solidFill>
                  <a:schemeClr val="bg1"/>
                </a:solidFill>
              </a:rPr>
              <a:t>революція</a:t>
            </a:r>
            <a:r>
              <a:rPr lang="ru-RU" sz="2000" dirty="0" smtClean="0">
                <a:solidFill>
                  <a:schemeClr val="bg1"/>
                </a:solidFill>
              </a:rPr>
              <a:t>», </a:t>
            </a:r>
            <a:r>
              <a:rPr lang="ru-RU" sz="2000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стародавньої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системи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підсічного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землеробства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населенням</a:t>
            </a:r>
            <a:r>
              <a:rPr lang="ru-RU" sz="2000" dirty="0" smtClean="0">
                <a:solidFill>
                  <a:schemeClr val="bg1"/>
                </a:solidFill>
              </a:rPr>
              <a:t> Африки, </a:t>
            </a:r>
            <a:r>
              <a:rPr lang="ru-RU" sz="2000" dirty="0" err="1" smtClean="0">
                <a:solidFill>
                  <a:schemeClr val="bg1"/>
                </a:solidFill>
              </a:rPr>
              <a:t>Індонезії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Латинської</a:t>
            </a:r>
            <a:r>
              <a:rPr lang="ru-RU" sz="2000" dirty="0" smtClean="0">
                <a:solidFill>
                  <a:schemeClr val="bg1"/>
                </a:solidFill>
              </a:rPr>
              <a:t> Америки. </a:t>
            </a:r>
            <a:r>
              <a:rPr lang="ru-RU" sz="2000" dirty="0" err="1" smtClean="0">
                <a:solidFill>
                  <a:schemeClr val="bg1"/>
                </a:solidFill>
              </a:rPr>
              <a:t>Сьогодні</a:t>
            </a:r>
            <a:r>
              <a:rPr lang="ru-RU" sz="2000" dirty="0" smtClean="0">
                <a:solidFill>
                  <a:schemeClr val="bg1"/>
                </a:solidFill>
              </a:rPr>
              <a:t> генофонд </a:t>
            </a:r>
            <a:r>
              <a:rPr lang="ru-RU" sz="2000" dirty="0" err="1" smtClean="0">
                <a:solidFill>
                  <a:schemeClr val="bg1"/>
                </a:solidFill>
              </a:rPr>
              <a:t>лісів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значно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підірваний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знеліснення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викликає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значну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ерозію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ландшафтів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Причини </a:t>
            </a:r>
            <a:r>
              <a:rPr lang="ru-RU" sz="2000" dirty="0" err="1" smtClean="0">
                <a:solidFill>
                  <a:schemeClr val="bg1"/>
                </a:solidFill>
              </a:rPr>
              <a:t>знеліснення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   </a:t>
            </a:r>
            <a:r>
              <a:rPr lang="ru-RU" sz="2000" dirty="0" err="1" smtClean="0">
                <a:solidFill>
                  <a:schemeClr val="bg1"/>
                </a:solidFill>
              </a:rPr>
              <a:t>Вирубка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лісів</a:t>
            </a:r>
            <a:r>
              <a:rPr lang="ru-RU" sz="2000" dirty="0" smtClean="0">
                <a:solidFill>
                  <a:schemeClr val="bg1"/>
                </a:solidFill>
              </a:rPr>
              <a:t> без </a:t>
            </a:r>
            <a:r>
              <a:rPr lang="ru-RU" sz="2000" dirty="0" err="1" smtClean="0">
                <a:solidFill>
                  <a:schemeClr val="bg1"/>
                </a:solidFill>
              </a:rPr>
              <a:t>достатньої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висадки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нових</a:t>
            </a:r>
            <a:r>
              <a:rPr lang="ru-RU" sz="2000" dirty="0" smtClean="0">
                <a:solidFill>
                  <a:schemeClr val="bg1"/>
                </a:solidFill>
              </a:rPr>
              <a:t> дерев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   </a:t>
            </a:r>
            <a:r>
              <a:rPr lang="ru-RU" sz="2000" dirty="0" err="1" smtClean="0">
                <a:solidFill>
                  <a:schemeClr val="bg1"/>
                </a:solidFill>
              </a:rPr>
              <a:t>Пожежі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   </a:t>
            </a:r>
            <a:r>
              <a:rPr lang="ru-RU" sz="2000" dirty="0" err="1" smtClean="0">
                <a:solidFill>
                  <a:schemeClr val="bg1"/>
                </a:solidFill>
              </a:rPr>
              <a:t>Урагани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   </a:t>
            </a:r>
            <a:r>
              <a:rPr lang="ru-RU" sz="2000" dirty="0" err="1" smtClean="0">
                <a:solidFill>
                  <a:schemeClr val="bg1"/>
                </a:solidFill>
              </a:rPr>
              <a:t>Повені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   </a:t>
            </a:r>
            <a:r>
              <a:rPr lang="ru-RU" sz="2000" dirty="0" err="1" smtClean="0">
                <a:solidFill>
                  <a:schemeClr val="bg1"/>
                </a:solidFill>
              </a:rPr>
              <a:t>Кислотні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дощі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1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77048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Техногенні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проблеми</a:t>
            </a:r>
            <a:r>
              <a:rPr lang="ru-RU" sz="2800" dirty="0" smtClean="0">
                <a:solidFill>
                  <a:schemeClr val="bg1"/>
                </a:solidFill>
              </a:rPr>
              <a:t> - </a:t>
            </a:r>
            <a:r>
              <a:rPr lang="ru-RU" sz="2800" dirty="0" err="1" smtClean="0">
                <a:solidFill>
                  <a:schemeClr val="bg1"/>
                </a:solidFill>
              </a:rPr>
              <a:t>це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екологічні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проблеми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спричиненні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людською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виробничою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діяльністю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Іноді</a:t>
            </a:r>
            <a:r>
              <a:rPr lang="ru-RU" sz="2800" dirty="0" smtClean="0">
                <a:solidFill>
                  <a:schemeClr val="bg1"/>
                </a:solidFill>
              </a:rPr>
              <a:t> для </a:t>
            </a:r>
            <a:r>
              <a:rPr lang="ru-RU" sz="2800" dirty="0" err="1" smtClean="0">
                <a:solidFill>
                  <a:schemeClr val="bg1"/>
                </a:solidFill>
              </a:rPr>
              <a:t>позначення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цих</a:t>
            </a:r>
            <a:r>
              <a:rPr lang="ru-RU" sz="2800" dirty="0" smtClean="0">
                <a:solidFill>
                  <a:schemeClr val="bg1"/>
                </a:solidFill>
              </a:rPr>
              <a:t> проблем </a:t>
            </a:r>
            <a:r>
              <a:rPr lang="ru-RU" sz="2800" dirty="0" err="1" smtClean="0">
                <a:solidFill>
                  <a:schemeClr val="bg1"/>
                </a:solidFill>
              </a:rPr>
              <a:t>використовують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термін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екологічні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катастрофи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До </a:t>
            </a:r>
            <a:r>
              <a:rPr lang="ru-RU" sz="2800" dirty="0" err="1" smtClean="0">
                <a:solidFill>
                  <a:schemeClr val="bg1"/>
                </a:solidFill>
              </a:rPr>
              <a:t>техногенних</a:t>
            </a:r>
            <a:r>
              <a:rPr lang="ru-RU" sz="2800" dirty="0" smtClean="0">
                <a:solidFill>
                  <a:schemeClr val="bg1"/>
                </a:solidFill>
              </a:rPr>
              <a:t> проблем </a:t>
            </a:r>
            <a:r>
              <a:rPr lang="ru-RU" sz="2800" dirty="0" err="1" smtClean="0">
                <a:solidFill>
                  <a:schemeClr val="bg1"/>
                </a:solidFill>
              </a:rPr>
              <a:t>відносятья</a:t>
            </a:r>
            <a:r>
              <a:rPr lang="ru-RU" sz="2800" dirty="0" smtClean="0">
                <a:solidFill>
                  <a:schemeClr val="bg1"/>
                </a:solidFill>
              </a:rPr>
              <a:t>: 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     </a:t>
            </a:r>
            <a:r>
              <a:rPr lang="ru-RU" sz="2800" dirty="0" err="1" smtClean="0">
                <a:solidFill>
                  <a:schemeClr val="bg1"/>
                </a:solidFill>
              </a:rPr>
              <a:t>Забруднення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повітря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     </a:t>
            </a:r>
            <a:r>
              <a:rPr lang="ru-RU" sz="2800" dirty="0" err="1" smtClean="0">
                <a:solidFill>
                  <a:schemeClr val="bg1"/>
                </a:solidFill>
              </a:rPr>
              <a:t>Кислотні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дощі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     П</a:t>
            </a:r>
            <a:r>
              <a:rPr lang="uk-UA" sz="2800" dirty="0" smtClean="0">
                <a:solidFill>
                  <a:schemeClr val="bg1"/>
                </a:solidFill>
              </a:rPr>
              <a:t>ар</a:t>
            </a:r>
            <a:r>
              <a:rPr lang="ru-RU" sz="2800" dirty="0" err="1" smtClean="0">
                <a:solidFill>
                  <a:schemeClr val="bg1"/>
                </a:solidFill>
              </a:rPr>
              <a:t>никовий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ефект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     </a:t>
            </a:r>
            <a:r>
              <a:rPr lang="ru-RU" sz="2800" dirty="0" err="1" smtClean="0">
                <a:solidFill>
                  <a:schemeClr val="bg1"/>
                </a:solidFill>
              </a:rPr>
              <a:t>Озонові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дірки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     </a:t>
            </a:r>
            <a:r>
              <a:rPr lang="ru-RU" sz="2800" dirty="0" err="1" smtClean="0">
                <a:solidFill>
                  <a:schemeClr val="bg1"/>
                </a:solidFill>
              </a:rPr>
              <a:t>Забрудненя</a:t>
            </a:r>
            <a:r>
              <a:rPr lang="ru-RU" sz="2800" dirty="0" smtClean="0">
                <a:solidFill>
                  <a:schemeClr val="bg1"/>
                </a:solidFill>
              </a:rPr>
              <a:t> води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     </a:t>
            </a:r>
            <a:r>
              <a:rPr lang="ru-RU" sz="2800" dirty="0" err="1" smtClean="0">
                <a:solidFill>
                  <a:schemeClr val="bg1"/>
                </a:solidFill>
              </a:rPr>
              <a:t>Сміття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     </a:t>
            </a:r>
            <a:r>
              <a:rPr lang="ru-RU" sz="2800" dirty="0" err="1" smtClean="0">
                <a:solidFill>
                  <a:schemeClr val="bg1"/>
                </a:solidFill>
              </a:rPr>
              <a:t>Вирубка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лісів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" y="-205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60648"/>
            <a:ext cx="856895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Забруднення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повітря</a:t>
            </a:r>
            <a:endParaRPr lang="ru-RU" sz="32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Атмосфера </a:t>
            </a:r>
            <a:r>
              <a:rPr lang="ru-RU" sz="2000" dirty="0" err="1" smtClean="0">
                <a:solidFill>
                  <a:schemeClr val="bg1"/>
                </a:solidFill>
              </a:rPr>
              <a:t>Землі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складається</a:t>
            </a:r>
            <a:r>
              <a:rPr lang="ru-RU" sz="2000" dirty="0" smtClean="0">
                <a:solidFill>
                  <a:schemeClr val="bg1"/>
                </a:solidFill>
              </a:rPr>
              <a:t> з азоту, </a:t>
            </a:r>
            <a:r>
              <a:rPr lang="ru-RU" sz="2000" dirty="0" err="1" smtClean="0">
                <a:solidFill>
                  <a:schemeClr val="bg1"/>
                </a:solidFill>
              </a:rPr>
              <a:t>кисню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вуглекислого</a:t>
            </a:r>
            <a:r>
              <a:rPr lang="ru-RU" sz="2000" dirty="0" smtClean="0">
                <a:solidFill>
                  <a:schemeClr val="bg1"/>
                </a:solidFill>
              </a:rPr>
              <a:t> газу та </a:t>
            </a:r>
            <a:r>
              <a:rPr lang="ru-RU" sz="2000" dirty="0" err="1" smtClean="0">
                <a:solidFill>
                  <a:schemeClr val="bg1"/>
                </a:solidFill>
              </a:rPr>
              <a:t>інертних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газів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Проте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внаслідок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деяких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природних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процесів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діяльності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людини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атмосфери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попадають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отруєні</a:t>
            </a:r>
            <a:r>
              <a:rPr lang="ru-RU" sz="2000" dirty="0" smtClean="0">
                <a:solidFill>
                  <a:schemeClr val="bg1"/>
                </a:solidFill>
              </a:rPr>
              <a:t> гази ( метан, </a:t>
            </a:r>
            <a:r>
              <a:rPr lang="ru-RU" sz="2000" dirty="0" err="1" smtClean="0">
                <a:solidFill>
                  <a:schemeClr val="bg1"/>
                </a:solidFill>
              </a:rPr>
              <a:t>сірчастий</a:t>
            </a:r>
            <a:r>
              <a:rPr lang="ru-RU" sz="2000" dirty="0" smtClean="0">
                <a:solidFill>
                  <a:schemeClr val="bg1"/>
                </a:solidFill>
              </a:rPr>
              <a:t> газ, оксид азоту </a:t>
            </a:r>
            <a:r>
              <a:rPr lang="ru-RU" sz="2000" dirty="0" err="1" smtClean="0">
                <a:solidFill>
                  <a:schemeClr val="bg1"/>
                </a:solidFill>
              </a:rPr>
              <a:t>тощо</a:t>
            </a:r>
            <a:r>
              <a:rPr lang="ru-RU" sz="2000" dirty="0" smtClean="0">
                <a:solidFill>
                  <a:schemeClr val="bg1"/>
                </a:solidFill>
              </a:rPr>
              <a:t>).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Найбільшими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забруднювачами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атмосфери</a:t>
            </a:r>
            <a:r>
              <a:rPr lang="ru-RU" sz="2000" dirty="0" smtClean="0">
                <a:solidFill>
                  <a:schemeClr val="bg1"/>
                </a:solidFill>
              </a:rPr>
              <a:t>  є </a:t>
            </a:r>
            <a:r>
              <a:rPr lang="ru-RU" sz="2000" dirty="0" err="1" smtClean="0">
                <a:solidFill>
                  <a:schemeClr val="bg1"/>
                </a:solidFill>
              </a:rPr>
              <a:t>металургійні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хімічні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підприємства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автомобілі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теплові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електростанції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5071120" cy="33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3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48680"/>
            <a:ext cx="89289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Забруднення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повітря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позначається</a:t>
            </a:r>
            <a:r>
              <a:rPr lang="ru-RU" sz="2000" dirty="0" smtClean="0">
                <a:solidFill>
                  <a:schemeClr val="bg1"/>
                </a:solidFill>
              </a:rPr>
              <a:t> і на </a:t>
            </a:r>
            <a:r>
              <a:rPr lang="ru-RU" sz="2000" dirty="0" err="1" smtClean="0">
                <a:solidFill>
                  <a:schemeClr val="bg1"/>
                </a:solidFill>
              </a:rPr>
              <a:t>кліматі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планети</a:t>
            </a:r>
            <a:r>
              <a:rPr lang="ru-RU" sz="2000" dirty="0" smtClean="0">
                <a:solidFill>
                  <a:schemeClr val="bg1"/>
                </a:solidFill>
              </a:rPr>
              <a:t>. На </a:t>
            </a:r>
            <a:r>
              <a:rPr lang="ru-RU" sz="2000" dirty="0" err="1" smtClean="0">
                <a:solidFill>
                  <a:schemeClr val="bg1"/>
                </a:solidFill>
              </a:rPr>
              <a:t>цей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рахунок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існують</a:t>
            </a:r>
            <a:r>
              <a:rPr lang="ru-RU" sz="2000" dirty="0" smtClean="0">
                <a:solidFill>
                  <a:schemeClr val="bg1"/>
                </a:solidFill>
              </a:rPr>
              <a:t> три точки </a:t>
            </a:r>
            <a:r>
              <a:rPr lang="ru-RU" sz="2000" dirty="0" err="1" smtClean="0">
                <a:solidFill>
                  <a:schemeClr val="bg1"/>
                </a:solidFill>
              </a:rPr>
              <a:t>зору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err="1" smtClean="0">
                <a:solidFill>
                  <a:schemeClr val="bg1"/>
                </a:solidFill>
              </a:rPr>
              <a:t>Глобальне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потепління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клімату</a:t>
            </a:r>
            <a:r>
              <a:rPr lang="ru-RU" sz="2000" dirty="0" smtClean="0">
                <a:solidFill>
                  <a:schemeClr val="bg1"/>
                </a:solidFill>
              </a:rPr>
              <a:t>, яке </a:t>
            </a:r>
            <a:r>
              <a:rPr lang="ru-RU" sz="2000" dirty="0" err="1" smtClean="0">
                <a:solidFill>
                  <a:schemeClr val="bg1"/>
                </a:solidFill>
              </a:rPr>
              <a:t>спостерігається</a:t>
            </a:r>
            <a:r>
              <a:rPr lang="ru-RU" sz="2000" dirty="0" smtClean="0">
                <a:solidFill>
                  <a:schemeClr val="bg1"/>
                </a:solidFill>
              </a:rPr>
              <a:t> в поточному </a:t>
            </a:r>
            <a:r>
              <a:rPr lang="ru-RU" sz="2000" dirty="0" err="1" smtClean="0">
                <a:solidFill>
                  <a:schemeClr val="bg1"/>
                </a:solidFill>
              </a:rPr>
              <a:t>столітті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обумовлене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зростанням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концентрації</a:t>
            </a:r>
            <a:r>
              <a:rPr lang="ru-RU" sz="2000" dirty="0" smtClean="0">
                <a:solidFill>
                  <a:schemeClr val="bg1"/>
                </a:solidFill>
              </a:rPr>
              <a:t> СО2 в </a:t>
            </a:r>
            <a:r>
              <a:rPr lang="ru-RU" sz="2000" dirty="0" err="1" smtClean="0">
                <a:solidFill>
                  <a:schemeClr val="bg1"/>
                </a:solidFill>
              </a:rPr>
              <a:t>атмосфері</a:t>
            </a:r>
            <a:r>
              <a:rPr lang="ru-RU" sz="2000" dirty="0" smtClean="0">
                <a:solidFill>
                  <a:schemeClr val="bg1"/>
                </a:solidFill>
              </a:rPr>
              <a:t>, а до </a:t>
            </a:r>
            <a:r>
              <a:rPr lang="ru-RU" sz="2000" dirty="0" err="1" smtClean="0">
                <a:solidFill>
                  <a:schemeClr val="bg1"/>
                </a:solidFill>
              </a:rPr>
              <a:t>середини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майбутнього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століття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станеться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катастрофічне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потепління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клімату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супроводжується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сильним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зростанням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висоти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рівня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Світового</a:t>
            </a:r>
            <a:r>
              <a:rPr lang="ru-RU" sz="2000" dirty="0" smtClean="0">
                <a:solidFill>
                  <a:schemeClr val="bg1"/>
                </a:solidFill>
              </a:rPr>
              <a:t> океану.</a:t>
            </a:r>
          </a:p>
          <a:p>
            <a:pPr marL="457200" indent="-457200">
              <a:buAutoNum type="arabicPeriod"/>
            </a:pP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2. </a:t>
            </a:r>
            <a:r>
              <a:rPr lang="ru-RU" sz="2000" dirty="0" err="1" smtClean="0">
                <a:solidFill>
                  <a:schemeClr val="bg1"/>
                </a:solidFill>
              </a:rPr>
              <a:t>Забруднення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повітря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знижує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рівень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сонячної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радіації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підвищує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кількість</a:t>
            </a:r>
            <a:r>
              <a:rPr lang="ru-RU" sz="2000" dirty="0" smtClean="0">
                <a:solidFill>
                  <a:schemeClr val="bg1"/>
                </a:solidFill>
              </a:rPr>
              <a:t> ядер </a:t>
            </a:r>
            <a:r>
              <a:rPr lang="ru-RU" sz="2000" dirty="0" err="1" smtClean="0">
                <a:solidFill>
                  <a:schemeClr val="bg1"/>
                </a:solidFill>
              </a:rPr>
              <a:t>конденсації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хмарах</a:t>
            </a:r>
            <a:r>
              <a:rPr lang="ru-RU" sz="2000" dirty="0" smtClean="0">
                <a:solidFill>
                  <a:schemeClr val="bg1"/>
                </a:solidFill>
              </a:rPr>
              <a:t>, в </a:t>
            </a:r>
            <a:r>
              <a:rPr lang="ru-RU" sz="2000" dirty="0" err="1" smtClean="0">
                <a:solidFill>
                  <a:schemeClr val="bg1"/>
                </a:solidFill>
              </a:rPr>
              <a:t>результаті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поверхня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Землі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охолоджується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в свою </a:t>
            </a:r>
            <a:r>
              <a:rPr lang="ru-RU" sz="2000" dirty="0" err="1" smtClean="0">
                <a:solidFill>
                  <a:schemeClr val="bg1"/>
                </a:solidFill>
              </a:rPr>
              <a:t>чергу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викликати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нове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обледеніння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північних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південних</a:t>
            </a:r>
            <a:r>
              <a:rPr lang="ru-RU" sz="2000" dirty="0" smtClean="0">
                <a:solidFill>
                  <a:schemeClr val="bg1"/>
                </a:solidFill>
              </a:rPr>
              <a:t> широтах (</a:t>
            </a:r>
            <a:r>
              <a:rPr lang="ru-RU" sz="2000" dirty="0" err="1" smtClean="0">
                <a:solidFill>
                  <a:schemeClr val="bg1"/>
                </a:solidFill>
              </a:rPr>
              <a:t>прихильників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цієї</a:t>
            </a:r>
            <a:r>
              <a:rPr lang="ru-RU" sz="2000" dirty="0" smtClean="0">
                <a:solidFill>
                  <a:schemeClr val="bg1"/>
                </a:solidFill>
              </a:rPr>
              <a:t> точки </a:t>
            </a:r>
            <a:r>
              <a:rPr lang="ru-RU" sz="2000" dirty="0" err="1" smtClean="0">
                <a:solidFill>
                  <a:schemeClr val="bg1"/>
                </a:solidFill>
              </a:rPr>
              <a:t>зору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небагато</a:t>
            </a:r>
            <a:r>
              <a:rPr lang="ru-RU" sz="2000" dirty="0" smtClean="0">
                <a:solidFill>
                  <a:schemeClr val="bg1"/>
                </a:solidFill>
              </a:rPr>
              <a:t>).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3. </a:t>
            </a:r>
            <a:r>
              <a:rPr lang="ru-RU" sz="2000" dirty="0" err="1" smtClean="0">
                <a:solidFill>
                  <a:schemeClr val="bg1"/>
                </a:solidFill>
              </a:rPr>
              <a:t>Згідно</a:t>
            </a:r>
            <a:r>
              <a:rPr lang="ru-RU" sz="2000" dirty="0" smtClean="0">
                <a:solidFill>
                  <a:schemeClr val="bg1"/>
                </a:solidFill>
              </a:rPr>
              <a:t> з </a:t>
            </a:r>
            <a:r>
              <a:rPr lang="ru-RU" sz="2000" dirty="0" err="1" smtClean="0">
                <a:solidFill>
                  <a:schemeClr val="bg1"/>
                </a:solidFill>
              </a:rPr>
              <a:t>прихильниками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третьої</a:t>
            </a:r>
            <a:r>
              <a:rPr lang="ru-RU" sz="2000" dirty="0" smtClean="0">
                <a:solidFill>
                  <a:schemeClr val="bg1"/>
                </a:solidFill>
              </a:rPr>
              <a:t> точки </a:t>
            </a:r>
            <a:r>
              <a:rPr lang="ru-RU" sz="2000" dirty="0" err="1" smtClean="0">
                <a:solidFill>
                  <a:schemeClr val="bg1"/>
                </a:solidFill>
              </a:rPr>
              <a:t>зору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обидва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процеси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зрівноважаться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клімат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Землі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істотно</a:t>
            </a:r>
            <a:r>
              <a:rPr lang="ru-RU" sz="2000" dirty="0" smtClean="0">
                <a:solidFill>
                  <a:schemeClr val="bg1"/>
                </a:solidFill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</a:rPr>
              <a:t>зміниться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Перші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теорії</a:t>
            </a:r>
            <a:r>
              <a:rPr lang="ru-RU" sz="2000" dirty="0" smtClean="0">
                <a:solidFill>
                  <a:schemeClr val="bg1"/>
                </a:solidFill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</a:rPr>
              <a:t>були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підтверджені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вченими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Існує</a:t>
            </a:r>
            <a:r>
              <a:rPr lang="ru-RU" sz="2000" dirty="0" smtClean="0">
                <a:solidFill>
                  <a:schemeClr val="bg1"/>
                </a:solidFill>
              </a:rPr>
              <a:t> думка,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лише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засоби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політичної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пропаганди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введення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населлення</a:t>
            </a:r>
            <a:r>
              <a:rPr lang="ru-RU" sz="2000" dirty="0" smtClean="0">
                <a:solidFill>
                  <a:schemeClr val="bg1"/>
                </a:solidFill>
              </a:rPr>
              <a:t> в стан </a:t>
            </a:r>
            <a:r>
              <a:rPr lang="ru-RU" sz="2000" dirty="0" err="1" smtClean="0">
                <a:solidFill>
                  <a:schemeClr val="bg1"/>
                </a:solidFill>
              </a:rPr>
              <a:t>паніки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Через </a:t>
            </a:r>
            <a:r>
              <a:rPr lang="ru-RU" sz="2000" dirty="0" err="1" smtClean="0">
                <a:solidFill>
                  <a:schemeClr val="bg1"/>
                </a:solidFill>
              </a:rPr>
              <a:t>забруднення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повітря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отруйними</a:t>
            </a:r>
            <a:r>
              <a:rPr lang="ru-RU" sz="2000" dirty="0" smtClean="0">
                <a:solidFill>
                  <a:schemeClr val="bg1"/>
                </a:solidFill>
              </a:rPr>
              <a:t> газами стан </a:t>
            </a:r>
            <a:r>
              <a:rPr lang="ru-RU" sz="2000" dirty="0" err="1" smtClean="0">
                <a:solidFill>
                  <a:schemeClr val="bg1"/>
                </a:solidFill>
              </a:rPr>
              <a:t>здоров'я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людини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погіршується</a:t>
            </a:r>
            <a:r>
              <a:rPr lang="ru-RU" sz="2000" dirty="0" smtClean="0">
                <a:solidFill>
                  <a:schemeClr val="bg1"/>
                </a:solidFill>
              </a:rPr>
              <a:t>: </a:t>
            </a:r>
            <a:r>
              <a:rPr lang="ru-RU" sz="2000" dirty="0" err="1" smtClean="0">
                <a:solidFill>
                  <a:schemeClr val="bg1"/>
                </a:solidFill>
              </a:rPr>
              <a:t>виникає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подразненя</a:t>
            </a:r>
            <a:r>
              <a:rPr lang="ru-RU" sz="2000" dirty="0" smtClean="0">
                <a:solidFill>
                  <a:schemeClr val="bg1"/>
                </a:solidFill>
              </a:rPr>
              <a:t> очей та </a:t>
            </a:r>
            <a:r>
              <a:rPr lang="ru-RU" sz="2000" dirty="0" err="1" smtClean="0">
                <a:solidFill>
                  <a:schemeClr val="bg1"/>
                </a:solidFill>
              </a:rPr>
              <a:t>слизових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оболонок</a:t>
            </a:r>
            <a:r>
              <a:rPr lang="ru-RU" sz="2000" dirty="0" smtClean="0">
                <a:solidFill>
                  <a:schemeClr val="bg1"/>
                </a:solidFill>
              </a:rPr>
              <a:t> носа, рота, </a:t>
            </a:r>
            <a:r>
              <a:rPr lang="ru-RU" sz="2000" dirty="0" err="1" smtClean="0">
                <a:solidFill>
                  <a:schemeClr val="bg1"/>
                </a:solidFill>
              </a:rPr>
              <a:t>запоморачується</a:t>
            </a:r>
            <a:r>
              <a:rPr lang="ru-RU" sz="2000" dirty="0" smtClean="0">
                <a:solidFill>
                  <a:schemeClr val="bg1"/>
                </a:solidFill>
              </a:rPr>
              <a:t> голова, погано </a:t>
            </a:r>
            <a:r>
              <a:rPr lang="ru-RU" sz="2000" dirty="0" err="1" smtClean="0">
                <a:solidFill>
                  <a:schemeClr val="bg1"/>
                </a:solidFill>
              </a:rPr>
              <a:t>розвивається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мікрофлора</a:t>
            </a:r>
            <a:r>
              <a:rPr lang="ru-RU" sz="2000" dirty="0" smtClean="0">
                <a:solidFill>
                  <a:schemeClr val="bg1"/>
                </a:solidFill>
              </a:rPr>
              <a:t> кишечника, </a:t>
            </a:r>
            <a:r>
              <a:rPr lang="ru-RU" sz="2000" dirty="0" err="1" smtClean="0">
                <a:solidFill>
                  <a:schemeClr val="bg1"/>
                </a:solidFill>
              </a:rPr>
              <a:t>послаблюється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іммунітет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Одним </a:t>
            </a:r>
            <a:r>
              <a:rPr lang="ru-RU" sz="2000" dirty="0" err="1" smtClean="0">
                <a:solidFill>
                  <a:schemeClr val="bg1"/>
                </a:solidFill>
              </a:rPr>
              <a:t>із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прикладів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забруднення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повітря</a:t>
            </a:r>
            <a:r>
              <a:rPr lang="ru-RU" sz="2000" dirty="0" smtClean="0">
                <a:solidFill>
                  <a:schemeClr val="bg1"/>
                </a:solidFill>
              </a:rPr>
              <a:t> є смог.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- </a:t>
            </a:r>
            <a:r>
              <a:rPr lang="ru-RU" sz="2000" dirty="0" err="1" smtClean="0">
                <a:solidFill>
                  <a:schemeClr val="bg1"/>
                </a:solidFill>
              </a:rPr>
              <a:t>аерозоль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складається</a:t>
            </a:r>
            <a:r>
              <a:rPr lang="ru-RU" sz="2000" dirty="0" smtClean="0">
                <a:solidFill>
                  <a:schemeClr val="bg1"/>
                </a:solidFill>
              </a:rPr>
              <a:t> з </a:t>
            </a:r>
            <a:r>
              <a:rPr lang="ru-RU" sz="2000" dirty="0" err="1" smtClean="0">
                <a:solidFill>
                  <a:schemeClr val="bg1"/>
                </a:solidFill>
              </a:rPr>
              <a:t>диму</a:t>
            </a:r>
            <a:r>
              <a:rPr lang="ru-RU" sz="2000" dirty="0" smtClean="0">
                <a:solidFill>
                  <a:schemeClr val="bg1"/>
                </a:solidFill>
              </a:rPr>
              <a:t>, туману і пилу.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виникає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переважно</a:t>
            </a:r>
            <a:r>
              <a:rPr lang="ru-RU" sz="2000" dirty="0" smtClean="0">
                <a:solidFill>
                  <a:schemeClr val="bg1"/>
                </a:solidFill>
              </a:rPr>
              <a:t> в великих </a:t>
            </a:r>
            <a:r>
              <a:rPr lang="ru-RU" sz="2000" dirty="0" err="1" smtClean="0">
                <a:solidFill>
                  <a:schemeClr val="bg1"/>
                </a:solidFill>
              </a:rPr>
              <a:t>містах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промислових</a:t>
            </a:r>
            <a:r>
              <a:rPr lang="ru-RU" sz="2000" dirty="0" smtClean="0">
                <a:solidFill>
                  <a:schemeClr val="bg1"/>
                </a:solidFill>
              </a:rPr>
              <a:t> центрах.  Смог  особливо </a:t>
            </a:r>
            <a:r>
              <a:rPr lang="ru-RU" sz="2000" dirty="0" err="1" smtClean="0">
                <a:solidFill>
                  <a:schemeClr val="bg1"/>
                </a:solidFill>
              </a:rPr>
              <a:t>небезпечний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дітей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літніх</a:t>
            </a:r>
            <a:r>
              <a:rPr lang="ru-RU" sz="2000" dirty="0" smtClean="0">
                <a:solidFill>
                  <a:schemeClr val="bg1"/>
                </a:solidFill>
              </a:rPr>
              <a:t> людей та людей з </a:t>
            </a:r>
            <a:r>
              <a:rPr lang="ru-RU" sz="2000" dirty="0" err="1" smtClean="0">
                <a:solidFill>
                  <a:schemeClr val="bg1"/>
                </a:solidFill>
              </a:rPr>
              <a:t>вадами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серця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легенів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хворих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бронхітом</a:t>
            </a:r>
            <a:r>
              <a:rPr lang="ru-RU" sz="2000" dirty="0" smtClean="0">
                <a:solidFill>
                  <a:schemeClr val="bg1"/>
                </a:solidFill>
              </a:rPr>
              <a:t>, астмою, </a:t>
            </a:r>
            <a:r>
              <a:rPr lang="ru-RU" sz="2000" dirty="0" err="1" smtClean="0">
                <a:solidFill>
                  <a:schemeClr val="bg1"/>
                </a:solidFill>
              </a:rPr>
              <a:t>емфіземою</a:t>
            </a:r>
            <a:r>
              <a:rPr lang="ru-RU" sz="2000" dirty="0" smtClean="0">
                <a:solidFill>
                  <a:schemeClr val="bg1"/>
                </a:solidFill>
              </a:rPr>
              <a:t>, і </a:t>
            </a:r>
            <a:r>
              <a:rPr lang="ru-RU" sz="2000" dirty="0" err="1" smtClean="0">
                <a:solidFill>
                  <a:schemeClr val="bg1"/>
                </a:solidFill>
              </a:rPr>
              <a:t>може</a:t>
            </a:r>
            <a:r>
              <a:rPr lang="ru-RU" sz="2000" dirty="0" smtClean="0">
                <a:solidFill>
                  <a:schemeClr val="bg1"/>
                </a:solidFill>
              </a:rPr>
              <a:t> стати причиною </a:t>
            </a:r>
            <a:r>
              <a:rPr lang="ru-RU" sz="2000" dirty="0" err="1" smtClean="0">
                <a:solidFill>
                  <a:schemeClr val="bg1"/>
                </a:solidFill>
              </a:rPr>
              <a:t>задишки</a:t>
            </a:r>
            <a:r>
              <a:rPr lang="ru-RU" sz="2000" dirty="0" smtClean="0">
                <a:solidFill>
                  <a:schemeClr val="bg1"/>
                </a:solidFill>
              </a:rPr>
              <a:t>,  </a:t>
            </a:r>
            <a:r>
              <a:rPr lang="ru-RU" sz="2000" dirty="0" err="1" smtClean="0">
                <a:solidFill>
                  <a:schemeClr val="bg1"/>
                </a:solidFill>
              </a:rPr>
              <a:t>зупинки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дихання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безсоння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головних</a:t>
            </a:r>
            <a:r>
              <a:rPr lang="ru-RU" sz="2000" dirty="0" smtClean="0">
                <a:solidFill>
                  <a:schemeClr val="bg1"/>
                </a:solidFill>
              </a:rPr>
              <a:t> болей, кашлю.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21096"/>
            <a:ext cx="5586760" cy="36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1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52" y="116632"/>
            <a:ext cx="90364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Кислотні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дощі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Кислотний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дощ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метеорологічних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опадів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дощ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сніг</a:t>
            </a:r>
            <a:r>
              <a:rPr lang="ru-RU" dirty="0" smtClean="0">
                <a:solidFill>
                  <a:schemeClr val="bg1"/>
                </a:solidFill>
              </a:rPr>
              <a:t>, град, туман, </a:t>
            </a:r>
            <a:r>
              <a:rPr lang="ru-RU" dirty="0" err="1" smtClean="0">
                <a:solidFill>
                  <a:schemeClr val="bg1"/>
                </a:solidFill>
              </a:rPr>
              <a:t>дощ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снігом</a:t>
            </a:r>
            <a:r>
              <a:rPr lang="ru-RU" dirty="0" smtClean="0">
                <a:solidFill>
                  <a:schemeClr val="bg1"/>
                </a:solidFill>
              </a:rPr>
              <a:t>, — </a:t>
            </a:r>
            <a:r>
              <a:rPr lang="ru-RU" dirty="0" err="1" smtClean="0">
                <a:solidFill>
                  <a:schemeClr val="bg1"/>
                </a:solidFill>
              </a:rPr>
              <a:t>кислотність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вища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нормальної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Мірою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кислотності</a:t>
            </a:r>
            <a:r>
              <a:rPr lang="ru-RU" dirty="0" smtClean="0">
                <a:solidFill>
                  <a:schemeClr val="bg1"/>
                </a:solidFill>
              </a:rPr>
              <a:t> є </a:t>
            </a:r>
            <a:r>
              <a:rPr lang="ru-RU" dirty="0" err="1" smtClean="0">
                <a:solidFill>
                  <a:schemeClr val="bg1"/>
                </a:solidFill>
              </a:rPr>
              <a:t>значення</a:t>
            </a:r>
            <a:r>
              <a:rPr lang="ru-RU" dirty="0" smtClean="0">
                <a:solidFill>
                  <a:schemeClr val="bg1"/>
                </a:solidFill>
              </a:rPr>
              <a:t> рН,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кислотність</a:t>
            </a:r>
            <a:r>
              <a:rPr lang="ru-RU" dirty="0" smtClean="0">
                <a:solidFill>
                  <a:schemeClr val="bg1"/>
                </a:solidFill>
              </a:rPr>
              <a:t> води </a:t>
            </a:r>
            <a:r>
              <a:rPr lang="ru-RU" dirty="0" err="1" smtClean="0">
                <a:solidFill>
                  <a:schemeClr val="bg1"/>
                </a:solidFill>
              </a:rPr>
              <a:t>нижче</a:t>
            </a:r>
            <a:r>
              <a:rPr lang="ru-RU" dirty="0" smtClean="0">
                <a:solidFill>
                  <a:schemeClr val="bg1"/>
                </a:solidFill>
              </a:rPr>
              <a:t> 5,5, то опади </a:t>
            </a:r>
            <a:r>
              <a:rPr lang="ru-RU" dirty="0" err="1" smtClean="0">
                <a:solidFill>
                  <a:schemeClr val="bg1"/>
                </a:solidFill>
              </a:rPr>
              <a:t>вважаються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кислотними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Джерела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викидів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речовин</a:t>
            </a:r>
            <a:r>
              <a:rPr lang="ru-RU" dirty="0" smtClean="0">
                <a:solidFill>
                  <a:schemeClr val="bg1"/>
                </a:solidFill>
              </a:rPr>
              <a:t>, через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утворюються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кислотні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дощі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теплові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електростанції</a:t>
            </a:r>
            <a:r>
              <a:rPr lang="ru-RU" dirty="0" smtClean="0">
                <a:solidFill>
                  <a:schemeClr val="bg1"/>
                </a:solidFill>
              </a:rPr>
              <a:t>, автотранспорт, </a:t>
            </a:r>
            <a:r>
              <a:rPr lang="ru-RU" dirty="0" err="1" smtClean="0">
                <a:solidFill>
                  <a:schemeClr val="bg1"/>
                </a:solidFill>
              </a:rPr>
              <a:t>металургійні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хімічні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підприємства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авіація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Причиною </a:t>
            </a:r>
            <a:r>
              <a:rPr lang="ru-RU" dirty="0" err="1" smtClean="0">
                <a:solidFill>
                  <a:schemeClr val="bg1"/>
                </a:solidFill>
              </a:rPr>
              <a:t>виникнення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кислотних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дощів</a:t>
            </a:r>
            <a:r>
              <a:rPr lang="ru-RU" dirty="0" smtClean="0">
                <a:solidFill>
                  <a:schemeClr val="bg1"/>
                </a:solidFill>
              </a:rPr>
              <a:t> є </a:t>
            </a:r>
            <a:r>
              <a:rPr lang="ru-RU" dirty="0" err="1" smtClean="0">
                <a:solidFill>
                  <a:schemeClr val="bg1"/>
                </a:solidFill>
              </a:rPr>
              <a:t>сірчастий</a:t>
            </a:r>
            <a:r>
              <a:rPr lang="ru-RU" dirty="0" smtClean="0">
                <a:solidFill>
                  <a:schemeClr val="bg1"/>
                </a:solidFill>
              </a:rPr>
              <a:t> газ,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виникає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наслідок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спалювання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нафти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сланців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виробницті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металів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сірчаної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кислоти</a:t>
            </a:r>
            <a:r>
              <a:rPr lang="ru-RU" dirty="0" smtClean="0">
                <a:solidFill>
                  <a:schemeClr val="bg1"/>
                </a:solidFill>
              </a:rPr>
              <a:t>. В </a:t>
            </a:r>
            <a:r>
              <a:rPr lang="ru-RU" dirty="0" err="1" smtClean="0">
                <a:solidFill>
                  <a:schemeClr val="bg1"/>
                </a:solidFill>
              </a:rPr>
              <a:t>атмосфері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зєднується</a:t>
            </a:r>
            <a:r>
              <a:rPr lang="ru-RU" dirty="0" smtClean="0">
                <a:solidFill>
                  <a:schemeClr val="bg1"/>
                </a:solidFill>
              </a:rPr>
              <a:t> з парами води і </a:t>
            </a:r>
            <a:r>
              <a:rPr lang="ru-RU" dirty="0" err="1" smtClean="0">
                <a:solidFill>
                  <a:schemeClr val="bg1"/>
                </a:solidFill>
              </a:rPr>
              <a:t>утворює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сірчану</a:t>
            </a:r>
            <a:r>
              <a:rPr lang="ru-RU" dirty="0" smtClean="0">
                <a:solidFill>
                  <a:schemeClr val="bg1"/>
                </a:solidFill>
              </a:rPr>
              <a:t> кислоту - </a:t>
            </a:r>
            <a:r>
              <a:rPr lang="ru-RU" dirty="0" err="1" smtClean="0">
                <a:solidFill>
                  <a:schemeClr val="bg1"/>
                </a:solidFill>
              </a:rPr>
              <a:t>основний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токсичний</a:t>
            </a:r>
            <a:r>
              <a:rPr lang="ru-RU" dirty="0" smtClean="0">
                <a:solidFill>
                  <a:schemeClr val="bg1"/>
                </a:solidFill>
              </a:rPr>
              <a:t> компонент </a:t>
            </a:r>
            <a:r>
              <a:rPr lang="ru-RU" dirty="0" err="1" smtClean="0">
                <a:solidFill>
                  <a:schemeClr val="bg1"/>
                </a:solidFill>
              </a:rPr>
              <a:t>кислотних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дощів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4392488" cy="272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1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 </a:t>
            </a:r>
            <a:r>
              <a:rPr lang="ru-RU" sz="2000" dirty="0" err="1" smtClean="0">
                <a:solidFill>
                  <a:schemeClr val="bg1"/>
                </a:solidFill>
              </a:rPr>
              <a:t>водяних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екосистемах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кислотні</a:t>
            </a:r>
            <a:r>
              <a:rPr lang="ru-RU" sz="2000" dirty="0" smtClean="0">
                <a:solidFill>
                  <a:schemeClr val="bg1"/>
                </a:solidFill>
              </a:rPr>
              <a:t> опади </a:t>
            </a:r>
            <a:r>
              <a:rPr lang="ru-RU" sz="2000" dirty="0" err="1" smtClean="0">
                <a:solidFill>
                  <a:schemeClr val="bg1"/>
                </a:solidFill>
              </a:rPr>
              <a:t>викликають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загибель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риб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інших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водяних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мешканців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Підкислення</a:t>
            </a:r>
            <a:r>
              <a:rPr lang="ru-RU" sz="2000" dirty="0" smtClean="0">
                <a:solidFill>
                  <a:schemeClr val="bg1"/>
                </a:solidFill>
              </a:rPr>
              <a:t> води </a:t>
            </a:r>
            <a:r>
              <a:rPr lang="ru-RU" sz="2000" dirty="0" err="1" smtClean="0">
                <a:solidFill>
                  <a:schemeClr val="bg1"/>
                </a:solidFill>
              </a:rPr>
              <a:t>рік</a:t>
            </a:r>
            <a:r>
              <a:rPr lang="ru-RU" sz="2000" dirty="0" smtClean="0">
                <a:solidFill>
                  <a:schemeClr val="bg1"/>
                </a:solidFill>
              </a:rPr>
              <a:t> і озер </a:t>
            </a:r>
            <a:r>
              <a:rPr lang="ru-RU" sz="2000" dirty="0" err="1" smtClean="0">
                <a:solidFill>
                  <a:schemeClr val="bg1"/>
                </a:solidFill>
              </a:rPr>
              <a:t>серйозно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впливає</a:t>
            </a:r>
            <a:r>
              <a:rPr lang="ru-RU" sz="2000" dirty="0" smtClean="0">
                <a:solidFill>
                  <a:schemeClr val="bg1"/>
                </a:solidFill>
              </a:rPr>
              <a:t> і на </a:t>
            </a:r>
            <a:r>
              <a:rPr lang="ru-RU" sz="2000" dirty="0" err="1" smtClean="0">
                <a:solidFill>
                  <a:schemeClr val="bg1"/>
                </a:solidFill>
              </a:rPr>
              <a:t>сухопутних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тварин</a:t>
            </a:r>
            <a:r>
              <a:rPr lang="ru-RU" sz="2000" dirty="0" smtClean="0">
                <a:solidFill>
                  <a:schemeClr val="bg1"/>
                </a:solidFill>
              </a:rPr>
              <a:t>, тому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багато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звірів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птахів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входять</a:t>
            </a:r>
            <a:r>
              <a:rPr lang="ru-RU" sz="2000" dirty="0" smtClean="0">
                <a:solidFill>
                  <a:schemeClr val="bg1"/>
                </a:solidFill>
              </a:rPr>
              <a:t> до складу </a:t>
            </a:r>
            <a:r>
              <a:rPr lang="ru-RU" sz="2000" dirty="0" err="1" smtClean="0">
                <a:solidFill>
                  <a:schemeClr val="bg1"/>
                </a:solidFill>
              </a:rPr>
              <a:t>харчових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ланцюгів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починаються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водяних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екосистемах</a:t>
            </a:r>
            <a:r>
              <a:rPr lang="ru-RU" sz="2000" dirty="0" smtClean="0">
                <a:solidFill>
                  <a:schemeClr val="bg1"/>
                </a:solidFill>
              </a:rPr>
              <a:t>. Разом </a:t>
            </a:r>
            <a:r>
              <a:rPr lang="ru-RU" sz="2000" dirty="0" err="1" smtClean="0">
                <a:solidFill>
                  <a:schemeClr val="bg1"/>
                </a:solidFill>
              </a:rPr>
              <a:t>із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загибеллю</a:t>
            </a:r>
            <a:r>
              <a:rPr lang="ru-RU" sz="2000" dirty="0" smtClean="0">
                <a:solidFill>
                  <a:schemeClr val="bg1"/>
                </a:solidFill>
              </a:rPr>
              <a:t> озер </a:t>
            </a:r>
            <a:r>
              <a:rPr lang="ru-RU" sz="2000" dirty="0" err="1" smtClean="0">
                <a:solidFill>
                  <a:schemeClr val="bg1"/>
                </a:solidFill>
              </a:rPr>
              <a:t>стає</a:t>
            </a:r>
            <a:r>
              <a:rPr lang="ru-RU" sz="2000" dirty="0" smtClean="0">
                <a:solidFill>
                  <a:schemeClr val="bg1"/>
                </a:solidFill>
              </a:rPr>
              <a:t> очевидною і </a:t>
            </a:r>
            <a:r>
              <a:rPr lang="ru-RU" sz="2000" dirty="0" err="1" smtClean="0">
                <a:solidFill>
                  <a:schemeClr val="bg1"/>
                </a:solidFill>
              </a:rPr>
              <a:t>деградація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лісів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Понад</a:t>
            </a:r>
            <a:r>
              <a:rPr lang="ru-RU" sz="2000" dirty="0" smtClean="0">
                <a:solidFill>
                  <a:schemeClr val="bg1"/>
                </a:solidFill>
              </a:rPr>
              <a:t> 15% </a:t>
            </a:r>
            <a:r>
              <a:rPr lang="ru-RU" sz="2000" dirty="0" err="1" smtClean="0">
                <a:solidFill>
                  <a:schemeClr val="bg1"/>
                </a:solidFill>
              </a:rPr>
              <a:t>лісів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страждають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кислотних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дощів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зменшує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фотосинтез,а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отже</a:t>
            </a:r>
            <a:r>
              <a:rPr lang="ru-RU" sz="2000" dirty="0" smtClean="0">
                <a:solidFill>
                  <a:schemeClr val="bg1"/>
                </a:solidFill>
              </a:rPr>
              <a:t>, і </a:t>
            </a:r>
            <a:r>
              <a:rPr lang="ru-RU" sz="2000" dirty="0" err="1" smtClean="0">
                <a:solidFill>
                  <a:schemeClr val="bg1"/>
                </a:solidFill>
              </a:rPr>
              <a:t>надходження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кисню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атмосфери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500" y="4251049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Кислотні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дощі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роз'їдають</a:t>
            </a:r>
            <a:r>
              <a:rPr lang="ru-RU" dirty="0" smtClean="0">
                <a:solidFill>
                  <a:schemeClr val="bg1"/>
                </a:solidFill>
              </a:rPr>
              <a:t> метали, </a:t>
            </a:r>
            <a:r>
              <a:rPr lang="ru-RU" dirty="0" err="1" smtClean="0">
                <a:solidFill>
                  <a:schemeClr val="bg1"/>
                </a:solidFill>
              </a:rPr>
              <a:t>фарби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синтетичні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з'єднання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руйнують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архітектурні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пам'ятники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 err="1" smtClean="0">
                <a:solidFill>
                  <a:schemeClr val="bg1"/>
                </a:solidFill>
              </a:rPr>
              <a:t>боротьби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кислотними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дощами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необхідно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направити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зусилля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скорочення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викидів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кислотоутворюючих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речовин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вугільними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електростанціями</a:t>
            </a:r>
            <a:r>
              <a:rPr lang="ru-RU" dirty="0" smtClean="0">
                <a:solidFill>
                  <a:schemeClr val="bg1"/>
                </a:solidFill>
              </a:rPr>
              <a:t>. А для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необхідно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низько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сірчистого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вугілля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очищення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сірки</a:t>
            </a:r>
            <a:r>
              <a:rPr lang="ru-RU" dirty="0" smtClean="0">
                <a:solidFill>
                  <a:schemeClr val="bg1"/>
                </a:solidFill>
              </a:rPr>
              <a:t>; установка </a:t>
            </a:r>
            <a:r>
              <a:rPr lang="ru-RU" dirty="0" err="1" smtClean="0">
                <a:solidFill>
                  <a:schemeClr val="bg1"/>
                </a:solidFill>
              </a:rPr>
              <a:t>фільтрів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очищення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газоподібних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продуктів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  <a:r>
              <a:rPr lang="ru-RU" dirty="0" err="1" smtClean="0">
                <a:solidFill>
                  <a:schemeClr val="bg1"/>
                </a:solidFill>
              </a:rPr>
              <a:t>застосування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альтернативних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джерел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енергії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4824536" cy="21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9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340768"/>
            <a:ext cx="81729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Парниковий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ефект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Парниковий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ефект</a:t>
            </a:r>
            <a:r>
              <a:rPr lang="ru-RU" sz="2000" dirty="0" smtClean="0">
                <a:solidFill>
                  <a:schemeClr val="bg1"/>
                </a:solidFill>
              </a:rPr>
              <a:t> —</a:t>
            </a:r>
            <a:r>
              <a:rPr lang="ru-RU" sz="2000" dirty="0" err="1" smtClean="0">
                <a:solidFill>
                  <a:schemeClr val="bg1"/>
                </a:solidFill>
              </a:rPr>
              <a:t>відкрив</a:t>
            </a:r>
            <a:r>
              <a:rPr lang="ru-RU" sz="2000" dirty="0" smtClean="0">
                <a:solidFill>
                  <a:schemeClr val="bg1"/>
                </a:solidFill>
              </a:rPr>
              <a:t> у 1829 Жозеф </a:t>
            </a:r>
            <a:r>
              <a:rPr lang="ru-RU" sz="2000" dirty="0" err="1" smtClean="0">
                <a:solidFill>
                  <a:schemeClr val="bg1"/>
                </a:solidFill>
              </a:rPr>
              <a:t>Фур'є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визначив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поняття</a:t>
            </a:r>
            <a:r>
              <a:rPr lang="ru-RU" sz="2000" dirty="0" smtClean="0">
                <a:solidFill>
                  <a:schemeClr val="bg1"/>
                </a:solidFill>
              </a:rPr>
              <a:t> так -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явище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атмосфері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Землі</a:t>
            </a:r>
            <a:r>
              <a:rPr lang="ru-RU" sz="2000" dirty="0" smtClean="0">
                <a:solidFill>
                  <a:schemeClr val="bg1"/>
                </a:solidFill>
              </a:rPr>
              <a:t>, при </a:t>
            </a:r>
            <a:r>
              <a:rPr lang="ru-RU" sz="2000" dirty="0" err="1" smtClean="0">
                <a:solidFill>
                  <a:schemeClr val="bg1"/>
                </a:solidFill>
              </a:rPr>
              <a:t>якому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енергія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сонячних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променів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відбиваючись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поверхні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Землі</a:t>
            </a:r>
            <a:r>
              <a:rPr lang="ru-RU" sz="2000" dirty="0" smtClean="0">
                <a:solidFill>
                  <a:schemeClr val="bg1"/>
                </a:solidFill>
              </a:rPr>
              <a:t>, не </a:t>
            </a:r>
            <a:r>
              <a:rPr lang="ru-RU" sz="2000" dirty="0" err="1" smtClean="0">
                <a:solidFill>
                  <a:schemeClr val="bg1"/>
                </a:solidFill>
              </a:rPr>
              <a:t>може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повернутися</a:t>
            </a:r>
            <a:r>
              <a:rPr lang="ru-RU" sz="2000" dirty="0" smtClean="0">
                <a:solidFill>
                  <a:schemeClr val="bg1"/>
                </a:solidFill>
              </a:rPr>
              <a:t> в космос, </a:t>
            </a:r>
            <a:r>
              <a:rPr lang="ru-RU" sz="2000" dirty="0" err="1" smtClean="0">
                <a:solidFill>
                  <a:schemeClr val="bg1"/>
                </a:solidFill>
              </a:rPr>
              <a:t>оскільки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затримується</a:t>
            </a:r>
            <a:r>
              <a:rPr lang="ru-RU" sz="2000" dirty="0" smtClean="0">
                <a:solidFill>
                  <a:schemeClr val="bg1"/>
                </a:solidFill>
              </a:rPr>
              <a:t> молекулами </a:t>
            </a:r>
            <a:r>
              <a:rPr lang="ru-RU" sz="2000" dirty="0" err="1" smtClean="0">
                <a:solidFill>
                  <a:schemeClr val="bg1"/>
                </a:solidFill>
              </a:rPr>
              <a:t>різних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газів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Головний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внесок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формування</a:t>
            </a:r>
            <a:r>
              <a:rPr lang="ru-RU" sz="2000" dirty="0" smtClean="0">
                <a:solidFill>
                  <a:schemeClr val="bg1"/>
                </a:solidFill>
              </a:rPr>
              <a:t> парникового </a:t>
            </a:r>
            <a:r>
              <a:rPr lang="ru-RU" sz="2000" dirty="0" err="1" smtClean="0">
                <a:solidFill>
                  <a:schemeClr val="bg1"/>
                </a:solidFill>
              </a:rPr>
              <a:t>ефекту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вносять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водяна</a:t>
            </a:r>
            <a:r>
              <a:rPr lang="ru-RU" sz="2000" dirty="0" smtClean="0">
                <a:solidFill>
                  <a:schemeClr val="bg1"/>
                </a:solidFill>
              </a:rPr>
              <a:t> пара і </a:t>
            </a:r>
            <a:r>
              <a:rPr lang="ru-RU" sz="2000" dirty="0" err="1" smtClean="0">
                <a:solidFill>
                  <a:schemeClr val="bg1"/>
                </a:solidFill>
              </a:rPr>
              <a:t>вуглекислий</a:t>
            </a:r>
            <a:r>
              <a:rPr lang="ru-RU" sz="2000" dirty="0" smtClean="0">
                <a:solidFill>
                  <a:schemeClr val="bg1"/>
                </a:solidFill>
              </a:rPr>
              <a:t> газ,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містяться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атмосфері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Відомо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також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спектр </a:t>
            </a:r>
            <a:r>
              <a:rPr lang="ru-RU" sz="2000" dirty="0" err="1" smtClean="0">
                <a:solidFill>
                  <a:schemeClr val="bg1"/>
                </a:solidFill>
              </a:rPr>
              <a:t>поглинання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атмосфери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вікнах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прозорості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визначається</a:t>
            </a:r>
            <a:r>
              <a:rPr lang="ru-RU" sz="2000" dirty="0" smtClean="0">
                <a:solidFill>
                  <a:schemeClr val="bg1"/>
                </a:solidFill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</a:rPr>
              <a:t>тільки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впливом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вуглекислого</a:t>
            </a:r>
            <a:r>
              <a:rPr lang="ru-RU" sz="2000" dirty="0" smtClean="0">
                <a:solidFill>
                  <a:schemeClr val="bg1"/>
                </a:solidFill>
              </a:rPr>
              <a:t> газу, але і таких </a:t>
            </a:r>
            <a:r>
              <a:rPr lang="ru-RU" sz="2000" dirty="0" err="1" smtClean="0">
                <a:solidFill>
                  <a:schemeClr val="bg1"/>
                </a:solidFill>
              </a:rPr>
              <a:t>газових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компонентів</a:t>
            </a:r>
            <a:r>
              <a:rPr lang="ru-RU" sz="2000" dirty="0" smtClean="0">
                <a:solidFill>
                  <a:schemeClr val="bg1"/>
                </a:solidFill>
              </a:rPr>
              <a:t>, як озон, </a:t>
            </a:r>
            <a:r>
              <a:rPr lang="ru-RU" sz="2000" dirty="0" err="1" smtClean="0">
                <a:solidFill>
                  <a:schemeClr val="bg1"/>
                </a:solidFill>
              </a:rPr>
              <a:t>фреони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багато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інших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включаючи</a:t>
            </a:r>
            <a:r>
              <a:rPr lang="ru-RU" sz="2000" dirty="0" smtClean="0">
                <a:solidFill>
                  <a:schemeClr val="bg1"/>
                </a:solidFill>
              </a:rPr>
              <a:t> й </a:t>
            </a:r>
            <a:r>
              <a:rPr lang="ru-RU" sz="2000" dirty="0" err="1" smtClean="0">
                <a:solidFill>
                  <a:schemeClr val="bg1"/>
                </a:solidFill>
              </a:rPr>
              <a:t>аерозолі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2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Причини </a:t>
            </a:r>
            <a:r>
              <a:rPr lang="ru-RU" sz="2000" dirty="0" err="1" smtClean="0">
                <a:solidFill>
                  <a:schemeClr val="bg1"/>
                </a:solidFill>
              </a:rPr>
              <a:t>виникнення</a:t>
            </a:r>
            <a:r>
              <a:rPr lang="ru-RU" sz="2000" dirty="0" smtClean="0">
                <a:solidFill>
                  <a:schemeClr val="bg1"/>
                </a:solidFill>
              </a:rPr>
              <a:t> парникового </a:t>
            </a:r>
            <a:r>
              <a:rPr lang="ru-RU" sz="2000" dirty="0" err="1" smtClean="0">
                <a:solidFill>
                  <a:schemeClr val="bg1"/>
                </a:solidFill>
              </a:rPr>
              <a:t>ефекту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1) </a:t>
            </a:r>
            <a:r>
              <a:rPr lang="ru-RU" sz="2000" dirty="0" err="1" smtClean="0">
                <a:solidFill>
                  <a:schemeClr val="bg1"/>
                </a:solidFill>
              </a:rPr>
              <a:t>Зростання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концентрацій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атмосфері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багатьох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газових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компонентів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присутні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промислових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викидах</a:t>
            </a:r>
            <a:r>
              <a:rPr lang="ru-RU" sz="2000" dirty="0" smtClean="0">
                <a:solidFill>
                  <a:schemeClr val="bg1"/>
                </a:solidFill>
              </a:rPr>
              <a:t>: </a:t>
            </a:r>
            <a:r>
              <a:rPr lang="ru-RU" sz="2000" dirty="0" err="1" smtClean="0">
                <a:solidFill>
                  <a:schemeClr val="bg1"/>
                </a:solidFill>
              </a:rPr>
              <a:t>оксидів</a:t>
            </a:r>
            <a:r>
              <a:rPr lang="ru-RU" sz="2000" dirty="0" smtClean="0">
                <a:solidFill>
                  <a:schemeClr val="bg1"/>
                </a:solidFill>
              </a:rPr>
              <a:t> азоту, </a:t>
            </a:r>
            <a:r>
              <a:rPr lang="ru-RU" sz="2000" dirty="0" err="1" smtClean="0">
                <a:solidFill>
                  <a:schemeClr val="bg1"/>
                </a:solidFill>
              </a:rPr>
              <a:t>сірки</a:t>
            </a:r>
            <a:r>
              <a:rPr lang="ru-RU" sz="2000" dirty="0" smtClean="0">
                <a:solidFill>
                  <a:schemeClr val="bg1"/>
                </a:solidFill>
              </a:rPr>
              <a:t>, метану, </a:t>
            </a:r>
            <a:r>
              <a:rPr lang="ru-RU" sz="2000" dirty="0" err="1" smtClean="0">
                <a:solidFill>
                  <a:schemeClr val="bg1"/>
                </a:solidFill>
              </a:rPr>
              <a:t>чотири</a:t>
            </a:r>
            <a:r>
              <a:rPr lang="ru-RU" sz="2000" dirty="0" smtClean="0">
                <a:solidFill>
                  <a:schemeClr val="bg1"/>
                </a:solidFill>
              </a:rPr>
              <a:t> хлористого і </a:t>
            </a:r>
            <a:r>
              <a:rPr lang="ru-RU" sz="2000" dirty="0" err="1" smtClean="0">
                <a:solidFill>
                  <a:schemeClr val="bg1"/>
                </a:solidFill>
              </a:rPr>
              <a:t>чотири</a:t>
            </a:r>
            <a:r>
              <a:rPr lang="ru-RU" sz="2000" dirty="0" smtClean="0">
                <a:solidFill>
                  <a:schemeClr val="bg1"/>
                </a:solidFill>
              </a:rPr>
              <a:t> фтористого </a:t>
            </a:r>
            <a:r>
              <a:rPr lang="ru-RU" sz="2000" dirty="0" err="1" smtClean="0">
                <a:solidFill>
                  <a:schemeClr val="bg1"/>
                </a:solidFill>
              </a:rPr>
              <a:t>вуглецю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фреонів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ін</a:t>
            </a:r>
            <a:r>
              <a:rPr lang="ru-RU" sz="2000" dirty="0" smtClean="0">
                <a:solidFill>
                  <a:schemeClr val="bg1"/>
                </a:solidFill>
              </a:rPr>
              <a:t>.;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2) </a:t>
            </a:r>
            <a:r>
              <a:rPr lang="ru-RU" sz="2000" dirty="0" err="1" smtClean="0">
                <a:solidFill>
                  <a:schemeClr val="bg1"/>
                </a:solidFill>
              </a:rPr>
              <a:t>заміна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лісів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культурними</a:t>
            </a:r>
            <a:r>
              <a:rPr lang="ru-RU" sz="2000" dirty="0" smtClean="0">
                <a:solidFill>
                  <a:schemeClr val="bg1"/>
                </a:solidFill>
              </a:rPr>
              <a:t> посадками;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3) </a:t>
            </a:r>
            <a:r>
              <a:rPr lang="ru-RU" sz="2000" dirty="0" err="1" smtClean="0">
                <a:solidFill>
                  <a:schemeClr val="bg1"/>
                </a:solidFill>
              </a:rPr>
              <a:t>спалювання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викопного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палива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виробництва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енергії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4) </a:t>
            </a:r>
            <a:r>
              <a:rPr lang="ru-RU" sz="2000" dirty="0" err="1" smtClean="0">
                <a:solidFill>
                  <a:schemeClr val="bg1"/>
                </a:solidFill>
              </a:rPr>
              <a:t>збільшення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кількості</a:t>
            </a:r>
            <a:r>
              <a:rPr lang="ru-RU" sz="2000" dirty="0" smtClean="0">
                <a:solidFill>
                  <a:schemeClr val="bg1"/>
                </a:solidFill>
              </a:rPr>
              <a:t> пилу в </a:t>
            </a:r>
            <a:r>
              <a:rPr lang="ru-RU" sz="2000" dirty="0" err="1" smtClean="0">
                <a:solidFill>
                  <a:schemeClr val="bg1"/>
                </a:solidFill>
              </a:rPr>
              <a:t>атмосфері</a:t>
            </a:r>
            <a:r>
              <a:rPr lang="ru-RU" sz="2000" dirty="0" smtClean="0">
                <a:solidFill>
                  <a:schemeClr val="bg1"/>
                </a:solidFill>
              </a:rPr>
              <a:t>, особливо </a:t>
            </a:r>
            <a:r>
              <a:rPr lang="ru-RU" sz="2000" dirty="0" err="1" smtClean="0">
                <a:solidFill>
                  <a:schemeClr val="bg1"/>
                </a:solidFill>
              </a:rPr>
              <a:t>дрібнодисперсних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аерозолів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стратосфері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408712" cy="374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9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1785</Words>
  <Application>Microsoft Office PowerPoint</Application>
  <PresentationFormat>Экран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2013-11-14T18:03:28Z</dcterms:created>
  <dcterms:modified xsi:type="dcterms:W3CDTF">2013-11-14T18:52:11Z</dcterms:modified>
</cp:coreProperties>
</file>