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C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C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8043-4A00-48EA-B1B7-89A4D84FF9C5}" type="datetimeFigureOut">
              <a:rPr lang="en-CA" smtClean="0"/>
              <a:t>22/05/2014</a:t>
            </a:fld>
            <a:endParaRPr lang="en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483-971D-4845-881C-DFCA9B3336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9542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C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C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8043-4A00-48EA-B1B7-89A4D84FF9C5}" type="datetimeFigureOut">
              <a:rPr lang="en-CA" smtClean="0"/>
              <a:t>22/05/2014</a:t>
            </a:fld>
            <a:endParaRPr lang="en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483-971D-4845-881C-DFCA9B3336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701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C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C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8043-4A00-48EA-B1B7-89A4D84FF9C5}" type="datetimeFigureOut">
              <a:rPr lang="en-CA" smtClean="0"/>
              <a:t>22/05/2014</a:t>
            </a:fld>
            <a:endParaRPr lang="en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483-971D-4845-881C-DFCA9B3336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958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C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C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8043-4A00-48EA-B1B7-89A4D84FF9C5}" type="datetimeFigureOut">
              <a:rPr lang="en-CA" smtClean="0"/>
              <a:t>22/05/2014</a:t>
            </a:fld>
            <a:endParaRPr lang="en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483-971D-4845-881C-DFCA9B3336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593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C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8043-4A00-48EA-B1B7-89A4D84FF9C5}" type="datetimeFigureOut">
              <a:rPr lang="en-CA" smtClean="0"/>
              <a:t>22/05/2014</a:t>
            </a:fld>
            <a:endParaRPr lang="en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483-971D-4845-881C-DFCA9B3336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901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C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C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C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8043-4A00-48EA-B1B7-89A4D84FF9C5}" type="datetimeFigureOut">
              <a:rPr lang="en-CA" smtClean="0"/>
              <a:t>22/05/2014</a:t>
            </a:fld>
            <a:endParaRPr lang="en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483-971D-4845-881C-DFCA9B3336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18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C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C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C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8043-4A00-48EA-B1B7-89A4D84FF9C5}" type="datetimeFigureOut">
              <a:rPr lang="en-CA" smtClean="0"/>
              <a:t>22/05/2014</a:t>
            </a:fld>
            <a:endParaRPr lang="en-C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483-971D-4845-881C-DFCA9B3336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43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C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8043-4A00-48EA-B1B7-89A4D84FF9C5}" type="datetimeFigureOut">
              <a:rPr lang="en-CA" smtClean="0"/>
              <a:t>22/05/2014</a:t>
            </a:fld>
            <a:endParaRPr lang="en-C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483-971D-4845-881C-DFCA9B3336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493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8043-4A00-48EA-B1B7-89A4D84FF9C5}" type="datetimeFigureOut">
              <a:rPr lang="en-CA" smtClean="0"/>
              <a:t>22/05/2014</a:t>
            </a:fld>
            <a:endParaRPr lang="en-C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483-971D-4845-881C-DFCA9B3336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181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C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C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8043-4A00-48EA-B1B7-89A4D84FF9C5}" type="datetimeFigureOut">
              <a:rPr lang="en-CA" smtClean="0"/>
              <a:t>22/05/2014</a:t>
            </a:fld>
            <a:endParaRPr lang="en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483-971D-4845-881C-DFCA9B3336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581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C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8043-4A00-48EA-B1B7-89A4D84FF9C5}" type="datetimeFigureOut">
              <a:rPr lang="en-CA" smtClean="0"/>
              <a:t>22/05/2014</a:t>
            </a:fld>
            <a:endParaRPr lang="en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483-971D-4845-881C-DFCA9B3336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346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C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C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B8043-4A00-48EA-B1B7-89A4D84FF9C5}" type="datetimeFigureOut">
              <a:rPr lang="en-CA" smtClean="0"/>
              <a:t>22/05/2014</a:t>
            </a:fld>
            <a:endParaRPr lang="en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60483-971D-4845-881C-DFCA9B3336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293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wmf"/><Relationship Id="rId7" Type="http://schemas.openxmlformats.org/officeDocument/2006/relationships/image" Target="../media/image9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70887"/>
            <a:ext cx="87366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Австралійський Союз</a:t>
            </a:r>
          </a:p>
        </p:txBody>
      </p:sp>
      <p:pic>
        <p:nvPicPr>
          <p:cNvPr id="10242" name="Picture 2" descr="Файл:Australian Coat of Ar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2037"/>
            <a:ext cx="5659257" cy="437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4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16632"/>
            <a:ext cx="47227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 за увагу !</a:t>
            </a:r>
            <a:endParaRPr lang="en-CA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 descr="http://cheap-trip.eu/wp-content/uploads/2013/05/australia-happiest-n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544"/>
            <a:ext cx="9144000" cy="513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6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32563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Транспорт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50756" y="1340768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 здійсненні міжрайонних зв'язків провідна роль належить залізничному транспорту. Загальна довжина залізниць —42,4 тис. км. Майже всі залізниці державні. Найбільш забезпечені залізницями пд.-сх. і частково пд.-зх. </a:t>
            </a:r>
            <a:r>
              <a:rPr lang="uk-UA" dirty="0" err="1"/>
              <a:t>райони</a:t>
            </a:r>
            <a:r>
              <a:rPr lang="uk-UA" i="1" dirty="0" err="1"/>
              <a:t>Австралійського</a:t>
            </a:r>
            <a:r>
              <a:rPr lang="uk-UA" i="1" dirty="0"/>
              <a:t> Союзу</a:t>
            </a:r>
            <a:r>
              <a:rPr lang="uk-UA" dirty="0"/>
              <a:t>. Автошляхів — понад 200 тис. км, переважна більшість їх зосереджена у пд.-сх. ч, країни. Тоннаж торг. флоту — 541 тис. т. </a:t>
            </a:r>
            <a:r>
              <a:rPr lang="uk-UA" dirty="0" err="1"/>
              <a:t>Найгол</a:t>
            </a:r>
            <a:r>
              <a:rPr lang="uk-UA" dirty="0"/>
              <a:t>, порти: Сідней, Мельбурн, Аделаїда, Брісбен, </a:t>
            </a:r>
            <a:r>
              <a:rPr lang="uk-UA" dirty="0" err="1"/>
              <a:t>Порт-Огаста</a:t>
            </a:r>
            <a:r>
              <a:rPr lang="uk-UA" dirty="0"/>
              <a:t>, </a:t>
            </a:r>
            <a:r>
              <a:rPr lang="uk-UA" dirty="0" err="1"/>
              <a:t>Фрімантл</a:t>
            </a:r>
            <a:r>
              <a:rPr lang="uk-UA" dirty="0"/>
              <a:t>. Повітряний зв'язок здійснюється літаками великих національних та іноземних компаній.</a:t>
            </a:r>
            <a:endParaRPr lang="en-CA" dirty="0"/>
          </a:p>
        </p:txBody>
      </p:sp>
      <p:pic>
        <p:nvPicPr>
          <p:cNvPr id="1026" name="Picture 2" descr="http://upload.wikimedia.org/wikipedia/commons/c/c3/Prospector_new_railcar,_Toody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70970"/>
            <a:ext cx="3874188" cy="2905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elen\AppData\Local\Microsoft\Windows\Temporary Internet Files\Content.IE5\O3EQCSTL\MP90036260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56" y="4582626"/>
            <a:ext cx="4550748" cy="22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3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1846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/>
              <a:t>Торгівля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68760"/>
            <a:ext cx="6408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Експорт представлений шерстю, алмазами, глиноземом, вугіллям, свинцем і збагаченими цинковими рудами; а також зерновими, м'ясом, цукром, нікелем, залізною рудою. Постійними торговими партнерами є Японія, США, Європейські країни.</a:t>
            </a:r>
            <a:endParaRPr lang="en-CA" dirty="0"/>
          </a:p>
        </p:txBody>
      </p:sp>
      <p:pic>
        <p:nvPicPr>
          <p:cNvPr id="2051" name="Picture 3" descr="C:\Users\Helen\AppData\Local\Microsoft\Windows\Temporary Internet Files\Content.IE5\RZIY6O42\MC9000159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63947"/>
            <a:ext cx="2291487" cy="179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Helen\AppData\Local\Microsoft\Windows\Temporary Internet Files\Content.IE5\RZIY6O42\MC90017437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053" y="5354547"/>
            <a:ext cx="1854403" cy="148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Helen\AppData\Local\Microsoft\Windows\Temporary Internet Files\Content.IE5\RZIY6O42\MC90044039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39" y="4805397"/>
            <a:ext cx="2311152" cy="231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i017.radikal.ru/1109/fd/bebe3599276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5" y="3478468"/>
            <a:ext cx="2707135" cy="1585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agronews.ua/sites/default/files/images/7797454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365" y="2702249"/>
            <a:ext cx="2311152" cy="2103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upload.wikimedia.org/wikipedia/commons/e/ea/-%D0%BC%D1%96%D0%B4%D0%BD%D0%B0_%D1%80%D1%83%D0%B4%D0%B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2511685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Helen\AppData\Local\Microsoft\Windows\Temporary Internet Files\Content.IE5\O3EQCSTL\MP900362608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20" y="-5680"/>
            <a:ext cx="2548880" cy="12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03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292" y="116632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бл</a:t>
            </a:r>
            <a:r>
              <a:rPr lang="ru-RU" dirty="0"/>
              <a:t>. 85 %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експорту</a:t>
            </a:r>
            <a:r>
              <a:rPr lang="ru-RU" dirty="0"/>
              <a:t>.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стаття</a:t>
            </a:r>
            <a:r>
              <a:rPr lang="ru-RU" dirty="0"/>
              <a:t> </a:t>
            </a:r>
            <a:r>
              <a:rPr lang="ru-RU" dirty="0" err="1"/>
              <a:t>експорту</a:t>
            </a:r>
            <a:r>
              <a:rPr lang="ru-RU" dirty="0"/>
              <a:t>— </a:t>
            </a:r>
            <a:r>
              <a:rPr lang="ru-RU" dirty="0" err="1"/>
              <a:t>поліметали</a:t>
            </a:r>
            <a:r>
              <a:rPr lang="ru-RU" dirty="0"/>
              <a:t>. В </a:t>
            </a:r>
            <a:r>
              <a:rPr lang="ru-RU" dirty="0" err="1"/>
              <a:t>невеликій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вивозяться</a:t>
            </a:r>
            <a:r>
              <a:rPr lang="ru-RU" dirty="0"/>
              <a:t> </a:t>
            </a:r>
            <a:r>
              <a:rPr lang="ru-RU" dirty="0" err="1"/>
              <a:t>чорні</a:t>
            </a:r>
            <a:r>
              <a:rPr lang="ru-RU" dirty="0"/>
              <a:t> метали, </a:t>
            </a:r>
            <a:r>
              <a:rPr lang="ru-RU" dirty="0" err="1"/>
              <a:t>устаткування</a:t>
            </a:r>
            <a:r>
              <a:rPr lang="ru-RU" dirty="0"/>
              <a:t>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</a:t>
            </a:r>
            <a:r>
              <a:rPr lang="ru-RU" dirty="0" err="1"/>
              <a:t>імпорту</a:t>
            </a:r>
            <a:r>
              <a:rPr lang="ru-RU" dirty="0"/>
              <a:t>: </a:t>
            </a:r>
            <a:r>
              <a:rPr lang="ru-RU" dirty="0" err="1"/>
              <a:t>нафтопродукти</a:t>
            </a:r>
            <a:r>
              <a:rPr lang="ru-RU" dirty="0"/>
              <a:t>, </a:t>
            </a:r>
            <a:r>
              <a:rPr lang="ru-RU" dirty="0" err="1"/>
              <a:t>транспортні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, </a:t>
            </a:r>
            <a:r>
              <a:rPr lang="ru-RU" dirty="0" err="1"/>
              <a:t>верстати</a:t>
            </a:r>
            <a:r>
              <a:rPr lang="ru-RU" dirty="0"/>
              <a:t>, текстиль, каучук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Англії</a:t>
            </a:r>
            <a:r>
              <a:rPr lang="ru-RU" dirty="0"/>
              <a:t> в </a:t>
            </a:r>
            <a:r>
              <a:rPr lang="ru-RU" dirty="0" err="1"/>
              <a:t>імпорті</a:t>
            </a:r>
            <a:r>
              <a:rPr lang="ru-RU" i="1" dirty="0" err="1"/>
              <a:t>Австралійського</a:t>
            </a:r>
            <a:r>
              <a:rPr lang="ru-RU" i="1" dirty="0"/>
              <a:t> Союзу</a:t>
            </a:r>
            <a:r>
              <a:rPr lang="ru-RU" dirty="0"/>
              <a:t> у 1957—58 становила 41,8 %, в </a:t>
            </a:r>
            <a:r>
              <a:rPr lang="ru-RU" dirty="0" err="1"/>
              <a:t>експорті</a:t>
            </a:r>
            <a:r>
              <a:rPr lang="ru-RU" dirty="0"/>
              <a:t> — 28,0 %. В </a:t>
            </a:r>
            <a:r>
              <a:rPr lang="ru-RU" dirty="0" err="1"/>
              <a:t>експорті</a:t>
            </a:r>
            <a:r>
              <a:rPr lang="ru-RU" dirty="0"/>
              <a:t> </a:t>
            </a:r>
            <a:r>
              <a:rPr lang="ru-RU" i="1" dirty="0" err="1"/>
              <a:t>Австралійського</a:t>
            </a:r>
            <a:r>
              <a:rPr lang="ru-RU" i="1" dirty="0"/>
              <a:t> Союзу</a:t>
            </a:r>
            <a:r>
              <a:rPr lang="ru-RU" dirty="0"/>
              <a:t> 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питома</a:t>
            </a:r>
            <a:r>
              <a:rPr lang="ru-RU" dirty="0"/>
              <a:t> вага </a:t>
            </a:r>
            <a:r>
              <a:rPr lang="ru-RU" dirty="0" err="1"/>
              <a:t>Японії</a:t>
            </a:r>
            <a:r>
              <a:rPr lang="ru-RU" dirty="0"/>
              <a:t>, </a:t>
            </a:r>
            <a:r>
              <a:rPr lang="ru-RU" dirty="0" err="1" smtClean="0"/>
              <a:t>Франції</a:t>
            </a:r>
            <a:r>
              <a:rPr lang="ru-RU" dirty="0" smtClean="0"/>
              <a:t>,</a:t>
            </a:r>
            <a:r>
              <a:rPr lang="ru-RU" dirty="0"/>
              <a:t> ФРН, в </a:t>
            </a:r>
            <a:r>
              <a:rPr lang="ru-RU" dirty="0" err="1"/>
              <a:t>імпорті</a:t>
            </a:r>
            <a:r>
              <a:rPr lang="ru-RU" dirty="0"/>
              <a:t> — США.</a:t>
            </a:r>
            <a:endParaRPr lang="en-CA" dirty="0"/>
          </a:p>
        </p:txBody>
      </p:sp>
      <p:pic>
        <p:nvPicPr>
          <p:cNvPr id="3074" name="Picture 2" descr="http://www.tek-style.ru/Tekstil_files/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72" y="3501008"/>
            <a:ext cx="3429000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Helen\AppData\Local\Microsoft\Windows\Temporary Internet Files\Content.IE5\RZIY6O42\MC90001592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29" y="5445224"/>
            <a:ext cx="1677480" cy="131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elen\AppData\Local\Microsoft\Windows\Temporary Internet Files\Content.IE5\06QEC340\MC90001591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57" y="4024885"/>
            <a:ext cx="1498724" cy="117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ruk.lviv.ua/img/p/1623-1714-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7" y="2775468"/>
            <a:ext cx="1249415" cy="124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data:image/jpeg;base64,/9j/4AAQSkZJRgABAQAAAQABAAD/2wCEAAkGBxQQEBUUEhQVFRUVFBYVFxQYFBQVFRQYFRQXFhQWFhQYHCggGBolHRUUITEhJSkrLi4uFx8zODMsNygtLisBCgoKDg0OGxAQGysmICUtLCwsLCwxLCwsLC0sLCwsLCwsLCwsLCwsLCwsLCwsLCwsLCwsLCwsLCwsLDcsLCwsLP/AABEIALEBHAMBIgACEQEDEQH/xAAcAAACAgMBAQAAAAAAAAAAAAAAAQUGAwQHAgj/xABJEAABAwIEAggCBwILBwUAAAABAAIDBBEFEiExBkEHEyIyUWFxgZGxFCNCcqHB0TNSJENzdIKDkqKz4fAVNERissLxFhdTY6P/xAAbAQEAAwEBAQEAAAAAAAAAAAAAAQIDBAUGB//EADERAAICAQMBBgUDBAMAAAAAAAABAgMRBCExEgUTIkFRcRQyYZGxgaHRM0JS4STB8P/aAAwDAQACEQMRAD8A7ghJCAaEJIATSQgGhJCAaEkIBoQkgBCEIATSQgGhJCAw0ux+8VnWCk2P3ivOI1Bihkka3OWRueGXtmLWkht+V7WRg2UKLwwzSxsklcGFzWuMbBo24Byl7rk+GgCk0A0kIQAhCEAIQhANJCEAIQhANJCEAJhJMIAQhCAEISQDQhCAEIshACEJIBpEqs8a49NSwONLG2WYZMrSRYhxsdLi9gCd1CY/0iCkpWPkERndkDoopQ9zSe9ysANeajKLqub4TOggprn/AEWcWS4k6rMhuxkrOqFgC1rg7QnnsFf1KeSJxcZYY0JFV3HuMaeikMcpOYNzEDwO3qdFEpKO7JhXKx9MVlliKrnFcM0wEVJVtp6jRwBGYOaL5gW8wbhUHG+lp77imjyD95+/rYFanAXFJfiLpKqQE/R5LOcQA3KAbD2Cxd8XJRR3vsy2FbsnthHU8DopWwjrJS59zmcAACRpt7LNiEJygF7iDcbkfJUrgPpPgq+qgkaW1MskgyMaSwAXcHFxOgIHxSruk2DrZGObIWseWtLWDlobnNrqD4LdWRT3Zx06e27PdxbwXDCmvOcNcQGuAAJJ0yja+ykWRyXF3C3ouTf+5pbO3qReJ0l3hzLOy5QLXzd7Qm4sus01YyRrXNc0hwDhqNiLhR3kZNqJe7R3UxUpxxk2ULB1/wDyn4J/SB5/Aq2GcxmQtd1UAQNTfnyHqsoePEfFRgHtCV0nGyA9IVa4f4q+l1dVTmFzPorg0yFzSxxN7Ac7ltirIgGhCEAISQgGgIQEAIVarcfMTndZT1IaCe2xolaQOdo3Ej4IwbiMVTc8TZsl7Bz4nsvrbQO1/BSlkFkKgKPiWF0lSJJWMbDOIRncGaiJj3au31d+CkTK4jf8P8lSMU6Poqh+eSpqC7OZNTH3yGgutk3s1o9gjhLyL1qLfieDojTdNRGFtMELI87pMgtnebvd5uPMrHi0ck7Msc74PF0bYy74uvZT0MqsZwS752t7zgPUgfNNsoOxHxC5ViPRUJ35319S537z8rz8brA3one3uYhN7tP5PVXGfobxrqfMv2OvZlV8X4lc+nDaS30qSQwsjcLmJ7T9Y6VvJrG3d56eIVEd0b1zP2eKSDytMPk9RMPAeLQzOmimHWu70gnIc7bUlwudhv4KrUl5ExohJ7TRi4i4KxKrrpWdbHM64zS36pl8gNjHrl9FtUnQdOWky1UbTY2axjnXNtAXEi3wU7hmHV9PSzGaS1TJI1zZBKHOOgb2n5Ta9vDZacEPEQI+vY5t9TniJtztmbup7rG+C/fzksOSWNiwdDHC8tBSyunGWWWTVtwQGx3a0gjxu5dEXKK2fHYyBTMaWW1a91Pe/MizuZufdYG4/wARN71LGfTqj8pEeV5Gfdd489SOvLjXTNSFlVHJykjy+7CdB7H8F4k6SMVjlEMlLH1lr5Mrr2OgPZcfAq2YRj9VMy9ZTwNNuy0XcWnxN7gaeBWc4d8ulHTR16OateH+pwom7mtG7iA0XtcnRWnCeAmzRmStkdA0asaxzHPd45hrlFvmq3xZihqcTz6ZWvDGAANa1rTawA21ufdSmB1Lm4dI1rSe1Jck2a0Fu/n6BNPp4qXiL6ztWd66EsJm5iWPU+HMyYW1jJe6aggSSkHvWc64F/JU1tRMRc638bXUUZhaxBv4g/BDal9+8fiotTnzgvp74UPEcr2JcTyDkfwW/QcUS0jg5rQSLEZnFwFtuzdQbKh5sASSdLbknyC7ZwVgDX0DG1dHGx2UjM9jDK/Nft3tdp156qKdP1s6NTr+iGE28+uDBw30j19XlEcUUh56OaG+NyLgBdIpcUkyDrGtzW7WUnLfyJUJh+Hw0sYjhY2Ng2AG58T4nzWIYh1g7A5ka8rG1z47bLuroUNpPk8fUXRtx0QxjnHmWGTHGN7zfhrf08VlOLw8zr4W1HqqXV1oZcN7Tzz8P9eCy08Vhc946kne637iD4OTqZcG4nAftfgQsVXUsc3sOuOdr2sFWVu1kvUwhugc4HfXzOnNRKmMNyc5HSVUPacDZ0lnG9gTYWFxfwCtVA3LG0Zs2ne019LclxHFeOoogOrbFKbuabNLMvI8/VeoOl2eNjWMhiytAa0HNoALDmuO66Kwjt0+htuj1Rx9zuMsoaLnQDmtPDsZgqM4hkY8xnK8NIJafA2XAeJ+kSqr4xE5wiZmDiIyWl1tgTe9vJXfoHid1VU/k6RgvrckNJOvPvBYxtUnhG1uglVU5zaztwXXifGKmnfAKemdO2STLIRfsDTU+A31PgrCEIWp540BCAgFZGUJoQFa4/NU2ieaEEzhzLBoaSW5hm72my5OcUx6PeKY/wBTm+S75ZFlG/kzeu5QWHFM+fn8aYxH3oHe9NJ+SQ6TcQZ34We8UjfmV9BJFgO4HwTqn/kafEV+daOBx9L1QO9BEf6Th81sx9ML+dO32f8A5Ltc9DE4HNGw+rGn8lE4NglO6BuaCI9p41jadpHDwU9VnqO+of8AZ+5zSPphbzp3ezm/qtiPpfhO8Mo/sn/uXSJuEaF/epID/Vt/RRuIdHGHTMLforGX+1Hdjh5ghT3ln0HXpn/a/uUHFek+nljIayQOuCLt00OtzdSdD0o0eUBxkabc2OP4gKcm6JsNdktE9uXvWlk+s0t2rnxsbiyp/SLwphuGU3WRRl0vWMAjdNIQQb5s1jpoFKus88BR00ntktlBx1S1BtCXyHwbGT8SRYe6mRiTLa3H9FcUoekjqmhraSNrRyY8tHyW9H0pt+1TO9pAfmFtG2vG7M50Sz4UdLmjZnLmm5e7UkWyjwvva/LzWtV1JALIWXcQQZHdljbjfxeddh8QqKzpQg5wzD0LD+a2Y+kqkO4mb6sB+TldTr/yM3TZ6Gah4Kp6dpdbrZbG0kgFmk37jNm776lVmHCJ4aV0BAJLnEkEltjbyGqtDOP6F38Y4esblkHFlA7+PZ7hw/JTivyZR1T9Dm//AKSf4LewrgR8zwza/MmwHir+zHqE7VEPu8D5rPJjsMUUskEkb3shle0NIeLsjLu1bYac1n3MOcjxo2eF+Caags4DrJv/AJH65fuD7PzVilntv/kPVReF4q6anikkidC+Rt+qJu462BHkd/QrLVOaxueUgDk3/XeK6K1FLYpKbfLFPMX88rebtifTwHmqnW8SZZwyCMua3vHW7r7BgHPxJW1X1UlS7K0EDk383FSGFYY2Bvi7m79FjbF3eFcepaufS8kSziZrTd1LKD45brOONIftRSj+gVPXRlCzWjtjxYdHxNb5gVmTiV89VSx0jXZXzASlzNm6GwJ0Gl1v8ZcSUzXTNzEyxNLGtbY9ojT3uQpOqxCOmgkmuLxse7I12pI0ALRvquQYbRzVr3FjC57iZHEEc3X3Pw9lhfKyEUurLNNPGqyb6tkdG4R4NpZMJMk7GyyOIuT/ABZzgHKRzObdXnDuCKCNjbUsV7DUtDj+KieFKKSHCsszHRvdKzsO0IHWMA05bK21+JR0sBlmcGsaBc+uwA5lVhvBOXJlJuE3GDeDWr8GphBJGY42NfG5pytaw2LSDYgbrzwhhMVHSRww3ygF2pu4lxzEk+pUBiPFmD1jWieWN4abtzB7S0kWuCNQVsYTj+EwEmGpiaXANJdM9xsNheRxsE6okuq/hxf7lxTULFxXRO7tXTn+uZ+ql4pA4BzSCCLgg3BB2IKsmnwZShKPzLB7QEkwpKiQmhACSaEAkJqtcdcRuw+nEjIxI5zsoubBum5tqQobSWWaVVStmoQW7LG7ZaGA/sf6yUf/AKuVd4I42bXgskaI5mi+UG7Xi2rmX+SsGBH6o/ysv+I5RGaksotfRZRNwsWGSS0K7F44dCbu/dGp9+Q91T+PMUxGKrhZSxF8LwA7K0nM4us5rn/Y0tYrLS8Gy1OtZJkZv9HiNgf5R+7lMZJmJG41xrNUPMFCwyy7FserW/fl2HtZQ8PRJU1TxJiFYLakxsZct8A15NvwXWMOw2KljDIY2xtHJoAv5k8z5lULi/i11TKaGhe1riHdZOXWaLDVjXcj5pOeP4NtPp52yxHy5fkkVI9FMcZY7rxKBK3M21mOj6yxAcDfNl09bq+O4Fw06fRIfDQWPxBVWp8IxiKNrYnxFjBlAD2EADxJG6jcV4kxKicGz9WC4EgZWuuBvq06J30YrxRaO+PZ87HiuyL/AFLm/o1w13/Dgej3j81qTdE+HHZkjfSV35qWjr42wxzzOZHmY3tEho7TQ4gEqGxnpEo4B9XKZn8msJIv5v2AW7UEss81znFtZNSboeozs+Zv9IH5haUnQxB9mplHqxh/RUir6RK8yvkbO5rXG4jFixo2s3MLrrnAZrn0okq3uc+QhzWlrAWMt2b2G531VIdE3jBPfTXmU2boW/drP7UP6PUXifCr8FAfJKJ45RJEYg17GuzsIOZ19NPddlM7h/4Vc42bF9GkmmibL1bQ7K8uy9m9iADoe0dVedSUcotHUNvxbopND0ksj0NPbkCHEmwDg0anTZn4qPm4gnqXtMcjnSv/AIkRtc1u5szmdPFVhlXCyUTSQh8L7nqWvczKDs0P1Nh+Ss2B8Y4bSPE0dFKHt2PXB+W4tcArl65ySXVsdent08cycMv68EpDHjLBdlMHNP7zWNcfUZ7hZBiuLt71Bf0B/JxUpD0y0R70c7f6LT8it2Hpbw47vlb6xOPyuumLxxNnPKxN56EV53FVczv4bJ7dYP8AtK8O48kAs6hla62ly61/O7BorvTdINDMx3VTguA0zska29tATbZa3EfFlKaKRpqIuudFYNa43LiACGXFyL3TvZcKf4IfTjLr2/UpFOyWfEGFjWui7YlLXNdlB/fF7jtfJWrAqCKgAaHX+091tTl1JKpHRrTSQSvka4tieDG8b53taXX2vYXHPcqSxnHmszFxtmzNGh3PZufAKi8GGzlzkueK9KNDLTl7DIWNmY3Nk3IOba99h4Kj8f8AGv8AtEsZFdsLGjQ6Fz7akj8AqTUw9Qx8Qkif3RlANwRrmcLb8r3Wi2cDQgrlscmsHq6GFafeTXBI2KeU+CjfpA8/gskdS3xI8NCubumfQR11ZLYfQunkbGxpc5xsA1pcdtSGjU2Fz7LvODcUw08MVO6Orc+JjIzajnFy1oFwctre6+fsI4hnopBNTOtIAW3LQ+wdvYFdz6IeKqrEaaaWryWjlyNe0ZNmNc4Ob5XBv5+S6aI9KPE7WvdsklwidxQVtVEWwWpb2s95zSEX17De7pfnf0UxgtG+GFrJJTK4Xu8gC9+QHgE8KxKKqhbNA4PjffK4XsbEg7+YK3Aug8cEJIQDQhJANUrpTb/BGH/7R+IKuipfS3Vuiw4uaBrIxpuL6E8vArO1Zgzs7Pl06mt/VHHLvp5GyRktLXXa4btK7lwjjMM3WxMeHPY8ucLjZ9nZh4i5t6rh804kgcR+78CFGcN45LQz9bAQH5SzUAggkEix8wFw6ezoyfVds6SOp6cc42/2fVKLLhMPS1WDvdWf6H6FbkfTFUDeKI/2h+q6/iIHzz7H1Plj7nUeML/QKnKSD1L7EGx28Vwng1zRVDMS0dXJq0Akdm+gOis9b0sOnhkidAwdYxzLh7tLi17ZVXeAYw7EImuF2uzNI8QWG6wss6rIuJ62g0s6NJcrVz/B0PBuqkppAJ3hjWFpz2cyzwA0uA7xFvdUnpKw/qTB2mvztkcC1oYLdgbBX7Fa2OiD42UzHR9nMDJlLrjTQg6D1VF6QcVbWQ0sjWdWB18eW4IGRzRoRuNF022T7pxm8s8nstR+Oio8b/g99IlHJPhlF1UbpS0sLmsaXlt4bAlo13VWoeCKuoa0R0r43Zjd7zkYW6WGU6+Oq6/whGY6aIkBwMbTcGx1A5EKemxKNgLnuyNG5JaAPU3XQ6lLEmeddtZJfVlC4Z6LGQlkk8pdI17X5W2yDKb5e0Nb6aroBc5pJynltrvbxKiYuL6SV4ZHMx5Omjhe/hbmtyLHIn2ax7XEOLSL3sQdj4K6io8GYibk+p+ZUDxzAZMPnYLAuZbXbdTkbri453+ZUTxY0mjlA/d/MLWf9N+xQ4JJhbpHCHM1uRlydSN/wCKPhGaRrnRuZZt9SHi9i0Ejsnm5qvzOjmeojbLHPG0PbfIWu/vOB12WNvAuLQaQVDbXvZshA9bOC8+MLeS6ZQHcOVDTYhht/wA3+SxS4LPf9mPYhXZ3C2LNd2os4vrZ0ZO+vuseJYdiDH2jo5C2+5aDp7HdZY1C8kW6ymw09VECGxvF/wB1uY6ei1+qm6xuZj85cA0Oa4XJ2AurxhT6z6QGvo3ZdQS4PY2xGtz+il6vCnVEsdQC2SMVBzhj3OLHNuD2eTQVMXJPxRwyXOTjjOxcMJwsUtJFEQMwbd33zq4/Fcv41yxVbDUMc6NzX9lj7EnW1ibWsS1dqrAHWI1FlyPpdiDZqf7rz/eavQth4EyKvm2KO6HJNI0Xs02139yspbde66RpqJXAggvcQ6/eF9PZTOE8LVlU0OgppXtOz8tmkeIc6wK86zPVse3o3BUrqZWslnlt9DbX9CtuOG3Mq+0vQ/XzDtiKLzc/MR7Nv81m4S6L55KqaCtEkbIgC2ZjQWS3Oga53lr5KXGUkVhdp6pvLz7fgoLWq+cO8WOwzB5bU0rzUzTAS7RN+rbHfNqdLbLoDOiKgDbHrif3ussfgBZWPE8DAwyWlgZf+DvijabanIQ25Ol781autxeWY67WV2wUYGh0Tttg1J5xk/33K3Bc/wAIr67DqWCmGGSStihjaXsmiN3ZRm7N773VxwKvfUQiSSF8DiSDG+2YWO+nitkeUb6EIUgEIQgBUvpepzJhUmX7LmO3A0a6538ldF5e26iSysGlU+7mpryPlzB6OeVjzBFJKzVrixpcAbXtpz1C81vD1RA6zopDoDcRyW1F7XLdwvqOOIN7oA56ADX2Xqy5/hl6nrS7asbWYrCPkuWMt7wLfUEfNY8w8V9bOhadwD7Ba0uEwP70MTvWNh/JR8N9TRdt+sP3PlWM6hWzgB1sSp/vkfFpXcZuE6J/epYT/VtHyVE4l4Yiw2tgrIy1kHWgPZe2UlpsWeRtsqOhxakddPatd8JU4ack8e+CY4rZUF/1TjsLANhIO+a4frdUHjjrzS0pqGhrw+cABrW9m7cpyt0FwpziWqo6yXrPpEYu1o7TC4jLc6EHY3VV4odFHSwxRzNmLZZX9kEBofazbHXSy1tllS/0ef2fRZVq4SlFpex03hh16Kn/AJFnyXL+lHBzBVNexznMqLuMRJcBILA2b53CkcC6QXwwxxOgDgxoaCHkE28rLLVcWU09TDPNDL9SHZWDI5uYkEONzyst3qKpQUc7mV3ZWqlOUlDKbNDhfo5lkL31ANO14bYNymW4NwWn+L+auOFcB08DbOknlN7uLpntDieZY0gXRDx/Ru3MjfWP9CpCHi2jdtO0etx8wtoSp9UcktDqY8wf2JKhoI4G5YmBjb3sOZ2vqsGOsvTvHl+a32m4uNjqsVaPq3f65rqazHBxs5TjWIVFOw9XJK22wa53yCq7eOcSjP8AvUno8NcP7wXXaWP67bkVvPpWHdjT6tC5oaeXkyEzkdN0qYg3d8L/AFjH5ELfg6Yqtvfggf6Z2/mVen4XC99nQwkZiO42+jQRbTzSk4So3b08fsLfJIQnLhlmznnEfSjNWQGJsDYXH+MEjnEDnlFhY+aiuB6k/S4I7byDW+53JPirvHw9h08j42Q3e2TIWslubc3kA6NHPmpPDOAKaCpimiMgLHggF12nca6eao6pTGS8VMeqovGfA7q0iUTWMeZ5a4EjI1uYsbbbZdBm1KyUUAe7K4XaQ4EeIIsQuiyKcAnh7HLpujKCGiqKyVrszAXwxh4MZY6waHNINt12PBMOZTU0UMYsyNjWj2CMSwqOop3U7riNzQ05TYgAgixPoFvNFlxpYLBZFk0KQKyE0IBJhCYQHlCaEAkJoQCQmhAJCaEAkJoQCXO+my/0SHW38IH+G9dFXO+mofwOH+cD/Desr/6bPQ7KWdZX7nIcy8m3gkUErxj9KaiNthyXu4/1b9FjXoJkKKE6w/8AH+a8l4IPomQsbRq5WjuZTyntwd7o/wBmz7jf+kIrO4U6Qdhv3W/IIqu4V9ZHhH5Tb8792QtNH9b7FVnpVaRSxm8jW9e3M6MEvAsRp7kDU81bqQfWexUVxRhk9RPTNjIEDZRJNd1icljGMvMXHxsk1mOEZx5JHDoR1UZFz2G9pws49kC7h42AXM+kTE6uZ0ohDxS07xHIWE6vyhxL8uuUXt4LrRb6qj1kj8LrJpJGOfR1RDnva3OYZMuV2Zg3aQqWx2SWxKZzPD5KvDKhjsroXvaHhrrBsjNTZ173B+Oq7pw/iIqoIZ2jKJA023sTuL+q5LxZMyprIHYdUOnkecrI7OHU+AaXjRp105WXW+GsK+i0sEJNywAOPi7Uut5XusqMptEyLA8LawsfWexWq5beFD6z2K0n8rCJhCE1xlxITQgEhNCASYQgIAQhCAEIQgBCEIAQhCAEIQgBc86av9zi/nA/w3roa5701D+BR/zhv+G9ZXfIzv7Lf/Lr9yhs4YY6Jr87mkxxvLi5hb23AFuVozt33OitfDEdDA9sQgzOkkli62QgnLE3tvNxZuvILnox2UNyjqwQxsefq258jTcNL/DRXOTG6H6JG975HSObOXQssXZqjSQE/ZAOy46pQ8j6TW16lpRm2028Y/7Kli2FCOSo6t7XxxOaWuBvmbI6zbEcwoklWqveajP9bAetjhYCDlLBE64zNHPkSogYBMRcZD6PB9lzzhv4T19LqGoYte+34/kjF4bufZblVh0sQu9jmjx0t6XHNaLDqfZVisM6J2KSTT/9g79T9xv3W/JKq7hXqn7jfuj5BearulfVR4R+WW/M/dkbR/tPYrdLTc66eCjKV5+ktFjYsefIWLbX+JUtbVapmSEGp5OS9gL1ZSwaP+yYesbL1TOsYCGvDAHAHey2mfZ9fyKzgLTvZzfX8iqYRJvOK3cI759PzWiVJYGQQ4jXW1/TdY27RZZckmmhC4y4IQhACEIQAgIQEAIQkgGhCEAIQhACEkIBoSQgGufdNX+4R/zhv/Q9dAVZ4/4bfiVKIY3tY4SNfdwJGgItp6qlizBpHVorFXqITlwmfPZekHqxY3wHV0rw0hj7i4LH/k6xUDUYbLH343D2vvoNl5jpkuUfcw7RpnvGa+54zL02S2xI9DZeKmlki/aRvZ95jm/MLAHeap04N1qFLjBITVz3tDXPc4C1gTtYWH5rWiOp9QsGZb2CUD6mURRi7nH4Aalx8grRi2ykrYxXoln8He4e637o+S8VejfdZIm2AHgAPgFjrmEgAC5LgAPVfTx4R+bWPMmR2HxF0xytJsDewva+ylHREbg/AqcwmgEEdvtHVx8St1YvU77IhRKmQmFaXRg7gH2CxOo2H7A+FlK1K80Okrl1rONnAW8fkp3FaRjInOaLEWt8Qq4yU5wXHQX5eK1hNTWUQ1g3a1zxG4xtL3BugAub7XspPhKmdHTNzghx1IOhGp3SwJ4c4kfu/mppc10nnpLRXmNCSFgWGhJCAaEkIBoCSYQAhNCASE0IBITQgEhNCASE0IBJWXpCAqnFuAzVE0MsOUmMlrgXZTkeMr7abjskeirmK8J1LmBrWFxzM7V262c0kn4eC6chW63jBDR4yAixF1H1WAU0v7Snid6sb+ik0KmC6k48MqNZ0b4dJ/w4b9xz2fIre4a4QpcPzGBhDn2zPc4ucQNhc7D0U+hR0RznBpLUWyj0uTx7nkxg8h8F4bTtBuGi/jZZkK2TESE0IBITQgNLFIHSRlrdyRv5FV12DzB97Ei1soykb7+N1b0rLSFsoLCIayRuDUhYCXCxOlvIKSQmqSk5PLJQkJoUASE0IBITQgEmEIQCQhCAEIQgBCEIAQhCAEJoQCQmhAJCEIBpIQgGhCEAJIQgGkmhACSEIBoQhACEIQAkmhACSaEAk0IQAhC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10" descr="data:image/jpeg;base64,/9j/4AAQSkZJRgABAQAAAQABAAD/2wCEAAkGBxQQEBUUEhQVFRUVFBYVFxQYFBQVFRQYFRQXFhQWFhQYHCggGBolHRUUITEhJSkrLi4uFx8zODMsNygtLisBCgoKDg0OGxAQGysmICUtLCwsLCwxLCwsLC0sLCwsLCwsLCwsLCwsLCwsLCwsLCwsLCwsLCwsLCwsLDcsLCwsLP/AABEIALEBHAMBIgACEQEDEQH/xAAcAAACAgMBAQAAAAAAAAAAAAAAAQUGAwQHAgj/xABJEAABAwIEAggCBwILBwUAAAABAAIDBBEFEiExBkEHEyIyUWFxgZGxFCNCcqHB0TNSJENzdIKDkqKz4fAVNERissLxFhdTY6P/xAAbAQEAAwEBAQEAAAAAAAAAAAAAAQIDBAUGB//EADERAAICAQMBBgUDBAMAAAAAAAABAgMRBCExEgUTIkFRcRQyYZGxgaHRM0JS4STB8P/aAAwDAQACEQMRAD8A7ghJCAaEJIATSQgGhJCAaEkIBoQkgBCEIATSQgGhJCAw0ux+8VnWCk2P3ivOI1Bihkka3OWRueGXtmLWkht+V7WRg2UKLwwzSxsklcGFzWuMbBo24Byl7rk+GgCk0A0kIQAhCEAIQhANJCEAIQhANJCEAJhJMIAQhCAEISQDQhCAEIshACEJIBpEqs8a49NSwONLG2WYZMrSRYhxsdLi9gCd1CY/0iCkpWPkERndkDoopQ9zSe9ysANeajKLqub4TOggprn/AEWcWS4k6rMhuxkrOqFgC1rg7QnnsFf1KeSJxcZYY0JFV3HuMaeikMcpOYNzEDwO3qdFEpKO7JhXKx9MVlliKrnFcM0wEVJVtp6jRwBGYOaL5gW8wbhUHG+lp77imjyD95+/rYFanAXFJfiLpKqQE/R5LOcQA3KAbD2Cxd8XJRR3vsy2FbsnthHU8DopWwjrJS59zmcAACRpt7LNiEJygF7iDcbkfJUrgPpPgq+qgkaW1MskgyMaSwAXcHFxOgIHxSruk2DrZGObIWseWtLWDlobnNrqD4LdWRT3Zx06e27PdxbwXDCmvOcNcQGuAAJJ0yja+ykWRyXF3C3ouTf+5pbO3qReJ0l3hzLOy5QLXzd7Qm4sus01YyRrXNc0hwDhqNiLhR3kZNqJe7R3UxUpxxk2ULB1/wDyn4J/SB5/Aq2GcxmQtd1UAQNTfnyHqsoePEfFRgHtCV0nGyA9IVa4f4q+l1dVTmFzPorg0yFzSxxN7Ac7ltirIgGhCEAISQgGgIQEAIVarcfMTndZT1IaCe2xolaQOdo3Ej4IwbiMVTc8TZsl7Bz4nsvrbQO1/BSlkFkKgKPiWF0lSJJWMbDOIRncGaiJj3au31d+CkTK4jf8P8lSMU6Poqh+eSpqC7OZNTH3yGgutk3s1o9gjhLyL1qLfieDojTdNRGFtMELI87pMgtnebvd5uPMrHi0ck7Msc74PF0bYy74uvZT0MqsZwS752t7zgPUgfNNsoOxHxC5ViPRUJ35319S537z8rz8brA3one3uYhN7tP5PVXGfobxrqfMv2OvZlV8X4lc+nDaS30qSQwsjcLmJ7T9Y6VvJrG3d56eIVEd0b1zP2eKSDytMPk9RMPAeLQzOmimHWu70gnIc7bUlwudhv4KrUl5ExohJ7TRi4i4KxKrrpWdbHM64zS36pl8gNjHrl9FtUnQdOWky1UbTY2axjnXNtAXEi3wU7hmHV9PSzGaS1TJI1zZBKHOOgb2n5Ta9vDZacEPEQI+vY5t9TniJtztmbup7rG+C/fzksOSWNiwdDHC8tBSyunGWWWTVtwQGx3a0gjxu5dEXKK2fHYyBTMaWW1a91Pe/MizuZufdYG4/wARN71LGfTqj8pEeV5Gfdd489SOvLjXTNSFlVHJykjy+7CdB7H8F4k6SMVjlEMlLH1lr5Mrr2OgPZcfAq2YRj9VMy9ZTwNNuy0XcWnxN7gaeBWc4d8ulHTR16OateH+pwom7mtG7iA0XtcnRWnCeAmzRmStkdA0asaxzHPd45hrlFvmq3xZihqcTz6ZWvDGAANa1rTawA21ufdSmB1Lm4dI1rSe1Jck2a0Fu/n6BNPp4qXiL6ztWd66EsJm5iWPU+HMyYW1jJe6aggSSkHvWc64F/JU1tRMRc638bXUUZhaxBv4g/BDal9+8fiotTnzgvp74UPEcr2JcTyDkfwW/QcUS0jg5rQSLEZnFwFtuzdQbKh5sASSdLbknyC7ZwVgDX0DG1dHGx2UjM9jDK/Nft3tdp156qKdP1s6NTr+iGE28+uDBw30j19XlEcUUh56OaG+NyLgBdIpcUkyDrGtzW7WUnLfyJUJh+Hw0sYjhY2Ng2AG58T4nzWIYh1g7A5ka8rG1z47bLuroUNpPk8fUXRtx0QxjnHmWGTHGN7zfhrf08VlOLw8zr4W1HqqXV1oZcN7Tzz8P9eCy08Vhc946kne637iD4OTqZcG4nAftfgQsVXUsc3sOuOdr2sFWVu1kvUwhugc4HfXzOnNRKmMNyc5HSVUPacDZ0lnG9gTYWFxfwCtVA3LG0Zs2ne019LclxHFeOoogOrbFKbuabNLMvI8/VeoOl2eNjWMhiytAa0HNoALDmuO66Kwjt0+htuj1Rx9zuMsoaLnQDmtPDsZgqM4hkY8xnK8NIJafA2XAeJ+kSqr4xE5wiZmDiIyWl1tgTe9vJXfoHid1VU/k6RgvrckNJOvPvBYxtUnhG1uglVU5zaztwXXifGKmnfAKemdO2STLIRfsDTU+A31PgrCEIWp540BCAgFZGUJoQFa4/NU2ieaEEzhzLBoaSW5hm72my5OcUx6PeKY/wBTm+S75ZFlG/kzeu5QWHFM+fn8aYxH3oHe9NJ+SQ6TcQZ34We8UjfmV9BJFgO4HwTqn/kafEV+daOBx9L1QO9BEf6Th81sx9ML+dO32f8A5Ltc9DE4HNGw+rGn8lE4NglO6BuaCI9p41jadpHDwU9VnqO+of8AZ+5zSPphbzp3ezm/qtiPpfhO8Mo/sn/uXSJuEaF/epID/Vt/RRuIdHGHTMLforGX+1Hdjh5ghT3ln0HXpn/a/uUHFek+nljIayQOuCLt00OtzdSdD0o0eUBxkabc2OP4gKcm6JsNdktE9uXvWlk+s0t2rnxsbiyp/SLwphuGU3WRRl0vWMAjdNIQQb5s1jpoFKus88BR00ntktlBx1S1BtCXyHwbGT8SRYe6mRiTLa3H9FcUoekjqmhraSNrRyY8tHyW9H0pt+1TO9pAfmFtG2vG7M50Sz4UdLmjZnLmm5e7UkWyjwvva/LzWtV1JALIWXcQQZHdljbjfxeddh8QqKzpQg5wzD0LD+a2Y+kqkO4mb6sB+TldTr/yM3TZ6Gah4Kp6dpdbrZbG0kgFmk37jNm776lVmHCJ4aV0BAJLnEkEltjbyGqtDOP6F38Y4esblkHFlA7+PZ7hw/JTivyZR1T9Dm//AKSf4LewrgR8zwza/MmwHir+zHqE7VEPu8D5rPJjsMUUskEkb3shle0NIeLsjLu1bYac1n3MOcjxo2eF+Caags4DrJv/AJH65fuD7PzVilntv/kPVReF4q6anikkidC+Rt+qJu462BHkd/QrLVOaxueUgDk3/XeK6K1FLYpKbfLFPMX88rebtifTwHmqnW8SZZwyCMua3vHW7r7BgHPxJW1X1UlS7K0EDk383FSGFYY2Bvi7m79FjbF3eFcepaufS8kSziZrTd1LKD45brOONIftRSj+gVPXRlCzWjtjxYdHxNb5gVmTiV89VSx0jXZXzASlzNm6GwJ0Gl1v8ZcSUzXTNzEyxNLGtbY9ojT3uQpOqxCOmgkmuLxse7I12pI0ALRvquQYbRzVr3FjC57iZHEEc3X3Pw9lhfKyEUurLNNPGqyb6tkdG4R4NpZMJMk7GyyOIuT/ABZzgHKRzObdXnDuCKCNjbUsV7DUtDj+KieFKKSHCsszHRvdKzsO0IHWMA05bK21+JR0sBlmcGsaBc+uwA5lVhvBOXJlJuE3GDeDWr8GphBJGY42NfG5pytaw2LSDYgbrzwhhMVHSRww3ygF2pu4lxzEk+pUBiPFmD1jWieWN4abtzB7S0kWuCNQVsYTj+EwEmGpiaXANJdM9xsNheRxsE6okuq/hxf7lxTULFxXRO7tXTn+uZ+ql4pA4BzSCCLgg3BB2IKsmnwZShKPzLB7QEkwpKiQmhACSaEAkJqtcdcRuw+nEjIxI5zsoubBum5tqQobSWWaVVStmoQW7LG7ZaGA/sf6yUf/AKuVd4I42bXgskaI5mi+UG7Xi2rmX+SsGBH6o/ysv+I5RGaksotfRZRNwsWGSS0K7F44dCbu/dGp9+Q91T+PMUxGKrhZSxF8LwA7K0nM4us5rn/Y0tYrLS8Gy1OtZJkZv9HiNgf5R+7lMZJmJG41xrNUPMFCwyy7FserW/fl2HtZQ8PRJU1TxJiFYLakxsZct8A15NvwXWMOw2KljDIY2xtHJoAv5k8z5lULi/i11TKaGhe1riHdZOXWaLDVjXcj5pOeP4NtPp52yxHy5fkkVI9FMcZY7rxKBK3M21mOj6yxAcDfNl09bq+O4Fw06fRIfDQWPxBVWp8IxiKNrYnxFjBlAD2EADxJG6jcV4kxKicGz9WC4EgZWuuBvq06J30YrxRaO+PZ87HiuyL/AFLm/o1w13/Dgej3j81qTdE+HHZkjfSV35qWjr42wxzzOZHmY3tEho7TQ4gEqGxnpEo4B9XKZn8msJIv5v2AW7UEss81znFtZNSboeozs+Zv9IH5haUnQxB9mplHqxh/RUir6RK8yvkbO5rXG4jFixo2s3MLrrnAZrn0okq3uc+QhzWlrAWMt2b2G531VIdE3jBPfTXmU2boW/drP7UP6PUXifCr8FAfJKJ45RJEYg17GuzsIOZ19NPddlM7h/4Vc42bF9GkmmibL1bQ7K8uy9m9iADoe0dVedSUcotHUNvxbopND0ksj0NPbkCHEmwDg0anTZn4qPm4gnqXtMcjnSv/AIkRtc1u5szmdPFVhlXCyUTSQh8L7nqWvczKDs0P1Nh+Ss2B8Y4bSPE0dFKHt2PXB+W4tcArl65ySXVsdent08cycMv68EpDHjLBdlMHNP7zWNcfUZ7hZBiuLt71Bf0B/JxUpD0y0R70c7f6LT8it2Hpbw47vlb6xOPyuumLxxNnPKxN56EV53FVczv4bJ7dYP8AtK8O48kAs6hla62ly61/O7BorvTdINDMx3VTguA0zska29tATbZa3EfFlKaKRpqIuudFYNa43LiACGXFyL3TvZcKf4IfTjLr2/UpFOyWfEGFjWui7YlLXNdlB/fF7jtfJWrAqCKgAaHX+091tTl1JKpHRrTSQSvka4tieDG8b53taXX2vYXHPcqSxnHmszFxtmzNGh3PZufAKi8GGzlzkueK9KNDLTl7DIWNmY3Nk3IOba99h4Kj8f8AGv8AtEsZFdsLGjQ6Fz7akj8AqTUw9Qx8Qkif3RlANwRrmcLb8r3Wi2cDQgrlscmsHq6GFafeTXBI2KeU+CjfpA8/gskdS3xI8NCubumfQR11ZLYfQunkbGxpc5xsA1pcdtSGjU2Fz7LvODcUw08MVO6Orc+JjIzajnFy1oFwctre6+fsI4hnopBNTOtIAW3LQ+wdvYFdz6IeKqrEaaaWryWjlyNe0ZNmNc4Ob5XBv5+S6aI9KPE7WvdsklwidxQVtVEWwWpb2s95zSEX17De7pfnf0UxgtG+GFrJJTK4Xu8gC9+QHgE8KxKKqhbNA4PjffK4XsbEg7+YK3Aug8cEJIQDQhJANUrpTb/BGH/7R+IKuipfS3Vuiw4uaBrIxpuL6E8vArO1Zgzs7Pl06mt/VHHLvp5GyRktLXXa4btK7lwjjMM3WxMeHPY8ucLjZ9nZh4i5t6rh804kgcR+78CFGcN45LQz9bAQH5SzUAggkEix8wFw6ezoyfVds6SOp6cc42/2fVKLLhMPS1WDvdWf6H6FbkfTFUDeKI/2h+q6/iIHzz7H1Plj7nUeML/QKnKSD1L7EGx28Vwng1zRVDMS0dXJq0Akdm+gOis9b0sOnhkidAwdYxzLh7tLi17ZVXeAYw7EImuF2uzNI8QWG6wss6rIuJ62g0s6NJcrVz/B0PBuqkppAJ3hjWFpz2cyzwA0uA7xFvdUnpKw/qTB2mvztkcC1oYLdgbBX7Fa2OiD42UzHR9nMDJlLrjTQg6D1VF6QcVbWQ0sjWdWB18eW4IGRzRoRuNF022T7pxm8s8nstR+Oio8b/g99IlHJPhlF1UbpS0sLmsaXlt4bAlo13VWoeCKuoa0R0r43Zjd7zkYW6WGU6+Oq6/whGY6aIkBwMbTcGx1A5EKemxKNgLnuyNG5JaAPU3XQ6lLEmeddtZJfVlC4Z6LGQlkk8pdI17X5W2yDKb5e0Nb6aroBc5pJynltrvbxKiYuL6SV4ZHMx5Omjhe/hbmtyLHIn2ax7XEOLSL3sQdj4K6io8GYibk+p+ZUDxzAZMPnYLAuZbXbdTkbri453+ZUTxY0mjlA/d/MLWf9N+xQ4JJhbpHCHM1uRlydSN/wCKPhGaRrnRuZZt9SHi9i0Ejsnm5qvzOjmeojbLHPG0PbfIWu/vOB12WNvAuLQaQVDbXvZshA9bOC8+MLeS6ZQHcOVDTYhht/wA3+SxS4LPf9mPYhXZ3C2LNd2os4vrZ0ZO+vuseJYdiDH2jo5C2+5aDp7HdZY1C8kW6ymw09VECGxvF/wB1uY6ei1+qm6xuZj85cA0Oa4XJ2AurxhT6z6QGvo3ZdQS4PY2xGtz+il6vCnVEsdQC2SMVBzhj3OLHNuD2eTQVMXJPxRwyXOTjjOxcMJwsUtJFEQMwbd33zq4/Fcv41yxVbDUMc6NzX9lj7EnW1ibWsS1dqrAHWI1FlyPpdiDZqf7rz/eavQth4EyKvm2KO6HJNI0Xs02139yspbde66RpqJXAggvcQ6/eF9PZTOE8LVlU0OgppXtOz8tmkeIc6wK86zPVse3o3BUrqZWslnlt9DbX9CtuOG3Mq+0vQ/XzDtiKLzc/MR7Nv81m4S6L55KqaCtEkbIgC2ZjQWS3Oga53lr5KXGUkVhdp6pvLz7fgoLWq+cO8WOwzB5bU0rzUzTAS7RN+rbHfNqdLbLoDOiKgDbHrif3ussfgBZWPE8DAwyWlgZf+DvijabanIQ25Ol781autxeWY67WV2wUYGh0Tttg1J5xk/33K3Bc/wAIr67DqWCmGGSStihjaXsmiN3ZRm7N773VxwKvfUQiSSF8DiSDG+2YWO+nitkeUb6EIUgEIQgBUvpepzJhUmX7LmO3A0a6538ldF5e26iSysGlU+7mpryPlzB6OeVjzBFJKzVrixpcAbXtpz1C81vD1RA6zopDoDcRyW1F7XLdwvqOOIN7oA56ADX2Xqy5/hl6nrS7asbWYrCPkuWMt7wLfUEfNY8w8V9bOhadwD7Ba0uEwP70MTvWNh/JR8N9TRdt+sP3PlWM6hWzgB1sSp/vkfFpXcZuE6J/epYT/VtHyVE4l4Yiw2tgrIy1kHWgPZe2UlpsWeRtsqOhxakddPatd8JU4ack8e+CY4rZUF/1TjsLANhIO+a4frdUHjjrzS0pqGhrw+cABrW9m7cpyt0FwpziWqo6yXrPpEYu1o7TC4jLc6EHY3VV4odFHSwxRzNmLZZX9kEBofazbHXSy1tllS/0ef2fRZVq4SlFpex03hh16Kn/AJFnyXL+lHBzBVNexznMqLuMRJcBILA2b53CkcC6QXwwxxOgDgxoaCHkE28rLLVcWU09TDPNDL9SHZWDI5uYkEONzyst3qKpQUc7mV3ZWqlOUlDKbNDhfo5lkL31ANO14bYNymW4NwWn+L+auOFcB08DbOknlN7uLpntDieZY0gXRDx/Ru3MjfWP9CpCHi2jdtO0etx8wtoSp9UcktDqY8wf2JKhoI4G5YmBjb3sOZ2vqsGOsvTvHl+a32m4uNjqsVaPq3f65rqazHBxs5TjWIVFOw9XJK22wa53yCq7eOcSjP8AvUno8NcP7wXXaWP67bkVvPpWHdjT6tC5oaeXkyEzkdN0qYg3d8L/AFjH5ELfg6Yqtvfggf6Z2/mVen4XC99nQwkZiO42+jQRbTzSk4So3b08fsLfJIQnLhlmznnEfSjNWQGJsDYXH+MEjnEDnlFhY+aiuB6k/S4I7byDW+53JPirvHw9h08j42Q3e2TIWslubc3kA6NHPmpPDOAKaCpimiMgLHggF12nca6eao6pTGS8VMeqovGfA7q0iUTWMeZ5a4EjI1uYsbbbZdBm1KyUUAe7K4XaQ4EeIIsQuiyKcAnh7HLpujKCGiqKyVrszAXwxh4MZY6waHNINt12PBMOZTU0UMYsyNjWj2CMSwqOop3U7riNzQ05TYgAgixPoFvNFlxpYLBZFk0KQKyE0IBJhCYQHlCaEAkJoQCQmhAJCaEAkJoQCXO+my/0SHW38IH+G9dFXO+mofwOH+cD/Desr/6bPQ7KWdZX7nIcy8m3gkUErxj9KaiNthyXu4/1b9FjXoJkKKE6w/8AH+a8l4IPomQsbRq5WjuZTyntwd7o/wBmz7jf+kIrO4U6Qdhv3W/IIqu4V9ZHhH5Tb8792QtNH9b7FVnpVaRSxm8jW9e3M6MEvAsRp7kDU81bqQfWexUVxRhk9RPTNjIEDZRJNd1icljGMvMXHxsk1mOEZx5JHDoR1UZFz2G9pws49kC7h42AXM+kTE6uZ0ohDxS07xHIWE6vyhxL8uuUXt4LrRb6qj1kj8LrJpJGOfR1RDnva3OYZMuV2Zg3aQqWx2SWxKZzPD5KvDKhjsroXvaHhrrBsjNTZ173B+Oq7pw/iIqoIZ2jKJA023sTuL+q5LxZMyprIHYdUOnkecrI7OHU+AaXjRp105WXW+GsK+i0sEJNywAOPi7Uut5XusqMptEyLA8LawsfWexWq5beFD6z2K0n8rCJhCE1xlxITQgEhNCASYQgIAQhCAEIQgBCEIAQhCAEIQgBc86av9zi/nA/w3roa5701D+BR/zhv+G9ZXfIzv7Lf/Lr9yhs4YY6Jr87mkxxvLi5hb23AFuVozt33OitfDEdDA9sQgzOkkli62QgnLE3tvNxZuvILnox2UNyjqwQxsefq258jTcNL/DRXOTG6H6JG975HSObOXQssXZqjSQE/ZAOy46pQ8j6TW16lpRm2028Y/7Kli2FCOSo6t7XxxOaWuBvmbI6zbEcwoklWqveajP9bAetjhYCDlLBE64zNHPkSogYBMRcZD6PB9lzzhv4T19LqGoYte+34/kjF4bufZblVh0sQu9jmjx0t6XHNaLDqfZVisM6J2KSTT/9g79T9xv3W/JKq7hXqn7jfuj5BearulfVR4R+WW/M/dkbR/tPYrdLTc66eCjKV5+ktFjYsefIWLbX+JUtbVapmSEGp5OS9gL1ZSwaP+yYesbL1TOsYCGvDAHAHey2mfZ9fyKzgLTvZzfX8iqYRJvOK3cI759PzWiVJYGQQ4jXW1/TdY27RZZckmmhC4y4IQhACEIQAgIQEAIQkgGhCEAIQhACEkIBoSQgGufdNX+4R/zhv/Q9dAVZ4/4bfiVKIY3tY4SNfdwJGgItp6qlizBpHVorFXqITlwmfPZekHqxY3wHV0rw0hj7i4LH/k6xUDUYbLH343D2vvoNl5jpkuUfcw7RpnvGa+54zL02S2xI9DZeKmlki/aRvZ95jm/MLAHeap04N1qFLjBITVz3tDXPc4C1gTtYWH5rWiOp9QsGZb2CUD6mURRi7nH4Aalx8grRi2ykrYxXoln8He4e637o+S8VejfdZIm2AHgAPgFjrmEgAC5LgAPVfTx4R+bWPMmR2HxF0xytJsDewva+ylHREbg/AqcwmgEEdvtHVx8St1YvU77IhRKmQmFaXRg7gH2CxOo2H7A+FlK1K80Okrl1rONnAW8fkp3FaRjInOaLEWt8Qq4yU5wXHQX5eK1hNTWUQ1g3a1zxG4xtL3BugAub7XspPhKmdHTNzghx1IOhGp3SwJ4c4kfu/mppc10nnpLRXmNCSFgWGhJCAaEkIBoCSYQAhNCASE0IBITQgEhNCASE0IBJWXpCAqnFuAzVE0MsOUmMlrgXZTkeMr7abjskeirmK8J1LmBrWFxzM7V262c0kn4eC6chW63jBDR4yAixF1H1WAU0v7Snid6sb+ik0KmC6k48MqNZ0b4dJ/w4b9xz2fIre4a4QpcPzGBhDn2zPc4ucQNhc7D0U+hR0RznBpLUWyj0uTx7nkxg8h8F4bTtBuGi/jZZkK2TESE0IBITQgNLFIHSRlrdyRv5FV12DzB97Ei1soykb7+N1b0rLSFsoLCIayRuDUhYCXCxOlvIKSQmqSk5PLJQkJoUASE0IBITQgEmEIQCQhCAEIQgBCEIAQhCAEJoQCQmhAJCEIBpIQgGhCEAJIQgGkmhACSEIBoQhACEIQAkmhACSaEAk0IQAhCE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12" descr="data:image/jpeg;base64,/9j/4AAQSkZJRgABAQAAAQABAAD/2wCEAAkGBxQQEBUUEhQVFRUVFBYVFxQYFBQVFRQYFRQXFhQWFhQYHCggGBolHRUUITEhJSkrLi4uFx8zODMsNygtLisBCgoKDg0OGxAQGysmICUtLCwsLCwxLCwsLC0sLCwsLCwsLCwsLCwsLCwsLCwsLCwsLCwsLCwsLCwsLDcsLCwsLP/AABEIALEBHAMBIgACEQEDEQH/xAAcAAACAgMBAQAAAAAAAAAAAAAAAQUGAwQHAgj/xABJEAABAwIEAggCBwILBwUAAAABAAIDBBEFEiExBkEHEyIyUWFxgZGxFCNCcqHB0TNSJENzdIKDkqKz4fAVNERissLxFhdTY6P/xAAbAQEAAwEBAQEAAAAAAAAAAAAAAQIDBAUGB//EADERAAICAQMBBgUDBAMAAAAAAAABAgMRBCExEgUTIkFRcRQyYZGxgaHRM0JS4STB8P/aAAwDAQACEQMRAD8A7ghJCAaEJIATSQgGhJCAaEkIBoQkgBCEIATSQgGhJCAw0ux+8VnWCk2P3ivOI1Bihkka3OWRueGXtmLWkht+V7WRg2UKLwwzSxsklcGFzWuMbBo24Byl7rk+GgCk0A0kIQAhCEAIQhANJCEAIQhANJCEAJhJMIAQhCAEISQDQhCAEIshACEJIBpEqs8a49NSwONLG2WYZMrSRYhxsdLi9gCd1CY/0iCkpWPkERndkDoopQ9zSe9ysANeajKLqub4TOggprn/AEWcWS4k6rMhuxkrOqFgC1rg7QnnsFf1KeSJxcZYY0JFV3HuMaeikMcpOYNzEDwO3qdFEpKO7JhXKx9MVlliKrnFcM0wEVJVtp6jRwBGYOaL5gW8wbhUHG+lp77imjyD95+/rYFanAXFJfiLpKqQE/R5LOcQA3KAbD2Cxd8XJRR3vsy2FbsnthHU8DopWwjrJS59zmcAACRpt7LNiEJygF7iDcbkfJUrgPpPgq+qgkaW1MskgyMaSwAXcHFxOgIHxSruk2DrZGObIWseWtLWDlobnNrqD4LdWRT3Zx06e27PdxbwXDCmvOcNcQGuAAJJ0yja+ykWRyXF3C3ouTf+5pbO3qReJ0l3hzLOy5QLXzd7Qm4sus01YyRrXNc0hwDhqNiLhR3kZNqJe7R3UxUpxxk2ULB1/wDyn4J/SB5/Aq2GcxmQtd1UAQNTfnyHqsoePEfFRgHtCV0nGyA9IVa4f4q+l1dVTmFzPorg0yFzSxxN7Ac7ltirIgGhCEAISQgGgIQEAIVarcfMTndZT1IaCe2xolaQOdo3Ej4IwbiMVTc8TZsl7Bz4nsvrbQO1/BSlkFkKgKPiWF0lSJJWMbDOIRncGaiJj3au31d+CkTK4jf8P8lSMU6Poqh+eSpqC7OZNTH3yGgutk3s1o9gjhLyL1qLfieDojTdNRGFtMELI87pMgtnebvd5uPMrHi0ck7Msc74PF0bYy74uvZT0MqsZwS752t7zgPUgfNNsoOxHxC5ViPRUJ35319S537z8rz8brA3one3uYhN7tP5PVXGfobxrqfMv2OvZlV8X4lc+nDaS30qSQwsjcLmJ7T9Y6VvJrG3d56eIVEd0b1zP2eKSDytMPk9RMPAeLQzOmimHWu70gnIc7bUlwudhv4KrUl5ExohJ7TRi4i4KxKrrpWdbHM64zS36pl8gNjHrl9FtUnQdOWky1UbTY2axjnXNtAXEi3wU7hmHV9PSzGaS1TJI1zZBKHOOgb2n5Ta9vDZacEPEQI+vY5t9TniJtztmbup7rG+C/fzksOSWNiwdDHC8tBSyunGWWWTVtwQGx3a0gjxu5dEXKK2fHYyBTMaWW1a91Pe/MizuZufdYG4/wARN71LGfTqj8pEeV5Gfdd489SOvLjXTNSFlVHJykjy+7CdB7H8F4k6SMVjlEMlLH1lr5Mrr2OgPZcfAq2YRj9VMy9ZTwNNuy0XcWnxN7gaeBWc4d8ulHTR16OateH+pwom7mtG7iA0XtcnRWnCeAmzRmStkdA0asaxzHPd45hrlFvmq3xZihqcTz6ZWvDGAANa1rTawA21ufdSmB1Lm4dI1rSe1Jck2a0Fu/n6BNPp4qXiL6ztWd66EsJm5iWPU+HMyYW1jJe6aggSSkHvWc64F/JU1tRMRc638bXUUZhaxBv4g/BDal9+8fiotTnzgvp74UPEcr2JcTyDkfwW/QcUS0jg5rQSLEZnFwFtuzdQbKh5sASSdLbknyC7ZwVgDX0DG1dHGx2UjM9jDK/Nft3tdp156qKdP1s6NTr+iGE28+uDBw30j19XlEcUUh56OaG+NyLgBdIpcUkyDrGtzW7WUnLfyJUJh+Hw0sYjhY2Ng2AG58T4nzWIYh1g7A5ka8rG1z47bLuroUNpPk8fUXRtx0QxjnHmWGTHGN7zfhrf08VlOLw8zr4W1HqqXV1oZcN7Tzz8P9eCy08Vhc946kne637iD4OTqZcG4nAftfgQsVXUsc3sOuOdr2sFWVu1kvUwhugc4HfXzOnNRKmMNyc5HSVUPacDZ0lnG9gTYWFxfwCtVA3LG0Zs2ne019LclxHFeOoogOrbFKbuabNLMvI8/VeoOl2eNjWMhiytAa0HNoALDmuO66Kwjt0+htuj1Rx9zuMsoaLnQDmtPDsZgqM4hkY8xnK8NIJafA2XAeJ+kSqr4xE5wiZmDiIyWl1tgTe9vJXfoHid1VU/k6RgvrckNJOvPvBYxtUnhG1uglVU5zaztwXXifGKmnfAKemdO2STLIRfsDTU+A31PgrCEIWp540BCAgFZGUJoQFa4/NU2ieaEEzhzLBoaSW5hm72my5OcUx6PeKY/wBTm+S75ZFlG/kzeu5QWHFM+fn8aYxH3oHe9NJ+SQ6TcQZ34We8UjfmV9BJFgO4HwTqn/kafEV+daOBx9L1QO9BEf6Th81sx9ML+dO32f8A5Ltc9DE4HNGw+rGn8lE4NglO6BuaCI9p41jadpHDwU9VnqO+of8AZ+5zSPphbzp3ezm/qtiPpfhO8Mo/sn/uXSJuEaF/epID/Vt/RRuIdHGHTMLforGX+1Hdjh5ghT3ln0HXpn/a/uUHFek+nljIayQOuCLt00OtzdSdD0o0eUBxkabc2OP4gKcm6JsNdktE9uXvWlk+s0t2rnxsbiyp/SLwphuGU3WRRl0vWMAjdNIQQb5s1jpoFKus88BR00ntktlBx1S1BtCXyHwbGT8SRYe6mRiTLa3H9FcUoekjqmhraSNrRyY8tHyW9H0pt+1TO9pAfmFtG2vG7M50Sz4UdLmjZnLmm5e7UkWyjwvva/LzWtV1JALIWXcQQZHdljbjfxeddh8QqKzpQg5wzD0LD+a2Y+kqkO4mb6sB+TldTr/yM3TZ6Gah4Kp6dpdbrZbG0kgFmk37jNm776lVmHCJ4aV0BAJLnEkEltjbyGqtDOP6F38Y4esblkHFlA7+PZ7hw/JTivyZR1T9Dm//AKSf4LewrgR8zwza/MmwHir+zHqE7VEPu8D5rPJjsMUUskEkb3shle0NIeLsjLu1bYac1n3MOcjxo2eF+Caags4DrJv/AJH65fuD7PzVilntv/kPVReF4q6anikkidC+Rt+qJu462BHkd/QrLVOaxueUgDk3/XeK6K1FLYpKbfLFPMX88rebtifTwHmqnW8SZZwyCMua3vHW7r7BgHPxJW1X1UlS7K0EDk383FSGFYY2Bvi7m79FjbF3eFcepaufS8kSziZrTd1LKD45brOONIftRSj+gVPXRlCzWjtjxYdHxNb5gVmTiV89VSx0jXZXzASlzNm6GwJ0Gl1v8ZcSUzXTNzEyxNLGtbY9ojT3uQpOqxCOmgkmuLxse7I12pI0ALRvquQYbRzVr3FjC57iZHEEc3X3Pw9lhfKyEUurLNNPGqyb6tkdG4R4NpZMJMk7GyyOIuT/ABZzgHKRzObdXnDuCKCNjbUsV7DUtDj+KieFKKSHCsszHRvdKzsO0IHWMA05bK21+JR0sBlmcGsaBc+uwA5lVhvBOXJlJuE3GDeDWr8GphBJGY42NfG5pytaw2LSDYgbrzwhhMVHSRww3ygF2pu4lxzEk+pUBiPFmD1jWieWN4abtzB7S0kWuCNQVsYTj+EwEmGpiaXANJdM9xsNheRxsE6okuq/hxf7lxTULFxXRO7tXTn+uZ+ql4pA4BzSCCLgg3BB2IKsmnwZShKPzLB7QEkwpKiQmhACSaEAkJqtcdcRuw+nEjIxI5zsoubBum5tqQobSWWaVVStmoQW7LG7ZaGA/sf6yUf/AKuVd4I42bXgskaI5mi+UG7Xi2rmX+SsGBH6o/ysv+I5RGaksotfRZRNwsWGSS0K7F44dCbu/dGp9+Q91T+PMUxGKrhZSxF8LwA7K0nM4us5rn/Y0tYrLS8Gy1OtZJkZv9HiNgf5R+7lMZJmJG41xrNUPMFCwyy7FserW/fl2HtZQ8PRJU1TxJiFYLakxsZct8A15NvwXWMOw2KljDIY2xtHJoAv5k8z5lULi/i11TKaGhe1riHdZOXWaLDVjXcj5pOeP4NtPp52yxHy5fkkVI9FMcZY7rxKBK3M21mOj6yxAcDfNl09bq+O4Fw06fRIfDQWPxBVWp8IxiKNrYnxFjBlAD2EADxJG6jcV4kxKicGz9WC4EgZWuuBvq06J30YrxRaO+PZ87HiuyL/AFLm/o1w13/Dgej3j81qTdE+HHZkjfSV35qWjr42wxzzOZHmY3tEho7TQ4gEqGxnpEo4B9XKZn8msJIv5v2AW7UEss81znFtZNSboeozs+Zv9IH5haUnQxB9mplHqxh/RUir6RK8yvkbO5rXG4jFixo2s3MLrrnAZrn0okq3uc+QhzWlrAWMt2b2G531VIdE3jBPfTXmU2boW/drP7UP6PUXifCr8FAfJKJ45RJEYg17GuzsIOZ19NPddlM7h/4Vc42bF9GkmmibL1bQ7K8uy9m9iADoe0dVedSUcotHUNvxbopND0ksj0NPbkCHEmwDg0anTZn4qPm4gnqXtMcjnSv/AIkRtc1u5szmdPFVhlXCyUTSQh8L7nqWvczKDs0P1Nh+Ss2B8Y4bSPE0dFKHt2PXB+W4tcArl65ySXVsdent08cycMv68EpDHjLBdlMHNP7zWNcfUZ7hZBiuLt71Bf0B/JxUpD0y0R70c7f6LT8it2Hpbw47vlb6xOPyuumLxxNnPKxN56EV53FVczv4bJ7dYP8AtK8O48kAs6hla62ly61/O7BorvTdINDMx3VTguA0zska29tATbZa3EfFlKaKRpqIuudFYNa43LiACGXFyL3TvZcKf4IfTjLr2/UpFOyWfEGFjWui7YlLXNdlB/fF7jtfJWrAqCKgAaHX+091tTl1JKpHRrTSQSvka4tieDG8b53taXX2vYXHPcqSxnHmszFxtmzNGh3PZufAKi8GGzlzkueK9KNDLTl7DIWNmY3Nk3IOba99h4Kj8f8AGv8AtEsZFdsLGjQ6Fz7akj8AqTUw9Qx8Qkif3RlANwRrmcLb8r3Wi2cDQgrlscmsHq6GFafeTXBI2KeU+CjfpA8/gskdS3xI8NCubumfQR11ZLYfQunkbGxpc5xsA1pcdtSGjU2Fz7LvODcUw08MVO6Orc+JjIzajnFy1oFwctre6+fsI4hnopBNTOtIAW3LQ+wdvYFdz6IeKqrEaaaWryWjlyNe0ZNmNc4Ob5XBv5+S6aI9KPE7WvdsklwidxQVtVEWwWpb2s95zSEX17De7pfnf0UxgtG+GFrJJTK4Xu8gC9+QHgE8KxKKqhbNA4PjffK4XsbEg7+YK3Aug8cEJIQDQhJANUrpTb/BGH/7R+IKuipfS3Vuiw4uaBrIxpuL6E8vArO1Zgzs7Pl06mt/VHHLvp5GyRktLXXa4btK7lwjjMM3WxMeHPY8ucLjZ9nZh4i5t6rh804kgcR+78CFGcN45LQz9bAQH5SzUAggkEix8wFw6ezoyfVds6SOp6cc42/2fVKLLhMPS1WDvdWf6H6FbkfTFUDeKI/2h+q6/iIHzz7H1Plj7nUeML/QKnKSD1L7EGx28Vwng1zRVDMS0dXJq0Akdm+gOis9b0sOnhkidAwdYxzLh7tLi17ZVXeAYw7EImuF2uzNI8QWG6wss6rIuJ62g0s6NJcrVz/B0PBuqkppAJ3hjWFpz2cyzwA0uA7xFvdUnpKw/qTB2mvztkcC1oYLdgbBX7Fa2OiD42UzHR9nMDJlLrjTQg6D1VF6QcVbWQ0sjWdWB18eW4IGRzRoRuNF022T7pxm8s8nstR+Oio8b/g99IlHJPhlF1UbpS0sLmsaXlt4bAlo13VWoeCKuoa0R0r43Zjd7zkYW6WGU6+Oq6/whGY6aIkBwMbTcGx1A5EKemxKNgLnuyNG5JaAPU3XQ6lLEmeddtZJfVlC4Z6LGQlkk8pdI17X5W2yDKb5e0Nb6aroBc5pJynltrvbxKiYuL6SV4ZHMx5Omjhe/hbmtyLHIn2ax7XEOLSL3sQdj4K6io8GYibk+p+ZUDxzAZMPnYLAuZbXbdTkbri453+ZUTxY0mjlA/d/MLWf9N+xQ4JJhbpHCHM1uRlydSN/wCKPhGaRrnRuZZt9SHi9i0Ejsnm5qvzOjmeojbLHPG0PbfIWu/vOB12WNvAuLQaQVDbXvZshA9bOC8+MLeS6ZQHcOVDTYhht/wA3+SxS4LPf9mPYhXZ3C2LNd2os4vrZ0ZO+vuseJYdiDH2jo5C2+5aDp7HdZY1C8kW6ymw09VECGxvF/wB1uY6ei1+qm6xuZj85cA0Oa4XJ2AurxhT6z6QGvo3ZdQS4PY2xGtz+il6vCnVEsdQC2SMVBzhj3OLHNuD2eTQVMXJPxRwyXOTjjOxcMJwsUtJFEQMwbd33zq4/Fcv41yxVbDUMc6NzX9lj7EnW1ibWsS1dqrAHWI1FlyPpdiDZqf7rz/eavQth4EyKvm2KO6HJNI0Xs02139yspbde66RpqJXAggvcQ6/eF9PZTOE8LVlU0OgppXtOz8tmkeIc6wK86zPVse3o3BUrqZWslnlt9DbX9CtuOG3Mq+0vQ/XzDtiKLzc/MR7Nv81m4S6L55KqaCtEkbIgC2ZjQWS3Oga53lr5KXGUkVhdp6pvLz7fgoLWq+cO8WOwzB5bU0rzUzTAS7RN+rbHfNqdLbLoDOiKgDbHrif3ussfgBZWPE8DAwyWlgZf+DvijabanIQ25Ol781autxeWY67WV2wUYGh0Tttg1J5xk/33K3Bc/wAIr67DqWCmGGSStihjaXsmiN3ZRm7N773VxwKvfUQiSSF8DiSDG+2YWO+nitkeUb6EIUgEIQgBUvpepzJhUmX7LmO3A0a6538ldF5e26iSysGlU+7mpryPlzB6OeVjzBFJKzVrixpcAbXtpz1C81vD1RA6zopDoDcRyW1F7XLdwvqOOIN7oA56ADX2Xqy5/hl6nrS7asbWYrCPkuWMt7wLfUEfNY8w8V9bOhadwD7Ba0uEwP70MTvWNh/JR8N9TRdt+sP3PlWM6hWzgB1sSp/vkfFpXcZuE6J/epYT/VtHyVE4l4Yiw2tgrIy1kHWgPZe2UlpsWeRtsqOhxakddPatd8JU4ack8e+CY4rZUF/1TjsLANhIO+a4frdUHjjrzS0pqGhrw+cABrW9m7cpyt0FwpziWqo6yXrPpEYu1o7TC4jLc6EHY3VV4odFHSwxRzNmLZZX9kEBofazbHXSy1tllS/0ef2fRZVq4SlFpex03hh16Kn/AJFnyXL+lHBzBVNexznMqLuMRJcBILA2b53CkcC6QXwwxxOgDgxoaCHkE28rLLVcWU09TDPNDL9SHZWDI5uYkEONzyst3qKpQUc7mV3ZWqlOUlDKbNDhfo5lkL31ANO14bYNymW4NwWn+L+auOFcB08DbOknlN7uLpntDieZY0gXRDx/Ru3MjfWP9CpCHi2jdtO0etx8wtoSp9UcktDqY8wf2JKhoI4G5YmBjb3sOZ2vqsGOsvTvHl+a32m4uNjqsVaPq3f65rqazHBxs5TjWIVFOw9XJK22wa53yCq7eOcSjP8AvUno8NcP7wXXaWP67bkVvPpWHdjT6tC5oaeXkyEzkdN0qYg3d8L/AFjH5ELfg6Yqtvfggf6Z2/mVen4XC99nQwkZiO42+jQRbTzSk4So3b08fsLfJIQnLhlmznnEfSjNWQGJsDYXH+MEjnEDnlFhY+aiuB6k/S4I7byDW+53JPirvHw9h08j42Q3e2TIWslubc3kA6NHPmpPDOAKaCpimiMgLHggF12nca6eao6pTGS8VMeqovGfA7q0iUTWMeZ5a4EjI1uYsbbbZdBm1KyUUAe7K4XaQ4EeIIsQuiyKcAnh7HLpujKCGiqKyVrszAXwxh4MZY6waHNINt12PBMOZTU0UMYsyNjWj2CMSwqOop3U7riNzQ05TYgAgixPoFvNFlxpYLBZFk0KQKyE0IBJhCYQHlCaEAkJoQCQmhAJCaEAkJoQCXO+my/0SHW38IH+G9dFXO+mofwOH+cD/Desr/6bPQ7KWdZX7nIcy8m3gkUErxj9KaiNthyXu4/1b9FjXoJkKKE6w/8AH+a8l4IPomQsbRq5WjuZTyntwd7o/wBmz7jf+kIrO4U6Qdhv3W/IIqu4V9ZHhH5Tb8792QtNH9b7FVnpVaRSxm8jW9e3M6MEvAsRp7kDU81bqQfWexUVxRhk9RPTNjIEDZRJNd1icljGMvMXHxsk1mOEZx5JHDoR1UZFz2G9pws49kC7h42AXM+kTE6uZ0ohDxS07xHIWE6vyhxL8uuUXt4LrRb6qj1kj8LrJpJGOfR1RDnva3OYZMuV2Zg3aQqWx2SWxKZzPD5KvDKhjsroXvaHhrrBsjNTZ173B+Oq7pw/iIqoIZ2jKJA023sTuL+q5LxZMyprIHYdUOnkecrI7OHU+AaXjRp105WXW+GsK+i0sEJNywAOPi7Uut5XusqMptEyLA8LawsfWexWq5beFD6z2K0n8rCJhCE1xlxITQgEhNCASYQgIAQhCAEIQgBCEIAQhCAEIQgBc86av9zi/nA/w3roa5701D+BR/zhv+G9ZXfIzv7Lf/Lr9yhs4YY6Jr87mkxxvLi5hb23AFuVozt33OitfDEdDA9sQgzOkkli62QgnLE3tvNxZuvILnox2UNyjqwQxsefq258jTcNL/DRXOTG6H6JG975HSObOXQssXZqjSQE/ZAOy46pQ8j6TW16lpRm2028Y/7Kli2FCOSo6t7XxxOaWuBvmbI6zbEcwoklWqveajP9bAetjhYCDlLBE64zNHPkSogYBMRcZD6PB9lzzhv4T19LqGoYte+34/kjF4bufZblVh0sQu9jmjx0t6XHNaLDqfZVisM6J2KSTT/9g79T9xv3W/JKq7hXqn7jfuj5BearulfVR4R+WW/M/dkbR/tPYrdLTc66eCjKV5+ktFjYsefIWLbX+JUtbVapmSEGp5OS9gL1ZSwaP+yYesbL1TOsYCGvDAHAHey2mfZ9fyKzgLTvZzfX8iqYRJvOK3cI759PzWiVJYGQQ4jXW1/TdY27RZZckmmhC4y4IQhACEIQAgIQEAIQkgGhCEAIQhACEkIBoSQgGufdNX+4R/zhv/Q9dAVZ4/4bfiVKIY3tY4SNfdwJGgItp6qlizBpHVorFXqITlwmfPZekHqxY3wHV0rw0hj7i4LH/k6xUDUYbLH343D2vvoNl5jpkuUfcw7RpnvGa+54zL02S2xI9DZeKmlki/aRvZ95jm/MLAHeap04N1qFLjBITVz3tDXPc4C1gTtYWH5rWiOp9QsGZb2CUD6mURRi7nH4Aalx8grRi2ykrYxXoln8He4e637o+S8VejfdZIm2AHgAPgFjrmEgAC5LgAPVfTx4R+bWPMmR2HxF0xytJsDewva+ylHREbg/AqcwmgEEdvtHVx8St1YvU77IhRKmQmFaXRg7gH2CxOo2H7A+FlK1K80Okrl1rONnAW8fkp3FaRjInOaLEWt8Qq4yU5wXHQX5eK1hNTWUQ1g3a1zxG4xtL3BugAub7XspPhKmdHTNzghx1IOhGp3SwJ4c4kfu/mppc10nnpLRXmNCSFgWGhJCAaEkIBoCSYQAhNCASE0IBITQgEhNCASE0IBJWXpCAqnFuAzVE0MsOUmMlrgXZTkeMr7abjskeirmK8J1LmBrWFxzM7V262c0kn4eC6chW63jBDR4yAixF1H1WAU0v7Snid6sb+ik0KmC6k48MqNZ0b4dJ/w4b9xz2fIre4a4QpcPzGBhDn2zPc4ucQNhc7D0U+hR0RznBpLUWyj0uTx7nkxg8h8F4bTtBuGi/jZZkK2TESE0IBITQgNLFIHSRlrdyRv5FV12DzB97Ei1soykb7+N1b0rLSFsoLCIayRuDUhYCXCxOlvIKSQmqSk5PLJQkJoUASE0IBITQgEmEIQCQhCAEIQgBCEIAQhCAEJoQCQmhAJCEIBpIQgGhCEAJIQgGkmhACSEIBoQhACEIQAkmhACSaEAk0IQAhCE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086" name="Picture 14" descr="http://www.kaus.polish.ru/img/KAUS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58569"/>
            <a:ext cx="3048000" cy="22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Helen\AppData\Local\Microsoft\Windows\Temporary Internet Files\Content.IE5\O3EQCSTL\MP900362608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058" y="2218378"/>
            <a:ext cx="2228360" cy="111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780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1452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/>
              <a:t>Фінанси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0872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Грошова </a:t>
            </a:r>
            <a:r>
              <a:rPr lang="uk-UA" dirty="0" err="1"/>
              <a:t>одиниця — австра</a:t>
            </a:r>
            <a:r>
              <a:rPr lang="uk-UA" dirty="0"/>
              <a:t>лійський долар. До 1966 року був у вжитку австралійський фунт стерлінгів (1,25 австралійського фунта стерлінгів дорівнювали 1 англійському фунту стерлінгів).</a:t>
            </a:r>
            <a:endParaRPr lang="en-CA" dirty="0"/>
          </a:p>
        </p:txBody>
      </p:sp>
      <p:pic>
        <p:nvPicPr>
          <p:cNvPr id="4098" name="Picture 2" descr="http://www.volfoto.inf.ua/pagesi/istomist/statti/2013rik/dm130314/t130316/valjuta/valju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90124"/>
            <a:ext cx="6912768" cy="4279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elen\AppData\Local\Microsoft\Windows\Temporary Internet Files\Content.IE5\O3EQCSTL\MP90036260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854" y="5943600"/>
            <a:ext cx="1828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70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94737"/>
            <a:ext cx="1579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Освіта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2623"/>
            <a:ext cx="1923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Університети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2430" y="1386947"/>
            <a:ext cx="91564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Після закінчення середньої школи є можливість здобути університетську або професійну освіту, яке за останні 15 років зазнало значних змін. Є 35 державних університетів (з них деякі були перетворені в університети тільки у кінці </a:t>
            </a:r>
            <a:r>
              <a:rPr lang="uk-UA" dirty="0" smtClean="0"/>
              <a:t>1980-х років</a:t>
            </a:r>
            <a:r>
              <a:rPr lang="uk-UA" dirty="0"/>
              <a:t>) і три приватних університети. Державні університети фінансуються федеральним урядом відповідно до визнаного наукового профілю.</a:t>
            </a:r>
            <a:endParaRPr lang="en-CA" dirty="0"/>
          </a:p>
        </p:txBody>
      </p:sp>
      <p:pic>
        <p:nvPicPr>
          <p:cNvPr id="5122" name="Picture 2" descr="http://studybridge.com.ua/upload/image/university/australia/Bond_Univer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854" y="3338623"/>
            <a:ext cx="6671303" cy="3335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uroosvita.net/prog/data/upimages/221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4" y="4259452"/>
            <a:ext cx="3449745" cy="2414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Helen\AppData\Local\Microsoft\Windows\Temporary Internet Files\Content.IE5\O3EQCSTL\MP90036260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888" y="0"/>
            <a:ext cx="2009554" cy="100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65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70" y="404664"/>
            <a:ext cx="91099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Державні університети поділяють на три групи. До однієї з них відносять університети, які були засновані давно і мають чітко виражену наукову орієнтацію: Сіднейський (заснований у </a:t>
            </a:r>
            <a:r>
              <a:rPr lang="uk-UA" u="sng" dirty="0"/>
              <a:t>1850</a:t>
            </a:r>
            <a:r>
              <a:rPr lang="uk-UA" dirty="0"/>
              <a:t>),</a:t>
            </a:r>
            <a:r>
              <a:rPr lang="uk-UA" dirty="0" err="1"/>
              <a:t> Мельбурнськи</a:t>
            </a:r>
            <a:r>
              <a:rPr lang="uk-UA" dirty="0"/>
              <a:t>й (1853),Аделаїдський (1874), Тасманійський (1890) у Хобарті, Квінслендський (1909) у Брісбені і Західно-Австралійський (1911) у Перті.</a:t>
            </a:r>
            <a:endParaRPr lang="en-CA" dirty="0"/>
          </a:p>
        </p:txBody>
      </p:sp>
      <p:pic>
        <p:nvPicPr>
          <p:cNvPr id="6146" name="Picture 2" descr="http://studybridge.com.ua/upload/image/university/australia/university_of_Syd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09" y="2420888"/>
            <a:ext cx="6792690" cy="4234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2/23/University_of_Sydney_Main_Quadrang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672408" cy="275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elen\AppData\Local\Microsoft\Windows\Temporary Internet Files\Content.IE5\O3EQCSTL\MP90036260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18" y="5520591"/>
            <a:ext cx="2664296" cy="133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7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376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Музеї і бібліотеки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50995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Найбільші в Австралії — Бібліотека штату Вікторія (Мельбурн), Національна бібліотека (Канберра), Бібліотека штату Новий Південний Уельс (Сідней) і Бібліотека Фішера при Сіднейському університеті — нараховують більш ніж по два мільйони томів. Бібліотека Мітчелла в Сіднеї — основне джерело з історії Австралії; крім того, там знаходиться безцінна колекція рукописів.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files.adme.ru/files/news/part_46/463555/6125105-R3L8T8D-600-Niteri_Contemporary_Art_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03" y="4676774"/>
            <a:ext cx="5715000" cy="2181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7/71/National_museum_of_australia_entr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77352"/>
            <a:ext cx="3419903" cy="2280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nspired.com.ua/wp-content/uploads/2012/09/8fa2451c18daa4c6741fe31786f26a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795" y="2967768"/>
            <a:ext cx="2664296" cy="1709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votpusk.ru/gallery/large/17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87479"/>
            <a:ext cx="2664327" cy="1998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Helen\AppData\Local\Microsoft\Windows\Temporary Internet Files\Content.IE5\O3EQCSTL\MP90036260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4" y="3445471"/>
            <a:ext cx="2260848" cy="11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873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1.restbee.ru/avstralija-i-okeanija/avstralija/kanberra/national_carillon_canberra.jpg?time=13559066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453" cy="686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4868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Національний військовий музей знаходиться у Канберрі, а Музей старожитностей — в Сіднейському університеті. Місцева флора і фауна демонструються у Австралійському музеї у Сіднеї. Національна художня галерея у Мельбурні має чудовою колекцією. Новий Національний музей Австралії відкритий у Канберрі у 2001 році.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259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Helen</dc:creator>
  <cp:lastModifiedBy>Helen</cp:lastModifiedBy>
  <cp:revision>4</cp:revision>
  <dcterms:created xsi:type="dcterms:W3CDTF">2014-05-22T20:25:59Z</dcterms:created>
  <dcterms:modified xsi:type="dcterms:W3CDTF">2014-05-23T04:38:02Z</dcterms:modified>
</cp:coreProperties>
</file>