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7" r:id="rId11"/>
    <p:sldId id="279" r:id="rId12"/>
    <p:sldId id="277" r:id="rId13"/>
    <p:sldId id="280" r:id="rId14"/>
    <p:sldId id="265" r:id="rId15"/>
    <p:sldId id="281" r:id="rId16"/>
    <p:sldId id="268" r:id="rId17"/>
    <p:sldId id="282" r:id="rId18"/>
    <p:sldId id="269" r:id="rId19"/>
    <p:sldId id="283" r:id="rId20"/>
    <p:sldId id="270" r:id="rId21"/>
    <p:sldId id="284" r:id="rId22"/>
    <p:sldId id="271" r:id="rId23"/>
    <p:sldId id="285" r:id="rId24"/>
    <p:sldId id="272" r:id="rId25"/>
    <p:sldId id="286" r:id="rId26"/>
    <p:sldId id="273" r:id="rId27"/>
    <p:sldId id="274" r:id="rId28"/>
    <p:sldId id="275" r:id="rId29"/>
    <p:sldId id="27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BBB6D05-4FB9-455E-9B34-9F6F388C2BA0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2D7203-CD0B-4F11-8F9E-70A0CD3CDA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B6D05-4FB9-455E-9B34-9F6F388C2BA0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2D7203-CD0B-4F11-8F9E-70A0CD3CDA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BBB6D05-4FB9-455E-9B34-9F6F388C2BA0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2D7203-CD0B-4F11-8F9E-70A0CD3CDA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B6D05-4FB9-455E-9B34-9F6F388C2BA0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2D7203-CD0B-4F11-8F9E-70A0CD3CDA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BB6D05-4FB9-455E-9B34-9F6F388C2BA0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02D7203-CD0B-4F11-8F9E-70A0CD3CDA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B6D05-4FB9-455E-9B34-9F6F388C2BA0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2D7203-CD0B-4F11-8F9E-70A0CD3CDA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B6D05-4FB9-455E-9B34-9F6F388C2BA0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2D7203-CD0B-4F11-8F9E-70A0CD3CDA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B6D05-4FB9-455E-9B34-9F6F388C2BA0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2D7203-CD0B-4F11-8F9E-70A0CD3CDA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BB6D05-4FB9-455E-9B34-9F6F388C2BA0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2D7203-CD0B-4F11-8F9E-70A0CD3CDA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B6D05-4FB9-455E-9B34-9F6F388C2BA0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2D7203-CD0B-4F11-8F9E-70A0CD3CDA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BB6D05-4FB9-455E-9B34-9F6F388C2BA0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2D7203-CD0B-4F11-8F9E-70A0CD3CDAED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BBB6D05-4FB9-455E-9B34-9F6F388C2BA0}" type="datetimeFigureOut">
              <a:rPr lang="uk-UA" smtClean="0"/>
              <a:t>27.04.2014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02D7203-CD0B-4F11-8F9E-70A0CD3CDAE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pull dir="r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60648"/>
            <a:ext cx="6372200" cy="921345"/>
          </a:xfrm>
        </p:spPr>
        <p:txBody>
          <a:bodyPr/>
          <a:lstStyle/>
          <a:p>
            <a:pPr algn="ctr"/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Австралія</a:t>
            </a:r>
            <a:endParaRPr lang="uk-U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157698" name="Picture 2" descr="http://abali.ru/wp-content/uploads/2010/12/gerb_austral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00856"/>
            <a:ext cx="7449489" cy="55571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Основні корисні копалини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>
                <a:latin typeface="Cambria" pitchFamily="18" charset="0"/>
              </a:rPr>
              <a:t>В Австралії є значні й різноманітні поклади корисних копалин. Найбільші родовища зосереджені на Австралійській платформі. Фундамент Австралійської платформи вміщує значні родовища золота (Західна Австралія), поліметалевих і уранових руд, бокситів (Західний </a:t>
            </a:r>
            <a:r>
              <a:rPr lang="uk-UA" dirty="0" err="1">
                <a:latin typeface="Cambria" pitchFamily="18" charset="0"/>
              </a:rPr>
              <a:t>Квінсленд</a:t>
            </a:r>
            <a:r>
              <a:rPr lang="uk-UA" dirty="0">
                <a:latin typeface="Cambria" pitchFamily="18" charset="0"/>
              </a:rPr>
              <a:t> та ін.), протерозойський осадовий чохол багатий на родовища залізних руд (хребет </a:t>
            </a:r>
            <a:r>
              <a:rPr lang="uk-UA" dirty="0" err="1">
                <a:latin typeface="Cambria" pitchFamily="18" charset="0"/>
              </a:rPr>
              <a:t>Хамерслі</a:t>
            </a:r>
            <a:r>
              <a:rPr lang="uk-UA" dirty="0">
                <a:latin typeface="Cambria" pitchFamily="18" charset="0"/>
              </a:rPr>
              <a:t> в Західній Австралії та ін.). Руди металів залягають також на сході материка, в горах.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http://scienceland.info/images/geography7/pic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1"/>
            <a:ext cx="9144000" cy="684818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Провідні галузі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промисловості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7706544" cy="4123840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latin typeface="Cambria" pitchFamily="18" charset="0"/>
              </a:rPr>
              <a:t>Розвиваються чорна і кольорова металургія, нафтопереробна й нафтохімічна промисловість. Найбільш розвинуті: машинобудування (електротехнічне й радіоелектронне, </a:t>
            </a:r>
            <a:r>
              <a:rPr lang="uk-UA" dirty="0" err="1" smtClean="0">
                <a:latin typeface="Cambria" pitchFamily="18" charset="0"/>
              </a:rPr>
              <a:t>станко-</a:t>
            </a:r>
            <a:r>
              <a:rPr lang="uk-UA" dirty="0" smtClean="0">
                <a:latin typeface="Cambria" pitchFamily="18" charset="0"/>
              </a:rPr>
              <a:t> і </a:t>
            </a:r>
            <a:r>
              <a:rPr lang="uk-UA" dirty="0" err="1" smtClean="0">
                <a:latin typeface="Cambria" pitchFamily="18" charset="0"/>
              </a:rPr>
              <a:t>локомотивобудування</a:t>
            </a:r>
            <a:r>
              <a:rPr lang="uk-UA" dirty="0" smtClean="0">
                <a:latin typeface="Cambria" pitchFamily="18" charset="0"/>
              </a:rPr>
              <a:t>, автомобілебудування), хімічна (виробництво сірчаної кислоти, суперфосфату, синтетичного каучуку, пластмас), харчова промисловість, продукція якої (м'ясо, борошно, молочні консерви, олія й ін.) іде головним чином на експорт. </a:t>
            </a:r>
            <a:br>
              <a:rPr lang="uk-UA" dirty="0" smtClean="0">
                <a:latin typeface="Cambria" pitchFamily="18" charset="0"/>
              </a:rPr>
            </a:br>
            <a:endParaRPr lang="uk-UA" dirty="0" smtClean="0">
              <a:latin typeface="Cambr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http://school.xvatit.com/images/3/3c/%D0%93%D0%B5%D0%BE%D0%B3%D1%80%D0%B0%D1%84%D1%96%D1%8F33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0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98336"/>
          </a:xfrm>
        </p:spPr>
        <p:txBody>
          <a:bodyPr>
            <a:norm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Провідні СГ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7696200" cy="4392488"/>
          </a:xfrm>
        </p:spPr>
        <p:txBody>
          <a:bodyPr>
            <a:normAutofit/>
          </a:bodyPr>
          <a:lstStyle/>
          <a:p>
            <a:r>
              <a:rPr lang="uk-UA" dirty="0">
                <a:latin typeface="Cambria" pitchFamily="18" charset="0"/>
              </a:rPr>
              <a:t>Сільське господарство високотоварне. Панує велике землеволодіння. Близько 2/3 вартості сільськогосподарської продукції дає тваринництво. За поголів'ям овець </a:t>
            </a:r>
            <a:r>
              <a:rPr lang="uk-UA" dirty="0" smtClean="0">
                <a:latin typeface="Cambria" pitchFamily="18" charset="0"/>
              </a:rPr>
              <a:t>і </a:t>
            </a:r>
            <a:r>
              <a:rPr lang="uk-UA" dirty="0">
                <a:latin typeface="Cambria" pitchFamily="18" charset="0"/>
              </a:rPr>
              <a:t>настрижу вовни </a:t>
            </a:r>
            <a:r>
              <a:rPr lang="uk-UA" dirty="0" smtClean="0">
                <a:latin typeface="Cambria" pitchFamily="18" charset="0"/>
              </a:rPr>
              <a:t>Австралія </a:t>
            </a:r>
            <a:r>
              <a:rPr lang="uk-UA" dirty="0">
                <a:latin typeface="Cambria" pitchFamily="18" charset="0"/>
              </a:rPr>
              <a:t>займає одне з провідних місць у світі. Оброблювані землі — близько 6 % території, луги й пасовища — 59 %, близько 1/2 ріллі під </a:t>
            </a:r>
            <a:r>
              <a:rPr lang="uk-UA" dirty="0" smtClean="0">
                <a:latin typeface="Cambria" pitchFamily="18" charset="0"/>
              </a:rPr>
              <a:t>пшеницею. </a:t>
            </a:r>
            <a:endParaRPr lang="uk-UA" dirty="0">
              <a:latin typeface="Cambria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http://school.xvatit.com/images/a/aa/%D0%93%D0%B5%D0%BE%D0%B3%D1%80%D0%B0%D1%84%D1%96%D1%8F33(2).jpe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038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914360"/>
          </a:xfrm>
        </p:spPr>
        <p:txBody>
          <a:bodyPr>
            <a:norm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Види транспорту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7300664" cy="5114968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latin typeface="Cambria" pitchFamily="18" charset="0"/>
              </a:rPr>
              <a:t>В здійсненні міжрайонних зв'язків провідна роль належить залізничному транспорту. Загальна довжина залізниць —42,4 тис. км. Майже всі залізниці державні. Найбільш забезпечені залізницями пд.-сх. і частково пд.-зх. Райони </a:t>
            </a:r>
            <a:r>
              <a:rPr lang="uk-UA" i="1" dirty="0" smtClean="0">
                <a:latin typeface="Cambria" pitchFamily="18" charset="0"/>
              </a:rPr>
              <a:t>Австралійського Союзу</a:t>
            </a:r>
            <a:r>
              <a:rPr lang="uk-UA" dirty="0" smtClean="0">
                <a:latin typeface="Cambria" pitchFamily="18" charset="0"/>
              </a:rPr>
              <a:t>. Автошляхів — понад 200 тис. км, переважна більшість їх зосереджена у пд.-сх. ч, країни. Тоннаж торгового флоту — 541 тис. т. Найголовніші,порти: Сідней, Мельбурн, Аделаїда, Брісбен, </a:t>
            </a:r>
            <a:r>
              <a:rPr lang="uk-UA" dirty="0" err="1" smtClean="0">
                <a:latin typeface="Cambria" pitchFamily="18" charset="0"/>
              </a:rPr>
              <a:t>Порт-Огаста</a:t>
            </a:r>
            <a:r>
              <a:rPr lang="uk-UA" dirty="0" smtClean="0">
                <a:latin typeface="Cambria" pitchFamily="18" charset="0"/>
              </a:rPr>
              <a:t>, </a:t>
            </a:r>
            <a:r>
              <a:rPr lang="uk-UA" dirty="0" err="1" smtClean="0">
                <a:latin typeface="Cambria" pitchFamily="18" charset="0"/>
              </a:rPr>
              <a:t>Фрімантл</a:t>
            </a:r>
            <a:r>
              <a:rPr lang="uk-UA" dirty="0" smtClean="0">
                <a:latin typeface="Cambria" pitchFamily="18" charset="0"/>
              </a:rPr>
              <a:t>. Повітряний зв'язок здійснюється літаками великих національних та іноземних компаній.</a:t>
            </a:r>
          </a:p>
          <a:p>
            <a:endParaRPr lang="uk-UA" dirty="0">
              <a:latin typeface="Cambria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http://www.ptua.org.au/files/2007/federal-report-cover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7444680" cy="5547016"/>
          </a:xfrm>
        </p:spPr>
        <p:txBody>
          <a:bodyPr>
            <a:normAutofit/>
          </a:bodyPr>
          <a:lstStyle/>
          <a:p>
            <a:pPr lvl="0"/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Морські перевезення</a:t>
            </a:r>
          </a:p>
          <a:p>
            <a:pPr lvl="0"/>
            <a:r>
              <a:rPr lang="uk-UA" dirty="0" smtClean="0">
                <a:latin typeface="Cambria" pitchFamily="18" charset="0"/>
              </a:rPr>
              <a:t>За </a:t>
            </a:r>
            <a:r>
              <a:rPr lang="uk-UA" dirty="0">
                <a:latin typeface="Cambria" pitchFamily="18" charset="0"/>
              </a:rPr>
              <a:t>масштабами обороту масових вантажів провідні позиції посідають порти </a:t>
            </a:r>
            <a:r>
              <a:rPr lang="uk-UA" dirty="0" err="1">
                <a:latin typeface="Cambria" pitchFamily="18" charset="0"/>
              </a:rPr>
              <a:t>Дампір</a:t>
            </a:r>
            <a:r>
              <a:rPr lang="uk-UA" dirty="0">
                <a:latin typeface="Cambria" pitchFamily="18" charset="0"/>
              </a:rPr>
              <a:t> (залізна руда), </a:t>
            </a:r>
            <a:r>
              <a:rPr lang="uk-UA" dirty="0" err="1">
                <a:latin typeface="Cambria" pitchFamily="18" charset="0"/>
              </a:rPr>
              <a:t>Порт-Хедленд</a:t>
            </a:r>
            <a:r>
              <a:rPr lang="uk-UA" dirty="0">
                <a:latin typeface="Cambria" pitchFamily="18" charset="0"/>
              </a:rPr>
              <a:t> (залізна руда), </a:t>
            </a:r>
            <a:r>
              <a:rPr lang="uk-UA" dirty="0" err="1">
                <a:latin typeface="Cambria" pitchFamily="18" charset="0"/>
              </a:rPr>
              <a:t>Ньюкасл</a:t>
            </a:r>
            <a:r>
              <a:rPr lang="uk-UA" dirty="0">
                <a:latin typeface="Cambria" pitchFamily="18" charset="0"/>
              </a:rPr>
              <a:t> (кам'яне вугілля і залізна руда) і </a:t>
            </a:r>
            <a:r>
              <a:rPr lang="uk-UA" dirty="0" err="1">
                <a:latin typeface="Cambria" pitchFamily="18" charset="0"/>
              </a:rPr>
              <a:t>Хей-Пойнт</a:t>
            </a:r>
            <a:r>
              <a:rPr lang="uk-UA" dirty="0">
                <a:latin typeface="Cambria" pitchFamily="18" charset="0"/>
              </a:rPr>
              <a:t> (кам'яне вугілля). Столиці всіх штатів розташовані на узбережжі і є вантажними портами загального типу. Мельбурн, Сідней, Брісбен і </a:t>
            </a:r>
            <a:r>
              <a:rPr lang="uk-UA" dirty="0" err="1">
                <a:latin typeface="Cambria" pitchFamily="18" charset="0"/>
              </a:rPr>
              <a:t>Фрімантл</a:t>
            </a:r>
            <a:r>
              <a:rPr lang="uk-UA" dirty="0">
                <a:latin typeface="Cambria" pitchFamily="18" charset="0"/>
              </a:rPr>
              <a:t> (аванпорт Перта) є найбільшими портами за показниками загального </a:t>
            </a:r>
            <a:r>
              <a:rPr lang="uk-UA" dirty="0" err="1">
                <a:latin typeface="Cambria" pitchFamily="18" charset="0"/>
              </a:rPr>
              <a:t>вантажообороту</a:t>
            </a:r>
            <a:r>
              <a:rPr lang="uk-UA" dirty="0">
                <a:latin typeface="Cambria" pitchFamily="18" charset="0"/>
              </a:rPr>
              <a:t>. </a:t>
            </a:r>
            <a:endParaRPr lang="ru-RU" dirty="0">
              <a:latin typeface="Cambr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http://www.offshoreenergytoday.com/wp-content/uploads/2012/03/Australia-Fairstar-Bags-Two-Ichthys-LNG-Transportation-Contra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603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738336"/>
          </a:xfrm>
        </p:spPr>
        <p:txBody>
          <a:bodyPr>
            <a:normAutofit fontScale="90000"/>
          </a:bodyPr>
          <a:lstStyle/>
          <a:p>
            <a:r>
              <a:rPr lang="uk-U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П</a:t>
            </a:r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лан</a:t>
            </a:r>
            <a:endParaRPr lang="uk-U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41376"/>
            <a:ext cx="7372672" cy="561662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Географічне положення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Форма державного правління та устрою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Площа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Кількість населення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Середня густота населення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Рівень урбанізації населення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Тип відтворення населення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Національний склад населення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Основні корисні копалини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Провідні галузі промисловості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Провідні СГ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Види транспорту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Експорт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Імпорт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7444680" cy="576304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Залізниці</a:t>
            </a:r>
            <a:endParaRPr lang="uk-UA" sz="28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  <a:p>
            <a:r>
              <a:rPr lang="uk-UA" dirty="0" smtClean="0"/>
              <a:t> </a:t>
            </a:r>
            <a:r>
              <a:rPr lang="uk-UA" dirty="0">
                <a:latin typeface="Cambria" pitchFamily="18" charset="0"/>
              </a:rPr>
              <a:t>Австралійський уряд розглядав залізниці як засіб освоєння країни. Максимальна довжина – 42 000 км – була досягнута в 1921. Згодом довжина мережі трохи скоротилася, і в 1996 рух підтримувався на державних залізницях загальною довжиною 33 370 км. Крім того, діяли ще приватні лінії, які належали головним чином компаніям з видобутку залізної руди, у тому числі лінія </a:t>
            </a:r>
            <a:r>
              <a:rPr lang="uk-UA" dirty="0" err="1">
                <a:latin typeface="Cambria" pitchFamily="18" charset="0"/>
              </a:rPr>
              <a:t>Маунт-Ньюмен</a:t>
            </a:r>
            <a:r>
              <a:rPr lang="uk-UA" dirty="0">
                <a:latin typeface="Cambria" pitchFamily="18" charset="0"/>
              </a:rPr>
              <a:t> довжиною 425 км і лінія </a:t>
            </a:r>
            <a:r>
              <a:rPr lang="uk-UA" dirty="0" err="1">
                <a:latin typeface="Cambria" pitchFamily="18" charset="0"/>
              </a:rPr>
              <a:t>Хамерслі</a:t>
            </a:r>
            <a:r>
              <a:rPr lang="uk-UA" dirty="0">
                <a:latin typeface="Cambria" pitchFamily="18" charset="0"/>
              </a:rPr>
              <a:t> довжиною 390 км (обидві в районі </a:t>
            </a:r>
            <a:r>
              <a:rPr lang="uk-UA" dirty="0" err="1">
                <a:latin typeface="Cambria" pitchFamily="18" charset="0"/>
              </a:rPr>
              <a:t>Пілбара</a:t>
            </a:r>
            <a:r>
              <a:rPr lang="uk-UA" dirty="0">
                <a:latin typeface="Cambria" pitchFamily="18" charset="0"/>
              </a:rPr>
              <a:t> в Західній Австралії).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http://www.aecom.com/deployedfiles/Internet/Geographies/Australia-New%20Zealand/Transport%20Projects/Regional-Rail-Link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083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Автомобільні дороги</a:t>
            </a:r>
            <a:endParaRPr lang="uk-UA" sz="28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  <a:p>
            <a:r>
              <a:rPr lang="uk-UA" dirty="0" smtClean="0">
                <a:latin typeface="Cambria" pitchFamily="18" charset="0"/>
              </a:rPr>
              <a:t>Загальна </a:t>
            </a:r>
            <a:r>
              <a:rPr lang="uk-UA" dirty="0">
                <a:latin typeface="Cambria" pitchFamily="18" charset="0"/>
              </a:rPr>
              <a:t>довжина дорожньої мережі в 1997 становила 803 000 км, але вона розподілена нерівномірно. Достатньою мірою забезпечені дорогами тільки східні, південно-східні і південно-західні райони країни. Лише 40% усіх доріг має тверде покриття - асфальтове або бетонне. Багато доріг лише грубо укочені або мало відрізняються від стежок, інші мають гравійне або пухке кам'яне покриття.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http://es-education.com.au/files/tran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917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7228656" cy="6195088"/>
          </a:xfrm>
        </p:spPr>
        <p:txBody>
          <a:bodyPr>
            <a:normAutofit/>
          </a:bodyPr>
          <a:lstStyle/>
          <a:p>
            <a:r>
              <a:rPr lang="uk-UA" dirty="0"/>
              <a:t> </a:t>
            </a:r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Повітряний транспорт</a:t>
            </a:r>
            <a:endParaRPr lang="uk-UA" sz="28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  <a:p>
            <a:r>
              <a:rPr lang="uk-UA" dirty="0" smtClean="0">
                <a:latin typeface="Cambria" pitchFamily="18" charset="0"/>
              </a:rPr>
              <a:t>Розвиток </a:t>
            </a:r>
            <a:r>
              <a:rPr lang="uk-UA" dirty="0">
                <a:latin typeface="Cambria" pitchFamily="18" charset="0"/>
              </a:rPr>
              <a:t>повітряного транспорту в Австралії допоміг налагодити сполучення із зовнішнім світом і всередині країни. На внутрішніх лініях пасажирські перевезення забезпечуються головним чином авіакомпаніями "</a:t>
            </a:r>
            <a:r>
              <a:rPr lang="uk-UA" dirty="0" err="1">
                <a:latin typeface="Cambria" pitchFamily="18" charset="0"/>
              </a:rPr>
              <a:t>Куонтас</a:t>
            </a:r>
            <a:r>
              <a:rPr lang="uk-UA" dirty="0">
                <a:latin typeface="Cambria" pitchFamily="18" charset="0"/>
              </a:rPr>
              <a:t>" і "</a:t>
            </a:r>
            <a:r>
              <a:rPr lang="uk-UA" dirty="0" err="1">
                <a:latin typeface="Cambria" pitchFamily="18" charset="0"/>
              </a:rPr>
              <a:t>Ансетт</a:t>
            </a:r>
            <a:r>
              <a:rPr lang="uk-UA" dirty="0">
                <a:latin typeface="Cambria" pitchFamily="18" charset="0"/>
              </a:rPr>
              <a:t>". Крім того, міжнародними перевезеннями займалася державна компанія "</a:t>
            </a:r>
            <a:r>
              <a:rPr lang="uk-UA" dirty="0" err="1">
                <a:latin typeface="Cambria" pitchFamily="18" charset="0"/>
              </a:rPr>
              <a:t>Куонтас</a:t>
            </a:r>
            <a:r>
              <a:rPr lang="uk-UA" dirty="0">
                <a:latin typeface="Cambria" pitchFamily="18" charset="0"/>
              </a:rPr>
              <a:t>". У 1990-х роках компанії "</a:t>
            </a:r>
            <a:r>
              <a:rPr lang="uk-UA" dirty="0" err="1">
                <a:latin typeface="Cambria" pitchFamily="18" charset="0"/>
              </a:rPr>
              <a:t>Куонтас</a:t>
            </a:r>
            <a:r>
              <a:rPr lang="uk-UA" dirty="0">
                <a:latin typeface="Cambria" pitchFamily="18" charset="0"/>
              </a:rPr>
              <a:t>" і "</a:t>
            </a:r>
            <a:r>
              <a:rPr lang="uk-UA" dirty="0" err="1">
                <a:latin typeface="Cambria" pitchFamily="18" charset="0"/>
              </a:rPr>
              <a:t>Остреліен</a:t>
            </a:r>
            <a:r>
              <a:rPr lang="uk-UA" dirty="0">
                <a:latin typeface="Cambria" pitchFamily="18" charset="0"/>
              </a:rPr>
              <a:t> </a:t>
            </a:r>
            <a:r>
              <a:rPr lang="uk-UA" dirty="0" err="1">
                <a:latin typeface="Cambria" pitchFamily="18" charset="0"/>
              </a:rPr>
              <a:t>ерлайнз</a:t>
            </a:r>
            <a:r>
              <a:rPr lang="uk-UA" dirty="0">
                <a:latin typeface="Cambria" pitchFamily="18" charset="0"/>
              </a:rPr>
              <a:t>" злилися, об'єднана компанія "</a:t>
            </a:r>
            <a:r>
              <a:rPr lang="uk-UA" dirty="0" err="1">
                <a:latin typeface="Cambria" pitchFamily="18" charset="0"/>
              </a:rPr>
              <a:t>Куонтас</a:t>
            </a:r>
            <a:r>
              <a:rPr lang="uk-UA" dirty="0">
                <a:latin typeface="Cambria" pitchFamily="18" charset="0"/>
              </a:rPr>
              <a:t>" була приватизована і тепер обслуговує і внутрішні, і міжнародні рейси.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http://australia-tour.info/wp-content/uploads/australia_qant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239000" cy="1070992"/>
          </a:xfrm>
        </p:spPr>
        <p:txBody>
          <a:bodyPr>
            <a:normAutofit/>
          </a:bodyPr>
          <a:lstStyle/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Експорт</a:t>
            </a:r>
            <a:endParaRPr lang="uk-U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7300664" cy="1944216"/>
          </a:xfrm>
        </p:spPr>
        <p:txBody>
          <a:bodyPr/>
          <a:lstStyle/>
          <a:p>
            <a:r>
              <a:rPr lang="uk-UA" dirty="0">
                <a:latin typeface="Cambria" pitchFamily="18" charset="0"/>
              </a:rPr>
              <a:t> Австралія - </a:t>
            </a:r>
            <a:r>
              <a:rPr lang="en-US" dirty="0">
                <a:latin typeface="Cambria" pitchFamily="18" charset="0"/>
              </a:rPr>
              <a:t>​​</a:t>
            </a:r>
            <a:r>
              <a:rPr lang="uk-UA" dirty="0">
                <a:latin typeface="Cambria" pitchFamily="18" charset="0"/>
              </a:rPr>
              <a:t>найбільший у світі виробник (510 тис. тонн в 2005 році - близько 30% світового виробництва) і лідер з експорту вовни.</a:t>
            </a:r>
          </a:p>
        </p:txBody>
      </p:sp>
      <p:pic>
        <p:nvPicPr>
          <p:cNvPr id="141314" name="Picture 2" descr="http://900igr.net/datai/geografija/Avstralija-strana/0028-037-Struktura-eksporta-rossii-i-avstral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8172400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7444680" cy="5832648"/>
          </a:xfrm>
        </p:spPr>
        <p:txBody>
          <a:bodyPr>
            <a:normAutofit/>
          </a:bodyPr>
          <a:lstStyle/>
          <a:p>
            <a:r>
              <a:rPr lang="uk-UA" dirty="0">
                <a:latin typeface="Cambria" pitchFamily="18" charset="0"/>
              </a:rPr>
              <a:t>Крім того, Австралія - </a:t>
            </a:r>
            <a:r>
              <a:rPr lang="en-US" dirty="0">
                <a:latin typeface="Cambria" pitchFamily="18" charset="0"/>
              </a:rPr>
              <a:t>​​</a:t>
            </a:r>
            <a:r>
              <a:rPr lang="uk-UA" dirty="0">
                <a:latin typeface="Cambria" pitchFamily="18" charset="0"/>
              </a:rPr>
              <a:t>найбільший у світі експортер м'яса (1330,6 тис. тонн у 2005 році), </a:t>
            </a:r>
            <a:r>
              <a:rPr lang="uk-UA" dirty="0" smtClean="0">
                <a:latin typeface="Cambria" pitchFamily="18" charset="0"/>
              </a:rPr>
              <a:t>насамперед  </a:t>
            </a:r>
            <a:r>
              <a:rPr lang="uk-UA" dirty="0">
                <a:latin typeface="Cambria" pitchFamily="18" charset="0"/>
              </a:rPr>
              <a:t>яловичини і телятини. Але особливої </a:t>
            </a:r>
            <a:r>
              <a:rPr lang="en-US" dirty="0">
                <a:latin typeface="Cambria" pitchFamily="18" charset="0"/>
              </a:rPr>
              <a:t>​​</a:t>
            </a:r>
            <a:r>
              <a:rPr lang="uk-UA" dirty="0">
                <a:latin typeface="Cambria" pitchFamily="18" charset="0"/>
              </a:rPr>
              <a:t>рядком у експорті йде вивіз живих овець: щорічно з портів Західної Австралії спеціальні танкери везуть мільйони овець в країни Перської затоки</a:t>
            </a:r>
            <a:r>
              <a:rPr lang="uk-UA" dirty="0" smtClean="0">
                <a:latin typeface="Cambria" pitchFamily="18" charset="0"/>
              </a:rPr>
              <a:t>.</a:t>
            </a:r>
          </a:p>
          <a:p>
            <a:r>
              <a:rPr lang="uk-UA" dirty="0" smtClean="0">
                <a:latin typeface="Cambria" pitchFamily="18" charset="0"/>
              </a:rPr>
              <a:t>Австралія - </a:t>
            </a:r>
            <a:r>
              <a:rPr lang="en-US" dirty="0" smtClean="0">
                <a:latin typeface="Cambria" pitchFamily="18" charset="0"/>
              </a:rPr>
              <a:t>​​</a:t>
            </a:r>
            <a:r>
              <a:rPr lang="uk-UA" dirty="0" smtClean="0">
                <a:latin typeface="Cambria" pitchFamily="18" charset="0"/>
              </a:rPr>
              <a:t>провідний експортер зерна, цукру і фруктів. Разом з Канадою вона ділить друге-третє місця у світовому рейтингу постачальників зерна (15,2 </a:t>
            </a:r>
            <a:r>
              <a:rPr lang="uk-UA" dirty="0" err="1" smtClean="0">
                <a:latin typeface="Cambria" pitchFamily="18" charset="0"/>
              </a:rPr>
              <a:t>млн</a:t>
            </a:r>
            <a:r>
              <a:rPr lang="uk-UA" dirty="0" smtClean="0">
                <a:latin typeface="Cambria" pitchFamily="18" charset="0"/>
              </a:rPr>
              <a:t> тонн).</a:t>
            </a:r>
            <a:endParaRPr lang="ru-RU" dirty="0">
              <a:latin typeface="Cambr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7239000" cy="468292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Cambria" pitchFamily="18" charset="0"/>
              </a:rPr>
              <a:t>Австралія </a:t>
            </a:r>
            <a:r>
              <a:rPr lang="uk-UA" dirty="0">
                <a:latin typeface="Cambria" pitchFamily="18" charset="0"/>
              </a:rPr>
              <a:t>- </a:t>
            </a:r>
            <a:r>
              <a:rPr lang="en-US" dirty="0">
                <a:latin typeface="Cambria" pitchFamily="18" charset="0"/>
              </a:rPr>
              <a:t>​​</a:t>
            </a:r>
            <a:r>
              <a:rPr lang="uk-UA" dirty="0">
                <a:latin typeface="Cambria" pitchFamily="18" charset="0"/>
              </a:rPr>
              <a:t>світовий лідер за запасами </a:t>
            </a:r>
            <a:r>
              <a:rPr lang="uk-UA" dirty="0" smtClean="0">
                <a:latin typeface="Cambria" pitchFamily="18" charset="0"/>
              </a:rPr>
              <a:t>урану, </a:t>
            </a:r>
            <a:r>
              <a:rPr lang="uk-UA" dirty="0">
                <a:latin typeface="Cambria" pitchFamily="18" charset="0"/>
              </a:rPr>
              <a:t>нікелю, свинцю, цинку, бурого вугілля, дорогоцінних опалів, циркону, танталу, рутилу, торію. Вона займає друге місце в світі за запасами бокситів, міді, золота і срібла, четверте місце - за покладами марганцю, п'яте - за запасами залізної руди, шосте - за запасами кам'яного вугілля.</a:t>
            </a:r>
            <a:endParaRPr lang="ru-RU" dirty="0">
              <a:latin typeface="Cambria" pitchFamily="18" charset="0"/>
            </a:endParaRPr>
          </a:p>
          <a:p>
            <a:endParaRPr lang="uk-UA" dirty="0"/>
          </a:p>
        </p:txBody>
      </p:sp>
      <p:pic>
        <p:nvPicPr>
          <p:cNvPr id="139266" name="Picture 2" descr="http://toemigrate.com/uploads/images/00/00/07/2011/01/31/841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599"/>
            <a:ext cx="4267200" cy="3200401"/>
          </a:xfrm>
          <a:prstGeom prst="rect">
            <a:avLst/>
          </a:prstGeom>
          <a:noFill/>
        </p:spPr>
      </p:pic>
      <p:pic>
        <p:nvPicPr>
          <p:cNvPr id="6" name="Picture 4" descr="http://resources3.news.com.au/images/2012/08/30/1226461/429563-whe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645024"/>
            <a:ext cx="4283966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11430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Імпорт</a:t>
            </a:r>
            <a:endParaRPr lang="uk-U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 </a:t>
            </a:r>
            <a:r>
              <a:rPr lang="uk-UA" dirty="0">
                <a:latin typeface="Cambria" pitchFamily="18" charset="0"/>
              </a:rPr>
              <a:t>Головними предметами імпорту в країну є комп'ютери, літаки, автомобілі, продукція хімічної промисловості, телекомунікаційне обладнання, ліки, одяг. Близько половини експорту Австралії припадає на продукцію сільського господарства і понад чверть - на продукцію гірничодобувної промисловості. </a:t>
            </a:r>
            <a:endParaRPr lang="uk-UA" dirty="0" smtClean="0">
              <a:latin typeface="Cambria" pitchFamily="18" charset="0"/>
            </a:endParaRPr>
          </a:p>
          <a:p>
            <a:r>
              <a:rPr lang="uk-UA" dirty="0">
                <a:latin typeface="Cambria" pitchFamily="18" charset="0"/>
              </a:rPr>
              <a:t>В імпорті на першому місці за вартістю стоять різні машини і капітальне обладнання (понад трьох п'ятих загальної вартості), ввозить Австралія також споживчі та продовольчі товари, особливо мінеральна сировина і напівфабрикати (нафта і нафтопродукти, фосфати і т.д.).</a:t>
            </a:r>
            <a:endParaRPr lang="ru-RU" dirty="0">
              <a:latin typeface="Cambr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412776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Географічне положення</a:t>
            </a:r>
            <a:endParaRPr lang="uk-U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7596336" cy="5229200"/>
          </a:xfrm>
        </p:spPr>
        <p:txBody>
          <a:bodyPr>
            <a:normAutofit/>
          </a:bodyPr>
          <a:lstStyle/>
          <a:p>
            <a:r>
              <a:rPr lang="uk-UA" dirty="0">
                <a:latin typeface="Cambria" pitchFamily="18" charset="0"/>
              </a:rPr>
              <a:t>Австралія розташована на Австралійському материку, острові Тасманія та ряді інших малих островів у Тихому та Індійському океанах. З півночі омивається </a:t>
            </a:r>
            <a:r>
              <a:rPr lang="uk-UA" dirty="0" err="1">
                <a:latin typeface="Cambria" pitchFamily="18" charset="0"/>
              </a:rPr>
              <a:t>Тіморським</a:t>
            </a:r>
            <a:r>
              <a:rPr lang="uk-UA" dirty="0">
                <a:latin typeface="Cambria" pitchFamily="18" charset="0"/>
              </a:rPr>
              <a:t> та Арафурським морями і протокою </a:t>
            </a:r>
            <a:r>
              <a:rPr lang="uk-UA" dirty="0" err="1">
                <a:latin typeface="Cambria" pitchFamily="18" charset="0"/>
              </a:rPr>
              <a:t>Торреса</a:t>
            </a:r>
            <a:r>
              <a:rPr lang="uk-UA" dirty="0">
                <a:latin typeface="Cambria" pitchFamily="18" charset="0"/>
              </a:rPr>
              <a:t>; на сході - Кораловим і </a:t>
            </a:r>
            <a:r>
              <a:rPr lang="uk-UA" dirty="0" err="1">
                <a:latin typeface="Cambria" pitchFamily="18" charset="0"/>
              </a:rPr>
              <a:t>Тасмановим</a:t>
            </a:r>
            <a:r>
              <a:rPr lang="uk-UA" dirty="0">
                <a:latin typeface="Cambria" pitchFamily="18" charset="0"/>
              </a:rPr>
              <a:t> морями; на півдні - протокою </a:t>
            </a:r>
            <a:r>
              <a:rPr lang="uk-UA" dirty="0" err="1">
                <a:latin typeface="Cambria" pitchFamily="18" charset="0"/>
              </a:rPr>
              <a:t>Басса</a:t>
            </a:r>
            <a:r>
              <a:rPr lang="uk-UA" dirty="0">
                <a:latin typeface="Cambria" pitchFamily="18" charset="0"/>
              </a:rPr>
              <a:t> й Індійським океаном; на заході - Індійським океаном. Австралійському Союзу належать також острови Картьє та </a:t>
            </a:r>
            <a:r>
              <a:rPr lang="uk-UA" dirty="0" err="1">
                <a:latin typeface="Cambria" pitchFamily="18" charset="0"/>
              </a:rPr>
              <a:t>Ешмор</a:t>
            </a:r>
            <a:r>
              <a:rPr lang="uk-UA" dirty="0">
                <a:latin typeface="Cambria" pitchFamily="18" charset="0"/>
              </a:rPr>
              <a:t>, острів Різдва, Кокосові острови, </a:t>
            </a:r>
            <a:r>
              <a:rPr lang="uk-UA" dirty="0" err="1">
                <a:latin typeface="Cambria" pitchFamily="18" charset="0"/>
              </a:rPr>
              <a:t>острови</a:t>
            </a:r>
            <a:r>
              <a:rPr lang="uk-UA" dirty="0">
                <a:latin typeface="Cambria" pitchFamily="18" charset="0"/>
              </a:rPr>
              <a:t> </a:t>
            </a:r>
            <a:r>
              <a:rPr lang="uk-UA" dirty="0" err="1">
                <a:latin typeface="Cambria" pitchFamily="18" charset="0"/>
              </a:rPr>
              <a:t>Херд</a:t>
            </a:r>
            <a:r>
              <a:rPr lang="uk-UA" dirty="0">
                <a:latin typeface="Cambria" pitchFamily="18" charset="0"/>
              </a:rPr>
              <a:t>, </a:t>
            </a:r>
            <a:r>
              <a:rPr lang="uk-UA" dirty="0" err="1">
                <a:latin typeface="Cambria" pitchFamily="18" charset="0"/>
              </a:rPr>
              <a:t>Макдональд</a:t>
            </a:r>
            <a:r>
              <a:rPr lang="uk-UA" dirty="0">
                <a:latin typeface="Cambria" pitchFamily="18" charset="0"/>
              </a:rPr>
              <a:t> і Норфолк.</a:t>
            </a:r>
            <a:endParaRPr lang="ru-RU" dirty="0">
              <a:latin typeface="Cambr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http://www.holidaym.ru/australia/img/map_austr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01" y="0"/>
            <a:ext cx="916469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7848872" cy="5544616"/>
          </a:xfrm>
        </p:spPr>
        <p:txBody>
          <a:bodyPr>
            <a:normAutofit/>
          </a:bodyPr>
          <a:lstStyle/>
          <a:p>
            <a:r>
              <a:rPr lang="uk-UA" dirty="0">
                <a:latin typeface="Cambria" pitchFamily="18" charset="0"/>
              </a:rPr>
              <a:t>Вздовж північно-східного узбережжя Австралії — Великий Бар'єрний риф. Схі­дну частину Австралії займає Великий Вододільний хребет (висота до 2230 м, гора </a:t>
            </a:r>
            <a:r>
              <a:rPr lang="uk-UA" dirty="0" err="1">
                <a:latin typeface="Cambria" pitchFamily="18" charset="0"/>
              </a:rPr>
              <a:t>Косцюшко</a:t>
            </a:r>
            <a:r>
              <a:rPr lang="uk-UA" dirty="0">
                <a:latin typeface="Cambria" pitchFamily="18" charset="0"/>
              </a:rPr>
              <a:t>, вища точка Австралії). Середня частина Авст­ралії — низовина із западиною, зайнятою оз. </a:t>
            </a:r>
            <a:r>
              <a:rPr lang="uk-UA" dirty="0" err="1">
                <a:latin typeface="Cambria" pitchFamily="18" charset="0"/>
              </a:rPr>
              <a:t>Ейр</a:t>
            </a:r>
            <a:r>
              <a:rPr lang="uk-UA" dirty="0">
                <a:latin typeface="Cambria" pitchFamily="18" charset="0"/>
              </a:rPr>
              <a:t>, західна частина — плоскогір'я (400—500 м) з окремими хребтами і столовими горами. Значна части­на Австралії лежить у тропіках, північ — у субекваторіальних широтах, південний захід — у субтропіках</a:t>
            </a:r>
            <a:endParaRPr lang="ru-RU" dirty="0">
              <a:latin typeface="Cambr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48872" cy="1224136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Форма державного правління та устрою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7704856" cy="2880320"/>
          </a:xfrm>
        </p:spPr>
        <p:txBody>
          <a:bodyPr/>
          <a:lstStyle/>
          <a:p>
            <a:r>
              <a:rPr lang="uk-UA" dirty="0"/>
              <a:t>Австралія - федерація, яка включає шість штатів і дві території: Новий Південний Уельс </a:t>
            </a:r>
            <a:r>
              <a:rPr lang="uk-UA" dirty="0" smtClean="0"/>
              <a:t>Вікторія , </a:t>
            </a:r>
            <a:r>
              <a:rPr lang="uk-UA" dirty="0" err="1"/>
              <a:t>Квінсленд</a:t>
            </a:r>
            <a:r>
              <a:rPr lang="uk-UA" dirty="0"/>
              <a:t> </a:t>
            </a:r>
            <a:r>
              <a:rPr lang="uk-UA" dirty="0" smtClean="0"/>
              <a:t>, </a:t>
            </a:r>
            <a:r>
              <a:rPr lang="uk-UA" dirty="0"/>
              <a:t>Південна </a:t>
            </a:r>
            <a:r>
              <a:rPr lang="uk-UA" dirty="0" smtClean="0"/>
              <a:t>Австралія, </a:t>
            </a:r>
            <a:r>
              <a:rPr lang="uk-UA" dirty="0"/>
              <a:t>Західна </a:t>
            </a:r>
            <a:r>
              <a:rPr lang="uk-UA" dirty="0" smtClean="0"/>
              <a:t>Австралія, Тасманія, </a:t>
            </a:r>
            <a:r>
              <a:rPr lang="uk-UA" dirty="0"/>
              <a:t>Північна </a:t>
            </a:r>
            <a:r>
              <a:rPr lang="uk-UA" dirty="0" smtClean="0"/>
              <a:t>територія, </a:t>
            </a:r>
            <a:r>
              <a:rPr lang="uk-UA" dirty="0"/>
              <a:t>Австралійська столична </a:t>
            </a:r>
            <a:r>
              <a:rPr lang="uk-UA" dirty="0" smtClean="0"/>
              <a:t>територія.</a:t>
            </a:r>
            <a:endParaRPr lang="ru-RU" dirty="0"/>
          </a:p>
          <a:p>
            <a:endParaRPr lang="uk-UA" dirty="0"/>
          </a:p>
        </p:txBody>
      </p:sp>
      <p:pic>
        <p:nvPicPr>
          <p:cNvPr id="153604" name="Picture 4" descr="http://img.tourister.ru/files/1/4/9/9/8/0/7/1499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7920880" cy="328498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6940624" cy="5258984"/>
          </a:xfrm>
        </p:spPr>
        <p:txBody>
          <a:bodyPr/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Площа: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MS Mincho" pitchFamily="49" charset="-128"/>
              </a:rPr>
              <a:t>7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MS Mincho" pitchFamily="49" charset="-128"/>
              </a:rPr>
              <a:t>686 850 км²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Кількість населення: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MS Mincho" pitchFamily="49" charset="-128"/>
              </a:rPr>
              <a:t>21 507 717 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Середня густота населення: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MS Mincho" pitchFamily="49" charset="-128"/>
              </a:rPr>
              <a:t>2 8/км²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Рівень урбанізації населення: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MS Mincho" pitchFamily="49" charset="-128"/>
                <a:cs typeface="Times New Roman" pitchFamily="18" charset="0"/>
              </a:rPr>
              <a:t>83%</a:t>
            </a:r>
          </a:p>
          <a:p>
            <a:endParaRPr lang="uk-UA" dirty="0"/>
          </a:p>
        </p:txBody>
      </p:sp>
      <p:pic>
        <p:nvPicPr>
          <p:cNvPr id="152578" name="Picture 2" descr="http://australia-ru.com/uploads/posts/2011-06/1307394584_27238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00937"/>
            <a:ext cx="6480720" cy="2757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68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Тип відтворення населення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  <a:cs typeface="Times New Roman" pitchFamily="18" charset="0"/>
              </a:rPr>
            </a:b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7239000" cy="1152128"/>
          </a:xfrm>
        </p:spPr>
        <p:txBody>
          <a:bodyPr/>
          <a:lstStyle/>
          <a:p>
            <a:r>
              <a:rPr lang="ru-RU" dirty="0">
                <a:latin typeface="Cambria" pitchFamily="18" charset="0"/>
              </a:rPr>
              <a:t>Для </a:t>
            </a:r>
            <a:r>
              <a:rPr lang="ru-RU" dirty="0" err="1" smtClean="0">
                <a:latin typeface="Cambria" pitchFamily="18" charset="0"/>
              </a:rPr>
              <a:t>регіону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характерний</a:t>
            </a:r>
            <a:r>
              <a:rPr lang="ru-RU" dirty="0">
                <a:latin typeface="Cambria" pitchFamily="18" charset="0"/>
              </a:rPr>
              <a:t> перший тип </a:t>
            </a:r>
            <a:r>
              <a:rPr lang="ru-RU" dirty="0" err="1">
                <a:latin typeface="Cambria" pitchFamily="18" charset="0"/>
              </a:rPr>
              <a:t>відтворення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населення</a:t>
            </a:r>
            <a:r>
              <a:rPr lang="ru-RU" dirty="0">
                <a:latin typeface="Cambria" pitchFamily="18" charset="0"/>
              </a:rPr>
              <a:t>.</a:t>
            </a:r>
            <a:endParaRPr lang="uk-UA" dirty="0">
              <a:latin typeface="Cambria" pitchFamily="18" charset="0"/>
            </a:endParaRPr>
          </a:p>
        </p:txBody>
      </p:sp>
      <p:pic>
        <p:nvPicPr>
          <p:cNvPr id="151554" name="Picture 2" descr="http://www.rate1.com.ua/uploads/RTEmagicC_Students-Australia_01.gi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7344816" cy="3789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300664" cy="1274400"/>
          </a:xfrm>
        </p:spPr>
        <p:txBody>
          <a:bodyPr>
            <a:norm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  <a:cs typeface="Times New Roman" pitchFamily="18" charset="0"/>
              </a:rPr>
              <a:t>Національний склад населення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7920880" cy="2404864"/>
          </a:xfrm>
        </p:spPr>
        <p:txBody>
          <a:bodyPr>
            <a:normAutofit/>
          </a:bodyPr>
          <a:lstStyle/>
          <a:p>
            <a:r>
              <a:rPr lang="uk-UA" dirty="0">
                <a:latin typeface="Cambria" pitchFamily="18" charset="0"/>
              </a:rPr>
              <a:t>Сучасне населення Австралії сформувалось за рахунок емігрантів. Аборигенів або нищили, або заганяли в найнесприятливіші для життя місця. Зараз їхня частка не перевищує 1,5 </a:t>
            </a:r>
            <a:r>
              <a:rPr lang="uk-UA" dirty="0" smtClean="0">
                <a:latin typeface="Cambria" pitchFamily="18" charset="0"/>
              </a:rPr>
              <a:t>%.</a:t>
            </a:r>
            <a:r>
              <a:rPr lang="uk-UA" dirty="0">
                <a:latin typeface="Cambria" pitchFamily="18" charset="0"/>
              </a:rPr>
              <a:t> 92% — європейці, 7 % — </a:t>
            </a:r>
            <a:r>
              <a:rPr lang="uk-UA" dirty="0" smtClean="0">
                <a:latin typeface="Cambria" pitchFamily="18" charset="0"/>
              </a:rPr>
              <a:t>азіати.</a:t>
            </a:r>
          </a:p>
          <a:p>
            <a:endParaRPr lang="uk-UA" dirty="0"/>
          </a:p>
        </p:txBody>
      </p:sp>
      <p:pic>
        <p:nvPicPr>
          <p:cNvPr id="5" name="Рисунок 1" descr="C:\Users\Admin\Desktop\Безымянный.png"/>
          <p:cNvPicPr>
            <a:picLocks noChangeArrowheads="1"/>
          </p:cNvPicPr>
          <p:nvPr/>
        </p:nvPicPr>
        <p:blipFill>
          <a:blip r:embed="rId2" cstate="print"/>
          <a:srcRect l="-598" b="-7915"/>
          <a:stretch>
            <a:fillRect/>
          </a:stretch>
        </p:blipFill>
        <p:spPr bwMode="auto">
          <a:xfrm>
            <a:off x="0" y="3789040"/>
            <a:ext cx="8100392" cy="323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207</TotalTime>
  <Words>884</Words>
  <Application>Microsoft Office PowerPoint</Application>
  <PresentationFormat>Экран (4:3)</PresentationFormat>
  <Paragraphs>53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Изящная</vt:lpstr>
      <vt:lpstr>Австралія</vt:lpstr>
      <vt:lpstr>План</vt:lpstr>
      <vt:lpstr>Географічне положення</vt:lpstr>
      <vt:lpstr>Слайд 4</vt:lpstr>
      <vt:lpstr>Слайд 5</vt:lpstr>
      <vt:lpstr>Форма державного правління та устрою</vt:lpstr>
      <vt:lpstr>Слайд 7</vt:lpstr>
      <vt:lpstr>Тип відтворення населення </vt:lpstr>
      <vt:lpstr>Національний склад населення</vt:lpstr>
      <vt:lpstr>Основні корисні копалини</vt:lpstr>
      <vt:lpstr>Слайд 11</vt:lpstr>
      <vt:lpstr>Провідні галузі промисловості</vt:lpstr>
      <vt:lpstr>Слайд 13</vt:lpstr>
      <vt:lpstr>Провідні СГ</vt:lpstr>
      <vt:lpstr>Слайд 15</vt:lpstr>
      <vt:lpstr>Види транспорту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Експорт</vt:lpstr>
      <vt:lpstr>Слайд 27</vt:lpstr>
      <vt:lpstr>Слайд 28</vt:lpstr>
      <vt:lpstr>Імпорт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Австралія</dc:title>
  <dc:creator>Admin</dc:creator>
  <cp:lastModifiedBy>Admin</cp:lastModifiedBy>
  <cp:revision>21</cp:revision>
  <dcterms:created xsi:type="dcterms:W3CDTF">2014-04-27T15:04:00Z</dcterms:created>
  <dcterms:modified xsi:type="dcterms:W3CDTF">2014-04-27T18:31:22Z</dcterms:modified>
</cp:coreProperties>
</file>