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3" r:id="rId7"/>
    <p:sldId id="264" r:id="rId8"/>
    <p:sldId id="260" r:id="rId9"/>
    <p:sldId id="261" r:id="rId10"/>
    <p:sldId id="262"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9900"/>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p:scale>
          <a:sx n="76" d="100"/>
          <a:sy n="76" d="100"/>
        </p:scale>
        <p:origin x="-1212"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172F7B42-EC5D-4803-BBF1-72DDFBCCF6D1}" type="datetimeFigureOut">
              <a:rPr lang="ru-RU" smtClean="0"/>
              <a:t>12.11.2012</a:t>
            </a:fld>
            <a:endParaRPr lang="ru-RU"/>
          </a:p>
        </p:txBody>
      </p:sp>
      <p:sp>
        <p:nvSpPr>
          <p:cNvPr id="16" name="Slide Number Placeholder 15"/>
          <p:cNvSpPr>
            <a:spLocks noGrp="1"/>
          </p:cNvSpPr>
          <p:nvPr>
            <p:ph type="sldNum" sz="quarter" idx="11"/>
          </p:nvPr>
        </p:nvSpPr>
        <p:spPr/>
        <p:txBody>
          <a:bodyPr/>
          <a:lstStyle/>
          <a:p>
            <a:fld id="{587DAA86-9DC1-4AF6-92DB-20058F25887D}"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2F7B42-EC5D-4803-BBF1-72DDFBCCF6D1}" type="datetimeFigureOut">
              <a:rPr lang="ru-RU" smtClean="0"/>
              <a:t>12.11.2012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DAA86-9DC1-4AF6-92DB-20058F25887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2F7B42-EC5D-4803-BBF1-72DDFBCCF6D1}" type="datetimeFigureOut">
              <a:rPr lang="ru-RU" smtClean="0"/>
              <a:t>12.11.2012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DAA86-9DC1-4AF6-92DB-20058F25887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172F7B42-EC5D-4803-BBF1-72DDFBCCF6D1}" type="datetimeFigureOut">
              <a:rPr lang="ru-RU" smtClean="0"/>
              <a:t>12.11.2012</a:t>
            </a:fld>
            <a:endParaRPr lang="ru-RU"/>
          </a:p>
        </p:txBody>
      </p:sp>
      <p:sp>
        <p:nvSpPr>
          <p:cNvPr id="15" name="Slide Number Placeholder 14"/>
          <p:cNvSpPr>
            <a:spLocks noGrp="1"/>
          </p:cNvSpPr>
          <p:nvPr>
            <p:ph type="sldNum" sz="quarter" idx="11"/>
          </p:nvPr>
        </p:nvSpPr>
        <p:spPr/>
        <p:txBody>
          <a:bodyPr/>
          <a:lstStyle/>
          <a:p>
            <a:fld id="{587DAA86-9DC1-4AF6-92DB-20058F25887D}"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172F7B42-EC5D-4803-BBF1-72DDFBCCF6D1}" type="datetimeFigureOut">
              <a:rPr lang="ru-RU" smtClean="0"/>
              <a:t>12.11.2012</a:t>
            </a:fld>
            <a:endParaRPr lang="ru-RU"/>
          </a:p>
        </p:txBody>
      </p:sp>
      <p:sp>
        <p:nvSpPr>
          <p:cNvPr id="13" name="Slide Number Placeholder 12"/>
          <p:cNvSpPr>
            <a:spLocks noGrp="1"/>
          </p:cNvSpPr>
          <p:nvPr>
            <p:ph type="sldNum" sz="quarter" idx="11"/>
          </p:nvPr>
        </p:nvSpPr>
        <p:spPr/>
        <p:txBody>
          <a:bodyPr/>
          <a:lstStyle/>
          <a:p>
            <a:fld id="{587DAA86-9DC1-4AF6-92DB-20058F25887D}"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72F7B42-EC5D-4803-BBF1-72DDFBCCF6D1}" type="datetimeFigureOut">
              <a:rPr lang="ru-RU" smtClean="0"/>
              <a:t>12.11.2012</a:t>
            </a:fld>
            <a:endParaRPr lang="ru-RU"/>
          </a:p>
        </p:txBody>
      </p:sp>
      <p:sp>
        <p:nvSpPr>
          <p:cNvPr id="9" name="Slide Number Placeholder 8"/>
          <p:cNvSpPr>
            <a:spLocks noGrp="1"/>
          </p:cNvSpPr>
          <p:nvPr>
            <p:ph type="sldNum" sz="quarter" idx="11"/>
          </p:nvPr>
        </p:nvSpPr>
        <p:spPr/>
        <p:txBody>
          <a:bodyPr/>
          <a:lstStyle/>
          <a:p>
            <a:fld id="{587DAA86-9DC1-4AF6-92DB-20058F25887D}"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172F7B42-EC5D-4803-BBF1-72DDFBCCF6D1}" type="datetimeFigureOut">
              <a:rPr lang="ru-RU" smtClean="0"/>
              <a:t>12.11.2012</a:t>
            </a:fld>
            <a:endParaRPr lang="ru-RU"/>
          </a:p>
        </p:txBody>
      </p:sp>
      <p:sp>
        <p:nvSpPr>
          <p:cNvPr id="15" name="Slide Number Placeholder 14"/>
          <p:cNvSpPr>
            <a:spLocks noGrp="1"/>
          </p:cNvSpPr>
          <p:nvPr>
            <p:ph type="sldNum" sz="quarter" idx="11"/>
          </p:nvPr>
        </p:nvSpPr>
        <p:spPr/>
        <p:txBody>
          <a:bodyPr/>
          <a:lstStyle/>
          <a:p>
            <a:fld id="{587DAA86-9DC1-4AF6-92DB-20058F25887D}"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172F7B42-EC5D-4803-BBF1-72DDFBCCF6D1}" type="datetimeFigureOut">
              <a:rPr lang="ru-RU" smtClean="0"/>
              <a:t>12.11.2012</a:t>
            </a:fld>
            <a:endParaRPr lang="ru-RU"/>
          </a:p>
        </p:txBody>
      </p:sp>
      <p:sp>
        <p:nvSpPr>
          <p:cNvPr id="8" name="Slide Number Placeholder 7"/>
          <p:cNvSpPr>
            <a:spLocks noGrp="1"/>
          </p:cNvSpPr>
          <p:nvPr>
            <p:ph type="sldNum" sz="quarter" idx="11"/>
          </p:nvPr>
        </p:nvSpPr>
        <p:spPr/>
        <p:txBody>
          <a:bodyPr/>
          <a:lstStyle/>
          <a:p>
            <a:fld id="{587DAA86-9DC1-4AF6-92DB-20058F25887D}"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2F7B42-EC5D-4803-BBF1-72DDFBCCF6D1}" type="datetimeFigureOut">
              <a:rPr lang="ru-RU" smtClean="0"/>
              <a:t>12.11.2012</a:t>
            </a:fld>
            <a:endParaRPr lang="ru-RU"/>
          </a:p>
        </p:txBody>
      </p:sp>
      <p:sp>
        <p:nvSpPr>
          <p:cNvPr id="6" name="Slide Number Placeholder 5"/>
          <p:cNvSpPr>
            <a:spLocks noGrp="1"/>
          </p:cNvSpPr>
          <p:nvPr>
            <p:ph type="sldNum" sz="quarter" idx="11"/>
          </p:nvPr>
        </p:nvSpPr>
        <p:spPr/>
        <p:txBody>
          <a:bodyPr/>
          <a:lstStyle/>
          <a:p>
            <a:fld id="{587DAA86-9DC1-4AF6-92DB-20058F25887D}"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172F7B42-EC5D-4803-BBF1-72DDFBCCF6D1}" type="datetimeFigureOut">
              <a:rPr lang="ru-RU" smtClean="0"/>
              <a:t>12.11.2012</a:t>
            </a:fld>
            <a:endParaRPr lang="ru-RU"/>
          </a:p>
        </p:txBody>
      </p:sp>
      <p:sp>
        <p:nvSpPr>
          <p:cNvPr id="16" name="Slide Number Placeholder 15"/>
          <p:cNvSpPr>
            <a:spLocks noGrp="1"/>
          </p:cNvSpPr>
          <p:nvPr>
            <p:ph type="sldNum" sz="quarter" idx="11"/>
          </p:nvPr>
        </p:nvSpPr>
        <p:spPr/>
        <p:txBody>
          <a:bodyPr/>
          <a:lstStyle/>
          <a:p>
            <a:fld id="{587DAA86-9DC1-4AF6-92DB-20058F25887D}"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172F7B42-EC5D-4803-BBF1-72DDFBCCF6D1}" type="datetimeFigureOut">
              <a:rPr lang="ru-RU" smtClean="0"/>
              <a:t>12.11.2012</a:t>
            </a:fld>
            <a:endParaRPr lang="ru-RU"/>
          </a:p>
        </p:txBody>
      </p:sp>
      <p:sp>
        <p:nvSpPr>
          <p:cNvPr id="14" name="Slide Number Placeholder 13"/>
          <p:cNvSpPr>
            <a:spLocks noGrp="1"/>
          </p:cNvSpPr>
          <p:nvPr>
            <p:ph type="sldNum" sz="quarter" idx="11"/>
          </p:nvPr>
        </p:nvSpPr>
        <p:spPr/>
        <p:txBody>
          <a:bodyPr/>
          <a:lstStyle/>
          <a:p>
            <a:fld id="{587DAA86-9DC1-4AF6-92DB-20058F25887D}"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72F7B42-EC5D-4803-BBF1-72DDFBCCF6D1}" type="datetimeFigureOut">
              <a:rPr lang="ru-RU" smtClean="0"/>
              <a:t>12.11.2012</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87DAA86-9DC1-4AF6-92DB-20058F25887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1988840"/>
            <a:ext cx="7543800" cy="2152650"/>
          </a:xfrm>
        </p:spPr>
        <p:txBody>
          <a:bodyPr>
            <a:normAutofit/>
          </a:bodyPr>
          <a:lstStyle/>
          <a:p>
            <a:r>
              <a:rPr lang="en-US" i="1" dirty="0">
                <a:solidFill>
                  <a:srgbClr val="FF0000"/>
                </a:solidFill>
              </a:rPr>
              <a:t>G</a:t>
            </a:r>
            <a:r>
              <a:rPr lang="en-US" i="1" dirty="0" smtClean="0">
                <a:solidFill>
                  <a:srgbClr val="FF0000"/>
                </a:solidFill>
              </a:rPr>
              <a:t>ood manners</a:t>
            </a:r>
            <a:endParaRPr lang="ru-RU" i="1" dirty="0">
              <a:solidFill>
                <a:srgbClr val="FF0000"/>
              </a:solidFill>
            </a:endParaRPr>
          </a:p>
        </p:txBody>
      </p:sp>
      <p:sp>
        <p:nvSpPr>
          <p:cNvPr id="3" name="Подзаголовок 2"/>
          <p:cNvSpPr>
            <a:spLocks noGrp="1"/>
          </p:cNvSpPr>
          <p:nvPr>
            <p:ph type="subTitle" idx="1"/>
          </p:nvPr>
        </p:nvSpPr>
        <p:spPr>
          <a:xfrm>
            <a:off x="467544" y="4439720"/>
            <a:ext cx="6172200" cy="1709693"/>
          </a:xfrm>
        </p:spPr>
        <p:txBody>
          <a:bodyPr>
            <a:normAutofit/>
          </a:bodyPr>
          <a:lstStyle/>
          <a:p>
            <a:r>
              <a:rPr lang="en-US" dirty="0" err="1" smtClean="0"/>
              <a:t>lera</a:t>
            </a:r>
            <a:r>
              <a:rPr lang="en-US" dirty="0" smtClean="0"/>
              <a:t> </a:t>
            </a:r>
            <a:r>
              <a:rPr lang="en-US" dirty="0" err="1" smtClean="0"/>
              <a:t>Osadchuk</a:t>
            </a:r>
            <a:r>
              <a:rPr lang="en-US" dirty="0"/>
              <a:t> </a:t>
            </a:r>
            <a:r>
              <a:rPr lang="en-US" dirty="0" smtClean="0"/>
              <a:t>and </a:t>
            </a:r>
            <a:r>
              <a:rPr lang="en-US" dirty="0"/>
              <a:t>Tania </a:t>
            </a:r>
            <a:r>
              <a:rPr lang="en-US" dirty="0" err="1" smtClean="0"/>
              <a:t>Grigor</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1638"/>
            <a:ext cx="3796645" cy="297662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713" y="332655"/>
            <a:ext cx="3212417" cy="289735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055" y="4581128"/>
            <a:ext cx="2880320" cy="19202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223" y="2184977"/>
            <a:ext cx="6084172" cy="2246769"/>
          </a:xfrm>
          <a:prstGeom prst="rect">
            <a:avLst/>
          </a:prstGeom>
        </p:spPr>
        <p:txBody>
          <a:bodyPr wrap="square">
            <a:spAutoFit/>
          </a:bodyPr>
          <a:lstStyle/>
          <a:p>
            <a:r>
              <a:rPr lang="en-US" sz="2000" dirty="0"/>
              <a:t>Every country is also know for its food. </a:t>
            </a:r>
            <a:endParaRPr lang="ru-RU" sz="2000" dirty="0" smtClean="0"/>
          </a:p>
          <a:p>
            <a:pPr marL="285750" indent="-285750">
              <a:buFont typeface="Arial" pitchFamily="34" charset="0"/>
              <a:buChar char="•"/>
            </a:pPr>
            <a:r>
              <a:rPr lang="en-US" sz="2000" dirty="0" smtClean="0">
                <a:solidFill>
                  <a:srgbClr val="FF9900"/>
                </a:solidFill>
              </a:rPr>
              <a:t>England </a:t>
            </a:r>
            <a:r>
              <a:rPr lang="en-US" sz="2000" dirty="0">
                <a:solidFill>
                  <a:srgbClr val="FF9900"/>
                </a:solidFill>
              </a:rPr>
              <a:t>is noted for its pudding, bacon, marmalade, porridge and five-o'clock-tea. </a:t>
            </a:r>
            <a:endParaRPr lang="ru-RU" sz="2000" dirty="0" smtClean="0">
              <a:solidFill>
                <a:srgbClr val="FF9900"/>
              </a:solidFill>
            </a:endParaRPr>
          </a:p>
          <a:p>
            <a:pPr marL="285750" indent="-285750">
              <a:buFont typeface="Arial" pitchFamily="34" charset="0"/>
              <a:buChar char="•"/>
            </a:pPr>
            <a:r>
              <a:rPr lang="en-US" sz="2000" dirty="0" smtClean="0">
                <a:solidFill>
                  <a:srgbClr val="009900"/>
                </a:solidFill>
              </a:rPr>
              <a:t>America </a:t>
            </a:r>
            <a:r>
              <a:rPr lang="en-US" sz="2000" dirty="0">
                <a:solidFill>
                  <a:srgbClr val="009900"/>
                </a:solidFill>
              </a:rPr>
              <a:t>is the country of Coca-Cola, hamburgers and chewing gum. </a:t>
            </a:r>
            <a:endParaRPr lang="ru-RU" sz="2000" dirty="0" smtClean="0">
              <a:solidFill>
                <a:srgbClr val="009900"/>
              </a:solidFill>
            </a:endParaRPr>
          </a:p>
          <a:p>
            <a:pPr marL="285750" indent="-285750">
              <a:buFont typeface="Arial" pitchFamily="34" charset="0"/>
              <a:buChar char="•"/>
            </a:pPr>
            <a:r>
              <a:rPr lang="en-US" sz="2000" dirty="0" smtClean="0">
                <a:solidFill>
                  <a:srgbClr val="FF0000"/>
                </a:solidFill>
              </a:rPr>
              <a:t>Traditional </a:t>
            </a:r>
            <a:r>
              <a:rPr lang="en-US" sz="2000" dirty="0">
                <a:solidFill>
                  <a:srgbClr val="FF0000"/>
                </a:solidFill>
              </a:rPr>
              <a:t>Russian cooking is world-famous for such dishes as </a:t>
            </a:r>
            <a:r>
              <a:rPr lang="en-US" sz="2000" dirty="0" err="1">
                <a:solidFill>
                  <a:srgbClr val="FF0000"/>
                </a:solidFill>
              </a:rPr>
              <a:t>okroshka</a:t>
            </a:r>
            <a:r>
              <a:rPr lang="en-US" sz="2000" dirty="0">
                <a:solidFill>
                  <a:srgbClr val="FF0000"/>
                </a:solidFill>
              </a:rPr>
              <a:t>, </a:t>
            </a:r>
            <a:r>
              <a:rPr lang="en-US" sz="2000" dirty="0" err="1">
                <a:solidFill>
                  <a:srgbClr val="FF0000"/>
                </a:solidFill>
              </a:rPr>
              <a:t>shi</a:t>
            </a:r>
            <a:r>
              <a:rPr lang="en-US" sz="2000" dirty="0">
                <a:solidFill>
                  <a:srgbClr val="FF0000"/>
                </a:solidFill>
              </a:rPr>
              <a:t>, </a:t>
            </a:r>
            <a:r>
              <a:rPr lang="en-US" sz="2000" dirty="0" err="1">
                <a:solidFill>
                  <a:srgbClr val="FF0000"/>
                </a:solidFill>
              </a:rPr>
              <a:t>pelmeni</a:t>
            </a:r>
            <a:r>
              <a:rPr lang="en-US" sz="2000" dirty="0">
                <a:solidFill>
                  <a:srgbClr val="FF0000"/>
                </a:solidFill>
              </a:rPr>
              <a:t> and kvass.</a:t>
            </a:r>
            <a:endParaRPr lang="ru-RU" sz="2000" dirty="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000" y="552424"/>
            <a:ext cx="2540000" cy="16891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53" y="4725144"/>
            <a:ext cx="2594018" cy="172761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434712"/>
            <a:ext cx="3702281" cy="2159664"/>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4836652"/>
            <a:ext cx="2006132" cy="150459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3395" y="2514321"/>
            <a:ext cx="2116960" cy="1412409"/>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4" y="324736"/>
            <a:ext cx="3312368" cy="1863207"/>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454" y="97226"/>
            <a:ext cx="2144298" cy="2144298"/>
          </a:xfrm>
          <a:prstGeom prst="rect">
            <a:avLst/>
          </a:prstGeom>
        </p:spPr>
      </p:pic>
    </p:spTree>
    <p:extLst>
      <p:ext uri="{BB962C8B-B14F-4D97-AF65-F5344CB8AC3E}">
        <p14:creationId xmlns:p14="http://schemas.microsoft.com/office/powerpoint/2010/main" val="101637152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87120" y="116632"/>
            <a:ext cx="216976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Tips</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Прямоугольник 3"/>
          <p:cNvSpPr/>
          <p:nvPr/>
        </p:nvSpPr>
        <p:spPr>
          <a:xfrm>
            <a:off x="226401" y="1096543"/>
            <a:ext cx="4572000" cy="923330"/>
          </a:xfrm>
          <a:prstGeom prst="rect">
            <a:avLst/>
          </a:prstGeom>
        </p:spPr>
        <p:txBody>
          <a:bodyPr>
            <a:spAutoFit/>
          </a:bodyPr>
          <a:lstStyle/>
          <a:p>
            <a:r>
              <a:rPr lang="en-US" dirty="0" smtClean="0">
                <a:solidFill>
                  <a:srgbClr val="FF0000"/>
                </a:solidFill>
              </a:rPr>
              <a:t>1.Respect </a:t>
            </a:r>
            <a:r>
              <a:rPr lang="en-US" dirty="0">
                <a:solidFill>
                  <a:srgbClr val="FF0000"/>
                </a:solidFill>
              </a:rPr>
              <a:t>national traditions in food, holidays, religion, and leadership of the country where you are.</a:t>
            </a:r>
            <a:endParaRPr lang="ru-RU" dirty="0">
              <a:solidFill>
                <a:srgbClr val="FF0000"/>
              </a:solidFill>
            </a:endParaRPr>
          </a:p>
        </p:txBody>
      </p:sp>
      <p:sp>
        <p:nvSpPr>
          <p:cNvPr id="5" name="Прямоугольник 4"/>
          <p:cNvSpPr/>
          <p:nvPr/>
        </p:nvSpPr>
        <p:spPr>
          <a:xfrm>
            <a:off x="3297360" y="2019873"/>
            <a:ext cx="4572000" cy="646331"/>
          </a:xfrm>
          <a:prstGeom prst="rect">
            <a:avLst/>
          </a:prstGeom>
        </p:spPr>
        <p:txBody>
          <a:bodyPr>
            <a:spAutoFit/>
          </a:bodyPr>
          <a:lstStyle/>
          <a:p>
            <a:r>
              <a:rPr lang="en-US" dirty="0">
                <a:solidFill>
                  <a:srgbClr val="FFFF00"/>
                </a:solidFill>
              </a:rPr>
              <a:t>2.Do not compare to their country and do not criticize.</a:t>
            </a:r>
            <a:endParaRPr lang="ru-RU" dirty="0">
              <a:solidFill>
                <a:srgbClr val="FFFF00"/>
              </a:solidFill>
            </a:endParaRPr>
          </a:p>
        </p:txBody>
      </p:sp>
      <p:sp>
        <p:nvSpPr>
          <p:cNvPr id="6" name="Прямоугольник 5"/>
          <p:cNvSpPr/>
          <p:nvPr/>
        </p:nvSpPr>
        <p:spPr>
          <a:xfrm>
            <a:off x="5821188" y="2668270"/>
            <a:ext cx="2330382" cy="369332"/>
          </a:xfrm>
          <a:prstGeom prst="rect">
            <a:avLst/>
          </a:prstGeom>
        </p:spPr>
        <p:txBody>
          <a:bodyPr wrap="none">
            <a:spAutoFit/>
          </a:bodyPr>
          <a:lstStyle/>
          <a:p>
            <a:r>
              <a:rPr lang="en-US" dirty="0" smtClean="0">
                <a:solidFill>
                  <a:srgbClr val="00B050"/>
                </a:solidFill>
              </a:rPr>
              <a:t>3.Always </a:t>
            </a:r>
            <a:r>
              <a:rPr lang="en-US" dirty="0">
                <a:solidFill>
                  <a:srgbClr val="00B050"/>
                </a:solidFill>
              </a:rPr>
              <a:t>be punctual.</a:t>
            </a:r>
            <a:endParaRPr lang="ru-RU" dirty="0">
              <a:solidFill>
                <a:srgbClr val="00B050"/>
              </a:solidFill>
            </a:endParaRPr>
          </a:p>
        </p:txBody>
      </p:sp>
      <p:sp>
        <p:nvSpPr>
          <p:cNvPr id="7" name="Прямоугольник 6"/>
          <p:cNvSpPr/>
          <p:nvPr/>
        </p:nvSpPr>
        <p:spPr>
          <a:xfrm>
            <a:off x="283201" y="2852936"/>
            <a:ext cx="4572000" cy="1200329"/>
          </a:xfrm>
          <a:prstGeom prst="rect">
            <a:avLst/>
          </a:prstGeom>
        </p:spPr>
        <p:txBody>
          <a:bodyPr>
            <a:spAutoFit/>
          </a:bodyPr>
          <a:lstStyle/>
          <a:p>
            <a:r>
              <a:rPr lang="en-US" dirty="0">
                <a:solidFill>
                  <a:srgbClr val="C00000"/>
                </a:solidFill>
              </a:rPr>
              <a:t>4. Coming not the first time in the country, make sure that on the back of your business card was information in the language of that country.</a:t>
            </a:r>
            <a:endParaRPr lang="ru-RU" dirty="0">
              <a:solidFill>
                <a:srgbClr val="C00000"/>
              </a:solidFill>
            </a:endParaRPr>
          </a:p>
        </p:txBody>
      </p:sp>
      <p:sp>
        <p:nvSpPr>
          <p:cNvPr id="8" name="Прямоугольник 7"/>
          <p:cNvSpPr/>
          <p:nvPr/>
        </p:nvSpPr>
        <p:spPr>
          <a:xfrm>
            <a:off x="3851920" y="4293096"/>
            <a:ext cx="4572000" cy="1477328"/>
          </a:xfrm>
          <a:prstGeom prst="rect">
            <a:avLst/>
          </a:prstGeom>
        </p:spPr>
        <p:txBody>
          <a:bodyPr>
            <a:spAutoFit/>
          </a:bodyPr>
          <a:lstStyle/>
          <a:p>
            <a:r>
              <a:rPr lang="en-US" dirty="0">
                <a:solidFill>
                  <a:schemeClr val="accent5">
                    <a:lumMod val="60000"/>
                    <a:lumOff val="40000"/>
                  </a:schemeClr>
                </a:solidFill>
              </a:rPr>
              <a:t>5. Names should be remembered. If the name is difficult, is not harmful to train in its pronunciation. Keep in mind that the name may indicate social status and marital status.</a:t>
            </a:r>
            <a:endParaRPr lang="ru-RU" dirty="0">
              <a:solidFill>
                <a:schemeClr val="accent5">
                  <a:lumMod val="60000"/>
                  <a:lumOff val="40000"/>
                </a:schemeClr>
              </a:solidFill>
            </a:endParaRPr>
          </a:p>
        </p:txBody>
      </p:sp>
    </p:spTree>
    <p:extLst>
      <p:ext uri="{BB962C8B-B14F-4D97-AF65-F5344CB8AC3E}">
        <p14:creationId xmlns:p14="http://schemas.microsoft.com/office/powerpoint/2010/main" val="78863884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827584" y="0"/>
            <a:ext cx="7113984" cy="4082752"/>
          </a:xfrm>
        </p:spPr>
        <p:txBody>
          <a:bodyPr>
            <a:normAutofit/>
          </a:bodyPr>
          <a:lstStyle/>
          <a:p>
            <a:pPr marL="18288" indent="0">
              <a:buNone/>
            </a:pPr>
            <a:r>
              <a:rPr lang="en-US" sz="2400" dirty="0" smtClean="0">
                <a:solidFill>
                  <a:srgbClr val="92D050"/>
                </a:solidFill>
              </a:rPr>
              <a:t>Each country has its own idea about good manners. Every day we meet different people and communicate with them, get new experience and communication skills. Any communication starts with the greeting</a:t>
            </a:r>
            <a:r>
              <a:rPr lang="en-US" sz="1600" dirty="0" smtClean="0">
                <a:solidFill>
                  <a:srgbClr val="92D050"/>
                </a:solidFill>
              </a:rPr>
              <a:t>.</a:t>
            </a:r>
            <a:endParaRPr lang="ru-RU" sz="1600" dirty="0">
              <a:solidFill>
                <a:srgbClr val="92D050"/>
              </a:solidFill>
            </a:endParaRPr>
          </a:p>
        </p:txBody>
      </p:sp>
      <p:pic>
        <p:nvPicPr>
          <p:cNvPr id="10" name="Рисунок 9" descr="75093055_large_3937459_people_meeting.jpg"/>
          <p:cNvPicPr>
            <a:picLocks noChangeAspect="1"/>
          </p:cNvPicPr>
          <p:nvPr/>
        </p:nvPicPr>
        <p:blipFill>
          <a:blip r:embed="rId2"/>
          <a:stretch>
            <a:fillRect/>
          </a:stretch>
        </p:blipFill>
        <p:spPr>
          <a:xfrm>
            <a:off x="4211960" y="2708920"/>
            <a:ext cx="4375299" cy="3178054"/>
          </a:xfrm>
          <a:prstGeom prst="rect">
            <a:avLst/>
          </a:prstGeo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27576" y="2780928"/>
            <a:ext cx="3816424" cy="801666"/>
          </a:xfrm>
        </p:spPr>
        <p:txBody>
          <a:bodyPr/>
          <a:lstStyle/>
          <a:p>
            <a:r>
              <a:rPr lang="en-US" dirty="0" smtClean="0"/>
              <a:t>          </a:t>
            </a:r>
            <a:r>
              <a:rPr lang="en-US" dirty="0" smtClean="0">
                <a:solidFill>
                  <a:srgbClr val="FF0000"/>
                </a:solidFill>
              </a:rPr>
              <a:t>Greeting</a:t>
            </a:r>
            <a:endParaRPr lang="ru-RU" dirty="0">
              <a:solidFill>
                <a:srgbClr val="FF0000"/>
              </a:solidFill>
            </a:endParaRPr>
          </a:p>
        </p:txBody>
      </p:sp>
      <p:sp>
        <p:nvSpPr>
          <p:cNvPr id="4" name="Текст 3"/>
          <p:cNvSpPr>
            <a:spLocks noGrp="1"/>
          </p:cNvSpPr>
          <p:nvPr>
            <p:ph type="body" sz="half" idx="4294967295"/>
          </p:nvPr>
        </p:nvSpPr>
        <p:spPr>
          <a:xfrm>
            <a:off x="179512" y="188640"/>
            <a:ext cx="5184576" cy="6120680"/>
          </a:xfrm>
        </p:spPr>
        <p:txBody>
          <a:bodyPr>
            <a:noAutofit/>
          </a:bodyPr>
          <a:lstStyle/>
          <a:p>
            <a:r>
              <a:rPr lang="en-US" sz="1800" dirty="0" smtClean="0">
                <a:solidFill>
                  <a:srgbClr val="FF9900"/>
                </a:solidFill>
              </a:rPr>
              <a:t>In different countries people greet each other in different ways. </a:t>
            </a:r>
            <a:r>
              <a:rPr lang="ru-RU" sz="1800" dirty="0" smtClean="0">
                <a:solidFill>
                  <a:srgbClr val="FF9900"/>
                </a:solidFill>
              </a:rPr>
              <a:t> </a:t>
            </a:r>
          </a:p>
          <a:p>
            <a:r>
              <a:rPr lang="en-US" sz="1800" dirty="0" smtClean="0">
                <a:solidFill>
                  <a:srgbClr val="FF0000"/>
                </a:solidFill>
              </a:rPr>
              <a:t>The </a:t>
            </a:r>
            <a:r>
              <a:rPr lang="en-US" sz="1800" b="1" i="1" dirty="0" smtClean="0">
                <a:solidFill>
                  <a:srgbClr val="FF0000"/>
                </a:solidFill>
              </a:rPr>
              <a:t>Russians, Europeans, Americans</a:t>
            </a:r>
            <a:r>
              <a:rPr lang="en-US" sz="1800" dirty="0" smtClean="0">
                <a:solidFill>
                  <a:srgbClr val="FF0000"/>
                </a:solidFill>
              </a:rPr>
              <a:t> shake hands</a:t>
            </a:r>
            <a:r>
              <a:rPr lang="en-US" sz="1800" dirty="0" smtClean="0">
                <a:solidFill>
                  <a:srgbClr val="FF0000"/>
                </a:solidFill>
              </a:rPr>
              <a:t>.</a:t>
            </a:r>
            <a:endParaRPr lang="ru-RU" sz="1800" dirty="0" smtClean="0">
              <a:solidFill>
                <a:srgbClr val="FF0000"/>
              </a:solidFill>
            </a:endParaRPr>
          </a:p>
          <a:p>
            <a:r>
              <a:rPr lang="en-US" sz="1800" dirty="0" smtClean="0"/>
              <a:t> </a:t>
            </a:r>
            <a:r>
              <a:rPr lang="en-US" sz="1800" b="1" i="1" dirty="0" smtClean="0"/>
              <a:t>In Japan </a:t>
            </a:r>
            <a:r>
              <a:rPr lang="en-US" sz="1800" dirty="0" smtClean="0"/>
              <a:t>you should bow . The tradition of bowing to come from the depth of centuries</a:t>
            </a:r>
            <a:r>
              <a:rPr lang="en-US" sz="1800" dirty="0" smtClean="0"/>
              <a:t>.</a:t>
            </a:r>
            <a:endParaRPr lang="ru-RU" sz="1800" dirty="0" smtClean="0"/>
          </a:p>
          <a:p>
            <a:r>
              <a:rPr lang="en-US" sz="1800" b="1" i="1" dirty="0" smtClean="0">
                <a:solidFill>
                  <a:srgbClr val="009900"/>
                </a:solidFill>
              </a:rPr>
              <a:t> </a:t>
            </a:r>
            <a:r>
              <a:rPr lang="en-US" sz="1800" b="1" i="1" dirty="0" smtClean="0">
                <a:solidFill>
                  <a:srgbClr val="009900"/>
                </a:solidFill>
              </a:rPr>
              <a:t>In France </a:t>
            </a:r>
            <a:r>
              <a:rPr lang="en-US" sz="1800" dirty="0" smtClean="0">
                <a:solidFill>
                  <a:srgbClr val="009900"/>
                </a:solidFill>
              </a:rPr>
              <a:t>in the informal atmosphere of even unfamiliar people kiss each other </a:t>
            </a:r>
            <a:r>
              <a:rPr lang="en-US" sz="1800" dirty="0" smtClean="0">
                <a:solidFill>
                  <a:srgbClr val="009900"/>
                </a:solidFill>
              </a:rPr>
              <a:t>.</a:t>
            </a:r>
            <a:endParaRPr lang="ru-RU" sz="1800" dirty="0">
              <a:solidFill>
                <a:srgbClr val="009900"/>
              </a:solidFill>
            </a:endParaRPr>
          </a:p>
          <a:p>
            <a:r>
              <a:rPr lang="en-US" sz="1800" b="1" i="1" dirty="0" smtClean="0">
                <a:solidFill>
                  <a:srgbClr val="FF9900"/>
                </a:solidFill>
              </a:rPr>
              <a:t>Lapp</a:t>
            </a:r>
            <a:r>
              <a:rPr lang="en-US" sz="1800" dirty="0" smtClean="0">
                <a:solidFill>
                  <a:srgbClr val="FF9900"/>
                </a:solidFill>
              </a:rPr>
              <a:t> </a:t>
            </a:r>
            <a:r>
              <a:rPr lang="en-US" sz="1800" dirty="0" smtClean="0">
                <a:solidFill>
                  <a:srgbClr val="FF9900"/>
                </a:solidFill>
              </a:rPr>
              <a:t>are rubbing against each other's noses. </a:t>
            </a:r>
            <a:endParaRPr lang="ru-RU" sz="1800" dirty="0" smtClean="0">
              <a:solidFill>
                <a:srgbClr val="FF9900"/>
              </a:solidFill>
            </a:endParaRPr>
          </a:p>
          <a:p>
            <a:r>
              <a:rPr lang="en-US" sz="1800" b="1" i="1" dirty="0" smtClean="0">
                <a:solidFill>
                  <a:srgbClr val="FF0000"/>
                </a:solidFill>
              </a:rPr>
              <a:t>Arab people</a:t>
            </a:r>
            <a:r>
              <a:rPr lang="ru-RU" sz="1800" dirty="0" smtClean="0">
                <a:solidFill>
                  <a:srgbClr val="FF0000"/>
                </a:solidFill>
              </a:rPr>
              <a:t> </a:t>
            </a:r>
            <a:r>
              <a:rPr lang="en-US" sz="1800" dirty="0" smtClean="0">
                <a:solidFill>
                  <a:srgbClr val="FF0000"/>
                </a:solidFill>
              </a:rPr>
              <a:t>crossed </a:t>
            </a:r>
            <a:r>
              <a:rPr lang="en-US" sz="1800" dirty="0" smtClean="0">
                <a:solidFill>
                  <a:srgbClr val="FF0000"/>
                </a:solidFill>
              </a:rPr>
              <a:t>his arms on his chest. </a:t>
            </a:r>
            <a:endParaRPr lang="ru-RU" sz="1800" dirty="0" smtClean="0">
              <a:solidFill>
                <a:srgbClr val="FF0000"/>
              </a:solidFill>
            </a:endParaRPr>
          </a:p>
          <a:p>
            <a:r>
              <a:rPr lang="en-US" sz="1800" b="1" i="1" dirty="0" smtClean="0"/>
              <a:t>Tibetans</a:t>
            </a:r>
            <a:r>
              <a:rPr lang="en-US" sz="1800" dirty="0" smtClean="0"/>
              <a:t> </a:t>
            </a:r>
            <a:r>
              <a:rPr lang="en-US" sz="1800" dirty="0" smtClean="0"/>
              <a:t>take off the hat of the right hand and left hand lay behind his ear, and stick out his tongue</a:t>
            </a:r>
            <a:r>
              <a:rPr lang="en-US" sz="1800" dirty="0" smtClean="0"/>
              <a:t>.</a:t>
            </a:r>
            <a:endParaRPr lang="ru-RU" sz="1800" dirty="0" smtClean="0"/>
          </a:p>
          <a:p>
            <a:r>
              <a:rPr lang="en-US" sz="1800" b="1" i="1" dirty="0" smtClean="0">
                <a:solidFill>
                  <a:srgbClr val="009900"/>
                </a:solidFill>
              </a:rPr>
              <a:t> </a:t>
            </a:r>
            <a:r>
              <a:rPr lang="en-US" sz="1800" b="1" i="1" dirty="0" smtClean="0">
                <a:solidFill>
                  <a:srgbClr val="009900"/>
                </a:solidFill>
              </a:rPr>
              <a:t>Latin Americans</a:t>
            </a:r>
            <a:r>
              <a:rPr lang="en-US" sz="1800" dirty="0" smtClean="0">
                <a:solidFill>
                  <a:srgbClr val="009900"/>
                </a:solidFill>
              </a:rPr>
              <a:t> embrace each other </a:t>
            </a:r>
            <a:r>
              <a:rPr lang="en-US" sz="1800" dirty="0" smtClean="0">
                <a:solidFill>
                  <a:srgbClr val="009900"/>
                </a:solidFill>
              </a:rPr>
              <a:t>.</a:t>
            </a:r>
            <a:endParaRPr lang="ru-RU" sz="1800" dirty="0" smtClean="0">
              <a:solidFill>
                <a:srgbClr val="009900"/>
              </a:solidFill>
            </a:endParaRPr>
          </a:p>
          <a:p>
            <a:r>
              <a:rPr lang="en-US" sz="1800" dirty="0" smtClean="0">
                <a:solidFill>
                  <a:srgbClr val="FF9900"/>
                </a:solidFill>
              </a:rPr>
              <a:t> </a:t>
            </a:r>
            <a:r>
              <a:rPr lang="en-US" sz="1800" dirty="0" smtClean="0">
                <a:solidFill>
                  <a:srgbClr val="FF9900"/>
                </a:solidFill>
              </a:rPr>
              <a:t>In each country - its traditions, its own way of conversation, wishes of prosperity and rules of politeness. It is clear that there is not universal, general rule for all nations, but a single common rule is that you should be polite.</a:t>
            </a:r>
            <a:endParaRPr lang="ru-RU" sz="1800" dirty="0">
              <a:solidFill>
                <a:srgbClr val="FF9900"/>
              </a:solidFill>
            </a:endParaRPr>
          </a:p>
        </p:txBody>
      </p:sp>
      <p:pic>
        <p:nvPicPr>
          <p:cNvPr id="6" name="Рисунок 5" descr="412f1d.jpg"/>
          <p:cNvPicPr>
            <a:picLocks noChangeAspect="1"/>
          </p:cNvPicPr>
          <p:nvPr/>
        </p:nvPicPr>
        <p:blipFill>
          <a:blip r:embed="rId2"/>
          <a:stretch>
            <a:fillRect/>
          </a:stretch>
        </p:blipFill>
        <p:spPr>
          <a:xfrm>
            <a:off x="5436096" y="3789039"/>
            <a:ext cx="3048002" cy="2197635"/>
          </a:xfrm>
          <a:prstGeom prst="rect">
            <a:avLst/>
          </a:prstGeom>
        </p:spPr>
      </p:pic>
      <p:pic>
        <p:nvPicPr>
          <p:cNvPr id="7" name="Рисунок 6" descr="15713607.jpg"/>
          <p:cNvPicPr>
            <a:picLocks noChangeAspect="1"/>
          </p:cNvPicPr>
          <p:nvPr/>
        </p:nvPicPr>
        <p:blipFill>
          <a:blip r:embed="rId3" cstate="print"/>
          <a:stretch>
            <a:fillRect/>
          </a:stretch>
        </p:blipFill>
        <p:spPr>
          <a:xfrm>
            <a:off x="5438644" y="620688"/>
            <a:ext cx="2954502" cy="1969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idx="4294967295"/>
          </p:nvPr>
        </p:nvSpPr>
        <p:spPr>
          <a:xfrm>
            <a:off x="4283968" y="2708920"/>
            <a:ext cx="7543800" cy="914400"/>
          </a:xfrm>
        </p:spPr>
        <p:txBody>
          <a:bodyPr/>
          <a:lstStyle/>
          <a:p>
            <a:r>
              <a:rPr lang="en-US" dirty="0" smtClean="0">
                <a:solidFill>
                  <a:srgbClr val="FF0000"/>
                </a:solidFill>
              </a:rPr>
              <a:t>Clothes</a:t>
            </a:r>
            <a:endParaRPr lang="ru-RU" dirty="0">
              <a:solidFill>
                <a:srgbClr val="FF0000"/>
              </a:solidFill>
            </a:endParaRPr>
          </a:p>
        </p:txBody>
      </p:sp>
      <p:pic>
        <p:nvPicPr>
          <p:cNvPr id="11" name="Содержимое 10" descr="China.jpg"/>
          <p:cNvPicPr>
            <a:picLocks noGrp="1" noChangeAspect="1"/>
          </p:cNvPicPr>
          <p:nvPr>
            <p:ph idx="4294967295"/>
          </p:nvPr>
        </p:nvPicPr>
        <p:blipFill>
          <a:blip r:embed="rId2" cstate="print"/>
          <a:stretch>
            <a:fillRect/>
          </a:stretch>
        </p:blipFill>
        <p:spPr>
          <a:xfrm>
            <a:off x="6898111" y="1916832"/>
            <a:ext cx="2116529" cy="3103900"/>
          </a:xfrm>
        </p:spPr>
      </p:pic>
      <p:sp>
        <p:nvSpPr>
          <p:cNvPr id="10" name="Текст 9"/>
          <p:cNvSpPr>
            <a:spLocks noGrp="1"/>
          </p:cNvSpPr>
          <p:nvPr>
            <p:ph type="body" sz="half" idx="4294967295"/>
          </p:nvPr>
        </p:nvSpPr>
        <p:spPr>
          <a:xfrm>
            <a:off x="1" y="0"/>
            <a:ext cx="4123078" cy="6453336"/>
          </a:xfrm>
        </p:spPr>
        <p:txBody>
          <a:bodyPr>
            <a:normAutofit/>
          </a:bodyPr>
          <a:lstStyle/>
          <a:p>
            <a:pPr marL="18288" indent="0">
              <a:buNone/>
            </a:pPr>
            <a:r>
              <a:rPr lang="en-US" sz="1200" dirty="0" smtClean="0"/>
              <a:t> </a:t>
            </a:r>
            <a:r>
              <a:rPr lang="en-US" sz="1800" dirty="0" smtClean="0"/>
              <a:t>People in different countries dress up in different ways. Thanks to the variety and individual preferences in clothes all people look unique.  There is not any </a:t>
            </a:r>
            <a:r>
              <a:rPr lang="en-US" sz="1800" dirty="0"/>
              <a:t>g</a:t>
            </a:r>
            <a:r>
              <a:rPr lang="en-US" sz="1800" dirty="0" smtClean="0"/>
              <a:t>eneral rules on choice of clothes, but the clothes should always be appropriate for a site that you visit. </a:t>
            </a:r>
            <a:r>
              <a:rPr lang="en-US" sz="1800" dirty="0"/>
              <a:t>G</a:t>
            </a:r>
            <a:r>
              <a:rPr lang="en-US" sz="1800" dirty="0" smtClean="0"/>
              <a:t>oing to the theater men should dress  suits and women should dress evening dresses. </a:t>
            </a:r>
            <a:r>
              <a:rPr lang="en-US" sz="1800" dirty="0"/>
              <a:t>I</a:t>
            </a:r>
            <a:r>
              <a:rPr lang="en-US" sz="1800" dirty="0" smtClean="0"/>
              <a:t>n Muslim countries</a:t>
            </a:r>
          </a:p>
          <a:p>
            <a:pPr marL="18288" indent="0">
              <a:buNone/>
            </a:pPr>
            <a:r>
              <a:rPr lang="en-US" sz="1800" dirty="0" smtClean="0"/>
              <a:t>Women shouldn’t reveal their body.  In North-</a:t>
            </a:r>
            <a:r>
              <a:rPr lang="en-US" sz="1800" dirty="0" err="1" smtClean="0"/>
              <a:t>Karolinska</a:t>
            </a:r>
            <a:r>
              <a:rPr lang="en-US" sz="1800" dirty="0" smtClean="0"/>
              <a:t> Mobile  women aren’t allowed wear shoes with heels higher than 3.8 cm. In Alabama there are restrictions on the wearing of </a:t>
            </a:r>
            <a:r>
              <a:rPr lang="en-US" sz="1800" dirty="0" smtClean="0"/>
              <a:t>jeans.</a:t>
            </a:r>
            <a:endParaRPr lang="ru-RU" sz="1800" dirty="0"/>
          </a:p>
        </p:txBody>
      </p:sp>
      <p:pic>
        <p:nvPicPr>
          <p:cNvPr id="12" name="Рисунок 11" descr="Muslim Parade 2010 3.jpg"/>
          <p:cNvPicPr>
            <a:picLocks noChangeAspect="1"/>
          </p:cNvPicPr>
          <p:nvPr/>
        </p:nvPicPr>
        <p:blipFill>
          <a:blip r:embed="rId3"/>
          <a:stretch>
            <a:fillRect/>
          </a:stretch>
        </p:blipFill>
        <p:spPr>
          <a:xfrm>
            <a:off x="4355976" y="188640"/>
            <a:ext cx="3418394" cy="2281002"/>
          </a:xfrm>
          <a:prstGeom prst="rect">
            <a:avLst/>
          </a:prstGeom>
        </p:spPr>
      </p:pic>
      <p:pic>
        <p:nvPicPr>
          <p:cNvPr id="13" name="Рисунок 12" descr="0_62fa5_3214b98c_orig.jpg"/>
          <p:cNvPicPr>
            <a:picLocks noChangeAspect="1"/>
          </p:cNvPicPr>
          <p:nvPr/>
        </p:nvPicPr>
        <p:blipFill>
          <a:blip r:embed="rId4"/>
          <a:stretch>
            <a:fillRect/>
          </a:stretch>
        </p:blipFill>
        <p:spPr>
          <a:xfrm>
            <a:off x="4123078" y="3789040"/>
            <a:ext cx="3500462" cy="24038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7667" y="58061"/>
            <a:ext cx="4841944" cy="4094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7408" y="4310634"/>
            <a:ext cx="4824536" cy="225134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06556" y="631919"/>
            <a:ext cx="4176464" cy="3416320"/>
          </a:xfrm>
          <a:prstGeom prst="rect">
            <a:avLst/>
          </a:prstGeom>
        </p:spPr>
        <p:txBody>
          <a:bodyPr wrap="square">
            <a:spAutoFit/>
          </a:bodyPr>
          <a:lstStyle/>
          <a:p>
            <a:r>
              <a:rPr lang="en-US" dirty="0">
                <a:effectLst>
                  <a:outerShdw blurRad="38100" dist="38100" dir="2700000" algn="tl">
                    <a:srgbClr val="000000">
                      <a:alpha val="43137"/>
                    </a:srgbClr>
                  </a:outerShdw>
                </a:effectLst>
              </a:rPr>
              <a:t>Your clothes should be low-key, well-tailored and high quality. The ideal would be a classic suit quiet tones. The most important item of clothing for the British - it's a tie. It is determined by social status and wealth of the entrepreneur. The British love the combination of black and white or pink. Women need to consider that make-up should be thorough, jewelry minimum hair arranged in a fashionable haircut or combed back.</a:t>
            </a:r>
          </a:p>
        </p:txBody>
      </p:sp>
      <p:sp>
        <p:nvSpPr>
          <p:cNvPr id="3" name="TextBox 2"/>
          <p:cNvSpPr txBox="1"/>
          <p:nvPr/>
        </p:nvSpPr>
        <p:spPr>
          <a:xfrm>
            <a:off x="2640578" y="105390"/>
            <a:ext cx="2232248" cy="646331"/>
          </a:xfrm>
          <a:prstGeom prst="rect">
            <a:avLst/>
          </a:prstGeom>
          <a:noFill/>
        </p:spPr>
        <p:txBody>
          <a:bodyPr wrap="square" rtlCol="0">
            <a:spAutoFit/>
          </a:bodyPr>
          <a:lstStyle/>
          <a:p>
            <a:r>
              <a:rPr lang="en-US" sz="3600" dirty="0" smtClean="0">
                <a:solidFill>
                  <a:srgbClr val="FF0000"/>
                </a:solidFill>
              </a:rPr>
              <a:t>England</a:t>
            </a:r>
            <a:endParaRPr lang="ru-RU" sz="3600" dirty="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611" y="292879"/>
            <a:ext cx="2106320" cy="279719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147" y="980728"/>
            <a:ext cx="1977008" cy="2965512"/>
          </a:xfrm>
          <a:prstGeom prst="rect">
            <a:avLst/>
          </a:prstGeom>
        </p:spPr>
      </p:pic>
      <p:sp>
        <p:nvSpPr>
          <p:cNvPr id="8" name="Прямоугольник 7"/>
          <p:cNvSpPr/>
          <p:nvPr/>
        </p:nvSpPr>
        <p:spPr>
          <a:xfrm>
            <a:off x="154528" y="4520852"/>
            <a:ext cx="4680520" cy="2031325"/>
          </a:xfrm>
          <a:prstGeom prst="rect">
            <a:avLst/>
          </a:prstGeom>
        </p:spPr>
        <p:txBody>
          <a:bodyPr wrap="square">
            <a:spAutoFit/>
          </a:bodyPr>
          <a:lstStyle/>
          <a:p>
            <a:r>
              <a:rPr lang="en-US" dirty="0"/>
              <a:t>As for appearance, if you appear in the office of German businessman without a jacket, it would be an unforgivable breach of etiquette on your part. B German conservative clothing - a classic suit calm colors. Women encouraged moderate makeup application, the use of jewelry, modest, strong hair.</a:t>
            </a:r>
            <a:endParaRPr lang="ru-RU" dirty="0"/>
          </a:p>
        </p:txBody>
      </p:sp>
      <p:sp>
        <p:nvSpPr>
          <p:cNvPr id="10" name="Прямоугольник 9"/>
          <p:cNvSpPr/>
          <p:nvPr/>
        </p:nvSpPr>
        <p:spPr>
          <a:xfrm>
            <a:off x="154528" y="4150397"/>
            <a:ext cx="1639280" cy="584775"/>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rPr>
              <a:t>German</a:t>
            </a:r>
            <a:endParaRPr lang="ru-RU" sz="3200" dirty="0">
              <a:solidFill>
                <a:srgbClr val="FF0000"/>
              </a:solidFill>
              <a:effectLst>
                <a:outerShdw blurRad="38100" dist="38100" dir="2700000" algn="tl">
                  <a:srgbClr val="000000">
                    <a:alpha val="43137"/>
                  </a:srgbClr>
                </a:outerShdw>
              </a:effectLst>
            </a:endParaRPr>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671" y="3730616"/>
            <a:ext cx="2376200" cy="2736024"/>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483" y="4153004"/>
            <a:ext cx="2188468" cy="1641351"/>
          </a:xfrm>
          <a:prstGeom prst="rect">
            <a:avLst/>
          </a:prstGeom>
        </p:spPr>
      </p:pic>
    </p:spTree>
    <p:extLst>
      <p:ext uri="{BB962C8B-B14F-4D97-AF65-F5344CB8AC3E}">
        <p14:creationId xmlns:p14="http://schemas.microsoft.com/office/powerpoint/2010/main" val="200995134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79512" y="3917223"/>
            <a:ext cx="4572957"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Italians are very sensitive to color. The clothes should not use more than three colors (not counting semitones). Allowed various hairstyles.</a:t>
            </a:r>
            <a:endParaRPr lang="ru-RU" dirty="0"/>
          </a:p>
        </p:txBody>
      </p:sp>
      <p:sp>
        <p:nvSpPr>
          <p:cNvPr id="3" name="Скругленный прямоугольник 2"/>
          <p:cNvSpPr/>
          <p:nvPr/>
        </p:nvSpPr>
        <p:spPr>
          <a:xfrm>
            <a:off x="827584" y="548680"/>
            <a:ext cx="619268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71600" y="692696"/>
            <a:ext cx="5832648" cy="1200329"/>
          </a:xfrm>
          <a:prstGeom prst="rect">
            <a:avLst/>
          </a:prstGeom>
        </p:spPr>
        <p:txBody>
          <a:bodyPr wrap="square">
            <a:spAutoFit/>
          </a:bodyPr>
          <a:lstStyle/>
          <a:p>
            <a:r>
              <a:rPr lang="en-US" dirty="0"/>
              <a:t>French are great connoisseurs of clothes and makeup. In dealing with them you can stick to the classic style. Assess if a woman light up very well suit scarf or a brooch, and a man tie clip.</a:t>
            </a:r>
            <a:endParaRPr lang="ru-RU" dirty="0"/>
          </a:p>
        </p:txBody>
      </p:sp>
      <p:sp>
        <p:nvSpPr>
          <p:cNvPr id="4" name="TextBox 3"/>
          <p:cNvSpPr txBox="1"/>
          <p:nvPr/>
        </p:nvSpPr>
        <p:spPr>
          <a:xfrm>
            <a:off x="5444590" y="256292"/>
            <a:ext cx="1800200" cy="584775"/>
          </a:xfrm>
          <a:prstGeom prst="rect">
            <a:avLst/>
          </a:prstGeom>
          <a:noFill/>
        </p:spPr>
        <p:txBody>
          <a:bodyPr wrap="square" rtlCol="0">
            <a:spAutoFit/>
          </a:bodyPr>
          <a:lstStyle/>
          <a:p>
            <a:r>
              <a:rPr lang="en-US" sz="3200" dirty="0" smtClean="0">
                <a:solidFill>
                  <a:srgbClr val="FF0000"/>
                </a:solidFill>
                <a:effectLst>
                  <a:outerShdw blurRad="38100" dist="38100" dir="2700000" algn="tl">
                    <a:srgbClr val="000000">
                      <a:alpha val="43137"/>
                    </a:srgbClr>
                  </a:outerShdw>
                </a:effectLst>
              </a:rPr>
              <a:t>France</a:t>
            </a:r>
            <a:endParaRPr lang="ru-RU" sz="3200" dirty="0">
              <a:solidFill>
                <a:srgbClr val="FF0000"/>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700808"/>
            <a:ext cx="3164671" cy="210019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004" y="444376"/>
            <a:ext cx="2124685" cy="2897298"/>
          </a:xfrm>
          <a:prstGeom prst="rect">
            <a:avLst/>
          </a:prstGeom>
        </p:spPr>
      </p:pic>
      <p:sp>
        <p:nvSpPr>
          <p:cNvPr id="8" name="Прямоугольник 7"/>
          <p:cNvSpPr/>
          <p:nvPr/>
        </p:nvSpPr>
        <p:spPr>
          <a:xfrm>
            <a:off x="0" y="3604596"/>
            <a:ext cx="1504743" cy="584775"/>
          </a:xfrm>
          <a:prstGeom prst="rect">
            <a:avLst/>
          </a:prstGeom>
        </p:spPr>
        <p:txBody>
          <a:bodyPr wrap="square">
            <a:spAutoFit/>
          </a:bodyPr>
          <a:lstStyle/>
          <a:p>
            <a:r>
              <a:rPr lang="en-US" sz="3200" dirty="0" smtClean="0">
                <a:solidFill>
                  <a:srgbClr val="FF0000"/>
                </a:solidFill>
              </a:rPr>
              <a:t>Italy</a:t>
            </a:r>
            <a:endParaRPr lang="ru-RU" sz="3200" dirty="0">
              <a:solidFill>
                <a:srgbClr val="FF0000"/>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590" y="4087835"/>
            <a:ext cx="3193439" cy="2395080"/>
          </a:xfrm>
          <a:prstGeom prst="rect">
            <a:avLst/>
          </a:prstGeom>
        </p:spPr>
      </p:pic>
      <p:sp>
        <p:nvSpPr>
          <p:cNvPr id="11" name="Стрелка вниз 10"/>
          <p:cNvSpPr/>
          <p:nvPr/>
        </p:nvSpPr>
        <p:spPr>
          <a:xfrm rot="18011752">
            <a:off x="4894247" y="4525887"/>
            <a:ext cx="305133" cy="742884"/>
          </a:xfrm>
          <a:prstGeom prst="downArrow">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93805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259632" y="4509120"/>
            <a:ext cx="4608512" cy="1116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943255" y="421694"/>
            <a:ext cx="4021233"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977347" y="359078"/>
            <a:ext cx="1187624" cy="523220"/>
          </a:xfrm>
          <a:prstGeom prst="rect">
            <a:avLst/>
          </a:prstGeom>
        </p:spPr>
        <p:txBody>
          <a:bodyPr wrap="square">
            <a:spAutoFit/>
          </a:bodyPr>
          <a:lstStyle/>
          <a:p>
            <a:r>
              <a:rPr lang="en-US" sz="2800" dirty="0">
                <a:solidFill>
                  <a:srgbClr val="FF0000"/>
                </a:solidFill>
              </a:rPr>
              <a:t>Spain</a:t>
            </a:r>
            <a:endParaRPr lang="ru-RU" sz="2800" dirty="0">
              <a:solidFill>
                <a:srgbClr val="FF0000"/>
              </a:solidFill>
            </a:endParaRPr>
          </a:p>
        </p:txBody>
      </p:sp>
      <p:sp>
        <p:nvSpPr>
          <p:cNvPr id="3" name="Прямоугольник 2"/>
          <p:cNvSpPr/>
          <p:nvPr/>
        </p:nvSpPr>
        <p:spPr>
          <a:xfrm>
            <a:off x="5088270" y="776600"/>
            <a:ext cx="4023715" cy="1200329"/>
          </a:xfrm>
          <a:prstGeom prst="rect">
            <a:avLst/>
          </a:prstGeom>
        </p:spPr>
        <p:txBody>
          <a:bodyPr wrap="square">
            <a:spAutoFit/>
          </a:bodyPr>
          <a:lstStyle/>
          <a:p>
            <a:r>
              <a:rPr lang="en-US" dirty="0">
                <a:effectLst>
                  <a:outerShdw blurRad="38100" dist="38100" dir="2700000" algn="tl">
                    <a:srgbClr val="000000">
                      <a:alpha val="43137"/>
                    </a:srgbClr>
                  </a:outerShdw>
                </a:effectLst>
              </a:rPr>
              <a:t>The clothes Spaniards love the combination of black and white or black and red with gold trim. Women's hair is best to remove a tight bun.</a:t>
            </a:r>
            <a:endParaRPr lang="ru-RU" dirty="0">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569014"/>
            <a:ext cx="2337306" cy="3356992"/>
          </a:xfrm>
          <a:prstGeom prst="rect">
            <a:avLst/>
          </a:prstGeom>
        </p:spPr>
      </p:pic>
      <p:sp>
        <p:nvSpPr>
          <p:cNvPr id="7" name="Прямоугольник 6"/>
          <p:cNvSpPr/>
          <p:nvPr/>
        </p:nvSpPr>
        <p:spPr>
          <a:xfrm>
            <a:off x="1296144" y="4605521"/>
            <a:ext cx="4572000" cy="923330"/>
          </a:xfrm>
          <a:prstGeom prst="rect">
            <a:avLst/>
          </a:prstGeom>
        </p:spPr>
        <p:txBody>
          <a:bodyPr>
            <a:spAutoFit/>
          </a:bodyPr>
          <a:lstStyle/>
          <a:p>
            <a:r>
              <a:rPr lang="en-US" dirty="0">
                <a:effectLst>
                  <a:outerShdw blurRad="38100" dist="38100" dir="2700000" algn="tl">
                    <a:srgbClr val="000000">
                      <a:alpha val="43137"/>
                    </a:srgbClr>
                  </a:outerShdw>
                </a:effectLst>
              </a:rPr>
              <a:t>At a meeting with Chinese partners dress modestly. Prefer dark tones. Suit and tie are required only at official receptions.</a:t>
            </a:r>
            <a:endParaRPr lang="ru-RU" dirty="0">
              <a:effectLst>
                <a:outerShdw blurRad="38100" dist="38100" dir="2700000" algn="tl">
                  <a:srgbClr val="000000">
                    <a:alpha val="43137"/>
                  </a:srgbClr>
                </a:outerShdw>
              </a:effectLst>
            </a:endParaRPr>
          </a:p>
        </p:txBody>
      </p:sp>
      <p:sp>
        <p:nvSpPr>
          <p:cNvPr id="9" name="Прямоугольник 8"/>
          <p:cNvSpPr/>
          <p:nvPr/>
        </p:nvSpPr>
        <p:spPr>
          <a:xfrm>
            <a:off x="4759557" y="4247510"/>
            <a:ext cx="1414507" cy="523220"/>
          </a:xfrm>
          <a:prstGeom prst="rect">
            <a:avLst/>
          </a:prstGeom>
        </p:spPr>
        <p:txBody>
          <a:bodyPr wrap="square">
            <a:spAutoFit/>
          </a:bodyPr>
          <a:lstStyle/>
          <a:p>
            <a:r>
              <a:rPr lang="en-US" sz="2800" dirty="0" smtClean="0">
                <a:solidFill>
                  <a:srgbClr val="FF0000"/>
                </a:solidFill>
              </a:rPr>
              <a:t>China</a:t>
            </a:r>
            <a:endParaRPr lang="ru-RU" sz="2800" dirty="0">
              <a:solidFill>
                <a:srgbClr val="FF0000"/>
              </a:solidFill>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82298"/>
            <a:ext cx="4250865" cy="2777232"/>
          </a:xfrm>
          <a:prstGeom prst="rect">
            <a:avLst/>
          </a:prstGeom>
        </p:spPr>
      </p:pic>
      <p:sp>
        <p:nvSpPr>
          <p:cNvPr id="12" name="Стрелка вправо 11"/>
          <p:cNvSpPr/>
          <p:nvPr/>
        </p:nvSpPr>
        <p:spPr>
          <a:xfrm rot="14480247">
            <a:off x="3128738" y="3850465"/>
            <a:ext cx="810344" cy="409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380312" y="1976929"/>
            <a:ext cx="597035" cy="443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2070446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4391472" y="5085184"/>
            <a:ext cx="4752528" cy="895670"/>
          </a:xfrm>
        </p:spPr>
        <p:txBody>
          <a:bodyPr/>
          <a:lstStyle/>
          <a:p>
            <a:r>
              <a:rPr lang="en-US" dirty="0" smtClean="0">
                <a:solidFill>
                  <a:srgbClr val="FF0000"/>
                </a:solidFill>
              </a:rPr>
              <a:t>Food and drinks</a:t>
            </a:r>
            <a:endParaRPr lang="ru-RU" dirty="0">
              <a:solidFill>
                <a:srgbClr val="FF0000"/>
              </a:solidFill>
            </a:endParaRPr>
          </a:p>
        </p:txBody>
      </p:sp>
      <p:pic>
        <p:nvPicPr>
          <p:cNvPr id="9" name="Содержимое 8" descr="h459zxh1tqw1gs2n.jpg"/>
          <p:cNvPicPr>
            <a:picLocks noGrp="1" noChangeAspect="1"/>
          </p:cNvPicPr>
          <p:nvPr>
            <p:ph idx="4294967295"/>
          </p:nvPr>
        </p:nvPicPr>
        <p:blipFill>
          <a:blip r:embed="rId2"/>
          <a:stretch>
            <a:fillRect/>
          </a:stretch>
        </p:blipFill>
        <p:spPr>
          <a:xfrm>
            <a:off x="3895993" y="390996"/>
            <a:ext cx="2916237" cy="2187575"/>
          </a:xfrm>
        </p:spPr>
      </p:pic>
      <p:sp>
        <p:nvSpPr>
          <p:cNvPr id="8" name="Текст 7"/>
          <p:cNvSpPr>
            <a:spLocks noGrp="1"/>
          </p:cNvSpPr>
          <p:nvPr>
            <p:ph type="body" sz="half" idx="4294967295"/>
          </p:nvPr>
        </p:nvSpPr>
        <p:spPr>
          <a:xfrm>
            <a:off x="107504" y="404664"/>
            <a:ext cx="3600400" cy="6264696"/>
          </a:xfrm>
        </p:spPr>
        <p:txBody>
          <a:bodyPr>
            <a:normAutofit fontScale="92500" lnSpcReduction="10000"/>
          </a:bodyPr>
          <a:lstStyle/>
          <a:p>
            <a:r>
              <a:rPr lang="en-US" dirty="0" smtClean="0">
                <a:solidFill>
                  <a:srgbClr val="92D050"/>
                </a:solidFill>
              </a:rPr>
              <a:t>In many </a:t>
            </a:r>
            <a:r>
              <a:rPr lang="en-US" b="1" i="1" dirty="0" smtClean="0">
                <a:solidFill>
                  <a:srgbClr val="92D050"/>
                </a:solidFill>
              </a:rPr>
              <a:t>Asian </a:t>
            </a:r>
            <a:r>
              <a:rPr lang="en-US" dirty="0" smtClean="0">
                <a:solidFill>
                  <a:srgbClr val="92D050"/>
                </a:solidFill>
              </a:rPr>
              <a:t>cultures, it is acceptable to smack lips during the meal.</a:t>
            </a:r>
          </a:p>
          <a:p>
            <a:r>
              <a:rPr lang="en-US" dirty="0" smtClean="0">
                <a:solidFill>
                  <a:schemeClr val="tx2">
                    <a:lumMod val="50000"/>
                  </a:schemeClr>
                </a:solidFill>
              </a:rPr>
              <a:t>In </a:t>
            </a:r>
            <a:r>
              <a:rPr lang="en-US" b="1" i="1" dirty="0" smtClean="0">
                <a:solidFill>
                  <a:schemeClr val="tx2">
                    <a:lumMod val="50000"/>
                  </a:schemeClr>
                </a:solidFill>
              </a:rPr>
              <a:t>America</a:t>
            </a:r>
            <a:r>
              <a:rPr lang="en-US" dirty="0" smtClean="0">
                <a:solidFill>
                  <a:schemeClr val="tx2">
                    <a:lumMod val="50000"/>
                  </a:schemeClr>
                </a:solidFill>
              </a:rPr>
              <a:t> you should eat your hamburger as fast as possible.</a:t>
            </a:r>
          </a:p>
          <a:p>
            <a:r>
              <a:rPr lang="en-US" dirty="0" smtClean="0">
                <a:solidFill>
                  <a:srgbClr val="FF0000"/>
                </a:solidFill>
              </a:rPr>
              <a:t>In </a:t>
            </a:r>
            <a:r>
              <a:rPr lang="en-US" b="1" i="1" dirty="0" smtClean="0">
                <a:solidFill>
                  <a:srgbClr val="FF0000"/>
                </a:solidFill>
              </a:rPr>
              <a:t>Chine</a:t>
            </a:r>
            <a:r>
              <a:rPr lang="en-US" dirty="0" smtClean="0">
                <a:solidFill>
                  <a:srgbClr val="FF0000"/>
                </a:solidFill>
              </a:rPr>
              <a:t> your host will keep refilling your dish unless you lay your chopsticks across.</a:t>
            </a:r>
            <a:endParaRPr lang="ru-RU" dirty="0" smtClean="0">
              <a:solidFill>
                <a:srgbClr val="FF0000"/>
              </a:solidFill>
            </a:endParaRPr>
          </a:p>
          <a:p>
            <a:r>
              <a:rPr lang="en-US" dirty="0" smtClean="0">
                <a:solidFill>
                  <a:srgbClr val="7030A0"/>
                </a:solidFill>
              </a:rPr>
              <a:t>In </a:t>
            </a:r>
            <a:r>
              <a:rPr lang="en-US" b="1" i="1" dirty="0" smtClean="0">
                <a:solidFill>
                  <a:srgbClr val="7030A0"/>
                </a:solidFill>
              </a:rPr>
              <a:t>Japan</a:t>
            </a:r>
            <a:r>
              <a:rPr lang="en-US" dirty="0" smtClean="0">
                <a:solidFill>
                  <a:srgbClr val="7030A0"/>
                </a:solidFill>
              </a:rPr>
              <a:t>, the chopsticks is not accepted vertically stuck into your plate with rice.</a:t>
            </a:r>
          </a:p>
          <a:p>
            <a:r>
              <a:rPr lang="en-US" dirty="0" smtClean="0">
                <a:solidFill>
                  <a:srgbClr val="FFC000"/>
                </a:solidFill>
              </a:rPr>
              <a:t>In </a:t>
            </a:r>
            <a:r>
              <a:rPr lang="en-US" b="1" i="1" dirty="0" smtClean="0">
                <a:solidFill>
                  <a:srgbClr val="FFC000"/>
                </a:solidFill>
              </a:rPr>
              <a:t>Georgia</a:t>
            </a:r>
            <a:r>
              <a:rPr lang="en-US" dirty="0" smtClean="0">
                <a:solidFill>
                  <a:srgbClr val="FFC000"/>
                </a:solidFill>
              </a:rPr>
              <a:t>, during the traditional feast is considered disrespectful to drink wine, slowly sipping a drink from the glass - only one gulp and to the bottom after each toast</a:t>
            </a:r>
            <a:r>
              <a:rPr lang="en-US" dirty="0" smtClean="0"/>
              <a:t>.</a:t>
            </a:r>
          </a:p>
          <a:p>
            <a:r>
              <a:rPr lang="en-US" dirty="0" smtClean="0">
                <a:solidFill>
                  <a:srgbClr val="00B0F0"/>
                </a:solidFill>
              </a:rPr>
              <a:t>If you come to the </a:t>
            </a:r>
            <a:r>
              <a:rPr lang="en-US" b="1" i="1" dirty="0" smtClean="0">
                <a:solidFill>
                  <a:srgbClr val="00B0F0"/>
                </a:solidFill>
              </a:rPr>
              <a:t>middle East or in India</a:t>
            </a:r>
            <a:r>
              <a:rPr lang="en-US" dirty="0" smtClean="0">
                <a:solidFill>
                  <a:srgbClr val="00B0F0"/>
                </a:solidFill>
              </a:rPr>
              <a:t> you must not eat with your left hand.</a:t>
            </a:r>
            <a:endParaRPr lang="ru-RU" dirty="0">
              <a:solidFill>
                <a:srgbClr val="00B0F0"/>
              </a:solidFill>
            </a:endParaRPr>
          </a:p>
        </p:txBody>
      </p:sp>
      <p:pic>
        <p:nvPicPr>
          <p:cNvPr id="10" name="Рисунок 9" descr="1336570038_1.jpg"/>
          <p:cNvPicPr>
            <a:picLocks noChangeAspect="1"/>
          </p:cNvPicPr>
          <p:nvPr/>
        </p:nvPicPr>
        <p:blipFill>
          <a:blip r:embed="rId3"/>
          <a:stretch>
            <a:fillRect/>
          </a:stretch>
        </p:blipFill>
        <p:spPr>
          <a:xfrm>
            <a:off x="4932040" y="2852936"/>
            <a:ext cx="3433568" cy="2145980"/>
          </a:xfrm>
          <a:prstGeom prst="rect">
            <a:avLst/>
          </a:prstGeom>
        </p:spPr>
      </p:pic>
      <p:pic>
        <p:nvPicPr>
          <p:cNvPr id="11" name="Рисунок 10" descr="preview.jpg"/>
          <p:cNvPicPr>
            <a:picLocks noChangeAspect="1"/>
          </p:cNvPicPr>
          <p:nvPr/>
        </p:nvPicPr>
        <p:blipFill>
          <a:blip r:embed="rId4"/>
          <a:stretch>
            <a:fillRect/>
          </a:stretch>
        </p:blipFill>
        <p:spPr>
          <a:xfrm>
            <a:off x="6648824" y="1412776"/>
            <a:ext cx="2190744" cy="18347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929188" y="-675456"/>
            <a:ext cx="4214812" cy="7533456"/>
          </a:xfrm>
        </p:spPr>
        <p:txBody>
          <a:bodyPr>
            <a:normAutofit/>
          </a:bodyPr>
          <a:lstStyle/>
          <a:p>
            <a:r>
              <a:rPr lang="en-US" sz="2000" dirty="0" smtClean="0">
                <a:solidFill>
                  <a:srgbClr val="00B0F0"/>
                </a:solidFill>
              </a:rPr>
              <a:t>If you are </a:t>
            </a:r>
            <a:r>
              <a:rPr lang="en-US" sz="2000" b="1" i="1" dirty="0" smtClean="0">
                <a:solidFill>
                  <a:srgbClr val="00B0F0"/>
                </a:solidFill>
              </a:rPr>
              <a:t>China, </a:t>
            </a:r>
            <a:r>
              <a:rPr lang="en-US" sz="2000" dirty="0" smtClean="0">
                <a:solidFill>
                  <a:srgbClr val="00B0F0"/>
                </a:solidFill>
              </a:rPr>
              <a:t>it will never turn the fish on the plate back.</a:t>
            </a:r>
          </a:p>
          <a:p>
            <a:endParaRPr lang="en-US" sz="2000" dirty="0" smtClean="0"/>
          </a:p>
          <a:p>
            <a:r>
              <a:rPr lang="en-US" sz="2000" dirty="0" smtClean="0">
                <a:solidFill>
                  <a:srgbClr val="FFFF00"/>
                </a:solidFill>
              </a:rPr>
              <a:t>In </a:t>
            </a:r>
            <a:r>
              <a:rPr lang="en-US" sz="2000" b="1" i="1" dirty="0" smtClean="0">
                <a:solidFill>
                  <a:srgbClr val="FFFF00"/>
                </a:solidFill>
              </a:rPr>
              <a:t>Italy</a:t>
            </a:r>
            <a:r>
              <a:rPr lang="en-US" sz="2000" dirty="0" smtClean="0">
                <a:solidFill>
                  <a:srgbClr val="FFFF00"/>
                </a:solidFill>
              </a:rPr>
              <a:t> you should not order cappuccino in three hours to or after dinner.</a:t>
            </a:r>
          </a:p>
          <a:p>
            <a:endParaRPr lang="en-US" sz="2000" dirty="0" smtClean="0"/>
          </a:p>
          <a:p>
            <a:r>
              <a:rPr lang="en-US" sz="2000" dirty="0" smtClean="0">
                <a:solidFill>
                  <a:srgbClr val="00B050"/>
                </a:solidFill>
              </a:rPr>
              <a:t>Recommend </a:t>
            </a:r>
            <a:r>
              <a:rPr lang="en-US" sz="2000" dirty="0" smtClean="0">
                <a:solidFill>
                  <a:srgbClr val="00B050"/>
                </a:solidFill>
              </a:rPr>
              <a:t>you avoid a knife and fork to eat </a:t>
            </a:r>
            <a:r>
              <a:rPr lang="en-US" sz="2000" b="1" i="1" dirty="0" smtClean="0">
                <a:solidFill>
                  <a:srgbClr val="00B050"/>
                </a:solidFill>
              </a:rPr>
              <a:t>Mexica</a:t>
            </a:r>
            <a:r>
              <a:rPr lang="en-US" sz="2000" dirty="0" smtClean="0">
                <a:solidFill>
                  <a:srgbClr val="00B050"/>
                </a:solidFill>
              </a:rPr>
              <a:t>n tacos.</a:t>
            </a:r>
          </a:p>
          <a:p>
            <a:endParaRPr lang="en-US" sz="2000" dirty="0" smtClean="0"/>
          </a:p>
          <a:p>
            <a:r>
              <a:rPr lang="en-US" sz="2000" dirty="0" smtClean="0">
                <a:solidFill>
                  <a:srgbClr val="92D050"/>
                </a:solidFill>
              </a:rPr>
              <a:t>In </a:t>
            </a:r>
            <a:r>
              <a:rPr lang="en-US" sz="2000" b="1" i="1" dirty="0" smtClean="0">
                <a:solidFill>
                  <a:srgbClr val="92D050"/>
                </a:solidFill>
              </a:rPr>
              <a:t>France</a:t>
            </a:r>
            <a:r>
              <a:rPr lang="en-US" sz="2000" dirty="0" smtClean="0">
                <a:solidFill>
                  <a:srgbClr val="92D050"/>
                </a:solidFill>
              </a:rPr>
              <a:t> should not eat bread as a snack. It is recommended to eat as a supplement to the main dish or with cheese, which is served in the end of the meal.</a:t>
            </a:r>
          </a:p>
          <a:p>
            <a:endParaRPr lang="en-US" sz="2000" dirty="0" smtClean="0"/>
          </a:p>
          <a:p>
            <a:r>
              <a:rPr lang="en-US" sz="2000" dirty="0" smtClean="0">
                <a:solidFill>
                  <a:srgbClr val="FF0000"/>
                </a:solidFill>
              </a:rPr>
              <a:t>In </a:t>
            </a:r>
            <a:r>
              <a:rPr lang="en-US" sz="2000" b="1" i="1" dirty="0" smtClean="0">
                <a:solidFill>
                  <a:srgbClr val="FF0000"/>
                </a:solidFill>
              </a:rPr>
              <a:t>Chile</a:t>
            </a:r>
            <a:r>
              <a:rPr lang="en-US" sz="2000" dirty="0" smtClean="0">
                <a:solidFill>
                  <a:srgbClr val="FF0000"/>
                </a:solidFill>
              </a:rPr>
              <a:t> never eat with  hands.</a:t>
            </a:r>
            <a:endParaRPr lang="ru-RU" sz="2000" dirty="0">
              <a:solidFill>
                <a:srgbClr val="FF0000"/>
              </a:solidFill>
            </a:endParaRPr>
          </a:p>
        </p:txBody>
      </p:sp>
      <p:pic>
        <p:nvPicPr>
          <p:cNvPr id="5" name="Рисунок 4" descr="1336570401_8.jpg"/>
          <p:cNvPicPr>
            <a:picLocks noChangeAspect="1"/>
          </p:cNvPicPr>
          <p:nvPr/>
        </p:nvPicPr>
        <p:blipFill>
          <a:blip r:embed="rId2"/>
          <a:stretch>
            <a:fillRect/>
          </a:stretch>
        </p:blipFill>
        <p:spPr>
          <a:xfrm>
            <a:off x="683568" y="116632"/>
            <a:ext cx="3639348" cy="2663694"/>
          </a:xfrm>
          <a:prstGeom prst="rect">
            <a:avLst/>
          </a:prstGeom>
        </p:spPr>
      </p:pic>
      <p:pic>
        <p:nvPicPr>
          <p:cNvPr id="6" name="Рисунок 5" descr="1336570359_11.jpg"/>
          <p:cNvPicPr>
            <a:picLocks noChangeAspect="1"/>
          </p:cNvPicPr>
          <p:nvPr/>
        </p:nvPicPr>
        <p:blipFill>
          <a:blip r:embed="rId3"/>
          <a:stretch>
            <a:fillRect/>
          </a:stretch>
        </p:blipFill>
        <p:spPr>
          <a:xfrm>
            <a:off x="251520" y="3140968"/>
            <a:ext cx="4714908" cy="31401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273</TotalTime>
  <Words>910</Words>
  <Application>Microsoft Office PowerPoint</Application>
  <PresentationFormat>Экран (4:3)</PresentationFormat>
  <Paragraphs>54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Базовая</vt:lpstr>
      <vt:lpstr>Good manners</vt:lpstr>
      <vt:lpstr>Презентация PowerPoint</vt:lpstr>
      <vt:lpstr>          Greeting</vt:lpstr>
      <vt:lpstr>Clothes</vt:lpstr>
      <vt:lpstr>Презентация PowerPoint</vt:lpstr>
      <vt:lpstr>Презентация PowerPoint</vt:lpstr>
      <vt:lpstr>Презентация PowerPoint</vt:lpstr>
      <vt:lpstr>Food and drinks</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manners</dc:title>
  <dc:creator>User</dc:creator>
  <cp:lastModifiedBy>Танюшка</cp:lastModifiedBy>
  <cp:revision>24</cp:revision>
  <dcterms:created xsi:type="dcterms:W3CDTF">2012-11-12T14:00:21Z</dcterms:created>
  <dcterms:modified xsi:type="dcterms:W3CDTF">2012-11-12T19:57:35Z</dcterms:modified>
</cp:coreProperties>
</file>