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14" y="-13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23.04.2014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23.04.2014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23.04.2014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23.04.2014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23.04.2014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23.04.2014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23.04.2014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23.04.2014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23.04.2014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23.04.2014</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23.04.2014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23.04.2014</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sz="8000" dirty="0" smtClean="0"/>
              <a:t>Hurling</a:t>
            </a:r>
            <a:endParaRPr lang="ru-RU" sz="8000" dirty="0"/>
          </a:p>
        </p:txBody>
      </p:sp>
      <p:sp>
        <p:nvSpPr>
          <p:cNvPr id="3" name="Подзаголовок 2"/>
          <p:cNvSpPr>
            <a:spLocks noGrp="1"/>
          </p:cNvSpPr>
          <p:nvPr>
            <p:ph type="subTitle" idx="1"/>
          </p:nvPr>
        </p:nvSpPr>
        <p:spPr/>
        <p:txBody>
          <a:bodyPr>
            <a:normAutofit fontScale="92500"/>
          </a:bodyPr>
          <a:lstStyle/>
          <a:p>
            <a:r>
              <a:rPr lang="en-US" i="1" dirty="0" smtClean="0"/>
              <a:t>The unusual mix of soccer, baseball and hockey</a:t>
            </a:r>
            <a:endParaRPr lang="ru-RU" i="1"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1700808"/>
            <a:ext cx="3190031" cy="142767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45391" y="3429000"/>
            <a:ext cx="5047089" cy="331182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87658597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548680"/>
            <a:ext cx="8784976" cy="4524315"/>
          </a:xfrm>
          <a:prstGeom prst="rect">
            <a:avLst/>
          </a:prstGeom>
          <a:noFill/>
        </p:spPr>
        <p:txBody>
          <a:bodyPr wrap="square" rtlCol="0">
            <a:spAutoFit/>
          </a:bodyPr>
          <a:lstStyle/>
          <a:p>
            <a:r>
              <a:rPr lang="en-US" sz="3600" dirty="0">
                <a:latin typeface="Microsoft JhengHei" pitchFamily="34" charset="-120"/>
                <a:ea typeface="Microsoft JhengHei" pitchFamily="34" charset="-120"/>
              </a:rPr>
              <a:t>Hurling </a:t>
            </a:r>
            <a:r>
              <a:rPr lang="en-US" sz="3600" dirty="0" smtClean="0">
                <a:latin typeface="Microsoft JhengHei" pitchFamily="34" charset="-120"/>
                <a:ea typeface="Microsoft JhengHei" pitchFamily="34" charset="-120"/>
              </a:rPr>
              <a:t> </a:t>
            </a:r>
            <a:r>
              <a:rPr lang="en-US" sz="3600" dirty="0">
                <a:latin typeface="Microsoft JhengHei" pitchFamily="34" charset="-120"/>
                <a:ea typeface="Microsoft JhengHei" pitchFamily="34" charset="-120"/>
              </a:rPr>
              <a:t>is an outdoor team game of ancient </a:t>
            </a:r>
            <a:r>
              <a:rPr lang="en-US" sz="3600" dirty="0" smtClean="0">
                <a:latin typeface="Microsoft JhengHei" pitchFamily="34" charset="-120"/>
                <a:ea typeface="Microsoft JhengHei" pitchFamily="34" charset="-120"/>
              </a:rPr>
              <a:t>Gaelic</a:t>
            </a:r>
            <a:r>
              <a:rPr lang="en-US" sz="3600" dirty="0">
                <a:latin typeface="Microsoft JhengHei" pitchFamily="34" charset="-120"/>
                <a:ea typeface="Microsoft JhengHei" pitchFamily="34" charset="-120"/>
              </a:rPr>
              <a:t> and Irish origin, administered by the Gaelic Athletic Association (GAA). The game has prehistoric origins, has been played for over 3,000 years</a:t>
            </a:r>
            <a:r>
              <a:rPr lang="en-US" sz="3600" dirty="0" smtClean="0">
                <a:latin typeface="Microsoft JhengHei" pitchFamily="34" charset="-120"/>
                <a:ea typeface="Microsoft JhengHei" pitchFamily="34" charset="-120"/>
              </a:rPr>
              <a:t>,</a:t>
            </a:r>
            <a:r>
              <a:rPr lang="en-US" sz="3600" dirty="0">
                <a:latin typeface="Microsoft JhengHei" pitchFamily="34" charset="-120"/>
                <a:ea typeface="Microsoft JhengHei" pitchFamily="34" charset="-120"/>
              </a:rPr>
              <a:t> and is considered to be the world's fastest gameplay sport.</a:t>
            </a:r>
            <a:endParaRPr lang="ru-RU" sz="3600" dirty="0">
              <a:ea typeface="Microsoft JhengHei" pitchFamily="34" charset="-12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16632"/>
            <a:ext cx="8208912" cy="6596102"/>
          </a:xfrm>
          <a:prstGeom prst="rect">
            <a:avLst/>
          </a:prstGeom>
          <a:ln>
            <a:noFill/>
          </a:ln>
          <a:effectLst>
            <a:softEdge rad="112500"/>
          </a:effectLst>
        </p:spPr>
      </p:pic>
    </p:spTree>
    <p:extLst>
      <p:ext uri="{BB962C8B-B14F-4D97-AF65-F5344CB8AC3E}">
        <p14:creationId xmlns:p14="http://schemas.microsoft.com/office/powerpoint/2010/main" val="223230233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76672"/>
            <a:ext cx="7992888" cy="4401205"/>
          </a:xfrm>
          <a:prstGeom prst="rect">
            <a:avLst/>
          </a:prstGeom>
          <a:noFill/>
        </p:spPr>
        <p:txBody>
          <a:bodyPr wrap="square" rtlCol="0">
            <a:spAutoFit/>
          </a:bodyPr>
          <a:lstStyle/>
          <a:p>
            <a:r>
              <a:rPr lang="en-US" sz="2800" dirty="0">
                <a:latin typeface="Microsoft JhengHei" pitchFamily="34" charset="-120"/>
                <a:ea typeface="Microsoft JhengHei" pitchFamily="34" charset="-120"/>
              </a:rPr>
              <a:t>The objective of the game is for players to use a wooden stick called a </a:t>
            </a:r>
            <a:r>
              <a:rPr lang="en-US" sz="2800" i="1" dirty="0" err="1" smtClean="0">
                <a:latin typeface="Microsoft JhengHei" pitchFamily="34" charset="-120"/>
                <a:ea typeface="Microsoft JhengHei" pitchFamily="34" charset="-120"/>
              </a:rPr>
              <a:t>hurley</a:t>
            </a:r>
            <a:r>
              <a:rPr lang="en-US" sz="2800" dirty="0">
                <a:latin typeface="Microsoft JhengHei" pitchFamily="34" charset="-120"/>
                <a:ea typeface="Microsoft JhengHei" pitchFamily="34" charset="-120"/>
              </a:rPr>
              <a:t> </a:t>
            </a:r>
            <a:r>
              <a:rPr lang="en-US" sz="2800" dirty="0" smtClean="0">
                <a:latin typeface="Microsoft JhengHei" pitchFamily="34" charset="-120"/>
                <a:ea typeface="Microsoft JhengHei" pitchFamily="34" charset="-120"/>
              </a:rPr>
              <a:t>to </a:t>
            </a:r>
            <a:r>
              <a:rPr lang="en-US" sz="2800" dirty="0">
                <a:latin typeface="Microsoft JhengHei" pitchFamily="34" charset="-120"/>
                <a:ea typeface="Microsoft JhengHei" pitchFamily="34" charset="-120"/>
              </a:rPr>
              <a:t>hit a small ball called a </a:t>
            </a:r>
            <a:r>
              <a:rPr lang="en-US" sz="2800" i="1" dirty="0" err="1" smtClean="0">
                <a:latin typeface="Microsoft JhengHei" pitchFamily="34" charset="-120"/>
                <a:ea typeface="Microsoft JhengHei" pitchFamily="34" charset="-120"/>
              </a:rPr>
              <a:t>sliotar</a:t>
            </a:r>
            <a:r>
              <a:rPr lang="en-US" sz="2800" dirty="0">
                <a:latin typeface="Microsoft JhengHei" pitchFamily="34" charset="-120"/>
                <a:ea typeface="Microsoft JhengHei" pitchFamily="34" charset="-120"/>
              </a:rPr>
              <a:t> between the opponents' goalposts either over the crossbar for one point, or under the crossbar into a net guarded by a goalkeeper for one goal, which is equivalent to three points. The </a:t>
            </a:r>
            <a:r>
              <a:rPr lang="en-US" sz="2800" dirty="0" err="1">
                <a:latin typeface="Microsoft JhengHei" pitchFamily="34" charset="-120"/>
                <a:ea typeface="Microsoft JhengHei" pitchFamily="34" charset="-120"/>
              </a:rPr>
              <a:t>sliotar</a:t>
            </a:r>
            <a:r>
              <a:rPr lang="en-US" sz="2800" dirty="0">
                <a:latin typeface="Microsoft JhengHei" pitchFamily="34" charset="-120"/>
                <a:ea typeface="Microsoft JhengHei" pitchFamily="34" charset="-120"/>
              </a:rPr>
              <a:t> can be caught in the hand and carried for not more than four steps, struck in the air, or struck on the ground with the </a:t>
            </a:r>
            <a:r>
              <a:rPr lang="en-US" sz="2800" dirty="0" err="1" smtClean="0">
                <a:latin typeface="Microsoft JhengHei" pitchFamily="34" charset="-120"/>
                <a:ea typeface="Microsoft JhengHei" pitchFamily="34" charset="-120"/>
              </a:rPr>
              <a:t>hurley</a:t>
            </a:r>
            <a:r>
              <a:rPr lang="en-US" sz="2800" dirty="0">
                <a:latin typeface="Microsoft JhengHei" pitchFamily="34" charset="-120"/>
                <a:ea typeface="Microsoft JhengHei" pitchFamily="34" charset="-120"/>
              </a:rPr>
              <a:t>.</a:t>
            </a:r>
            <a:endParaRPr lang="ru-RU" sz="2800" dirty="0">
              <a:ea typeface="Microsoft JhengHei" pitchFamily="34" charset="-12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2051" y="1556792"/>
            <a:ext cx="6476373" cy="4658444"/>
          </a:xfrm>
          <a:prstGeom prst="rect">
            <a:avLst/>
          </a:prstGeom>
          <a:ln>
            <a:noFill/>
          </a:ln>
          <a:effectLst>
            <a:softEdge rad="112500"/>
          </a:effectLst>
        </p:spPr>
      </p:pic>
    </p:spTree>
    <p:extLst>
      <p:ext uri="{BB962C8B-B14F-4D97-AF65-F5344CB8AC3E}">
        <p14:creationId xmlns:p14="http://schemas.microsoft.com/office/powerpoint/2010/main" val="220968777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9112" y="35962"/>
            <a:ext cx="3384376" cy="4922728"/>
          </a:xfrm>
          <a:prstGeom prst="rect">
            <a:avLst/>
          </a:prstGeom>
        </p:spPr>
      </p:pic>
      <p:sp>
        <p:nvSpPr>
          <p:cNvPr id="5" name="TextBox 4"/>
          <p:cNvSpPr txBox="1"/>
          <p:nvPr/>
        </p:nvSpPr>
        <p:spPr>
          <a:xfrm>
            <a:off x="323528" y="404664"/>
            <a:ext cx="5205584" cy="1477328"/>
          </a:xfrm>
          <a:prstGeom prst="rect">
            <a:avLst/>
          </a:prstGeom>
          <a:noFill/>
        </p:spPr>
        <p:txBody>
          <a:bodyPr wrap="square" rtlCol="0">
            <a:spAutoFit/>
          </a:bodyPr>
          <a:lstStyle/>
          <a:p>
            <a:r>
              <a:rPr lang="en-US" dirty="0">
                <a:latin typeface="Microsoft JhengHei" pitchFamily="34" charset="-120"/>
                <a:ea typeface="Microsoft JhengHei" pitchFamily="34" charset="-120"/>
              </a:rPr>
              <a:t>Teams consist of fifteen players and they line out as below. The panel is made up of 24–30 players and five substitutions are allowed per game. An exception can now be made in the case of a blood substitute being </a:t>
            </a:r>
            <a:r>
              <a:rPr lang="en-US" dirty="0" smtClean="0">
                <a:latin typeface="Microsoft JhengHei" pitchFamily="34" charset="-120"/>
                <a:ea typeface="Microsoft JhengHei" pitchFamily="34" charset="-120"/>
              </a:rPr>
              <a:t>necessary.</a:t>
            </a:r>
            <a:endParaRPr lang="ru-RU" dirty="0">
              <a:ea typeface="Microsoft JhengHei" pitchFamily="34" charset="-12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1964730"/>
            <a:ext cx="1875804" cy="2860601"/>
          </a:xfrm>
          <a:prstGeom prst="rect">
            <a:avLst/>
          </a:prstGeom>
        </p:spPr>
      </p:pic>
      <p:pic>
        <p:nvPicPr>
          <p:cNvPr id="7" name="Рисунок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3608" y="303225"/>
            <a:ext cx="4045015" cy="6165304"/>
          </a:xfrm>
          <a:prstGeom prst="rect">
            <a:avLst/>
          </a:prstGeom>
        </p:spPr>
      </p:pic>
    </p:spTree>
    <p:extLst>
      <p:ext uri="{BB962C8B-B14F-4D97-AF65-F5344CB8AC3E}">
        <p14:creationId xmlns:p14="http://schemas.microsoft.com/office/powerpoint/2010/main" val="98740804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2"/>
            <a:ext cx="8424936" cy="2585323"/>
          </a:xfrm>
          <a:prstGeom prst="rect">
            <a:avLst/>
          </a:prstGeom>
          <a:noFill/>
        </p:spPr>
        <p:txBody>
          <a:bodyPr wrap="square" rtlCol="0">
            <a:spAutoFit/>
          </a:bodyPr>
          <a:lstStyle/>
          <a:p>
            <a:r>
              <a:rPr lang="en-US" dirty="0">
                <a:latin typeface="Microsoft JhengHei" pitchFamily="34" charset="-120"/>
                <a:ea typeface="Microsoft JhengHei" pitchFamily="34" charset="-120"/>
              </a:rPr>
              <a:t>Hurling is played throughout the world, and is popular among members of </a:t>
            </a:r>
            <a:r>
              <a:rPr lang="en-US" dirty="0" smtClean="0">
                <a:latin typeface="Microsoft JhengHei" pitchFamily="34" charset="-120"/>
                <a:ea typeface="Microsoft JhengHei" pitchFamily="34" charset="-120"/>
              </a:rPr>
              <a:t>the Irish </a:t>
            </a:r>
            <a:r>
              <a:rPr lang="en-US" dirty="0">
                <a:latin typeface="Microsoft JhengHei" pitchFamily="34" charset="-120"/>
                <a:ea typeface="Microsoft JhengHei" pitchFamily="34" charset="-120"/>
              </a:rPr>
              <a:t>diaspora in North America, Europe, Australia, New Zealand, South Africa and Argentina. There is no professional league, so the players today are unpaid amateurs. In many parts of Ireland, it is a fixture of life</a:t>
            </a:r>
            <a:r>
              <a:rPr lang="en-US" dirty="0" smtClean="0">
                <a:latin typeface="Microsoft JhengHei" pitchFamily="34" charset="-120"/>
                <a:ea typeface="Microsoft JhengHei" pitchFamily="34" charset="-120"/>
              </a:rPr>
              <a:t>.</a:t>
            </a:r>
            <a:r>
              <a:rPr lang="en-US" dirty="0">
                <a:latin typeface="Microsoft JhengHei" pitchFamily="34" charset="-120"/>
                <a:ea typeface="Microsoft JhengHei" pitchFamily="34" charset="-120"/>
              </a:rPr>
              <a:t> It has featured regularly in art forms such as film and </a:t>
            </a:r>
            <a:r>
              <a:rPr lang="en-US" dirty="0" smtClean="0">
                <a:latin typeface="Microsoft JhengHei" pitchFamily="34" charset="-120"/>
                <a:ea typeface="Microsoft JhengHei" pitchFamily="34" charset="-120"/>
              </a:rPr>
              <a:t>literature. </a:t>
            </a:r>
            <a:r>
              <a:rPr lang="en-US" dirty="0">
                <a:latin typeface="Microsoft JhengHei" pitchFamily="34" charset="-120"/>
                <a:ea typeface="Microsoft JhengHei" pitchFamily="34" charset="-120"/>
              </a:rPr>
              <a:t>The final of the All-Ireland Senior Hurling Championship was listed in second place by CNN in its "10 sporting events you have to see live", after the Olympic </a:t>
            </a:r>
            <a:r>
              <a:rPr lang="en-US" dirty="0" smtClean="0">
                <a:latin typeface="Microsoft JhengHei" pitchFamily="34" charset="-120"/>
                <a:ea typeface="Microsoft JhengHei" pitchFamily="34" charset="-120"/>
              </a:rPr>
              <a:t>Games</a:t>
            </a:r>
            <a:r>
              <a:rPr lang="en-US" dirty="0">
                <a:latin typeface="Microsoft JhengHei" pitchFamily="34" charset="-120"/>
                <a:ea typeface="Microsoft JhengHei" pitchFamily="34" charset="-120"/>
              </a:rPr>
              <a:t> and ahead of both the FIFA World Cup and UEFA European Football Championship.</a:t>
            </a:r>
            <a:endParaRPr lang="ru-RU" dirty="0">
              <a:ea typeface="Microsoft JhengHei" pitchFamily="34" charset="-12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526" y="692696"/>
            <a:ext cx="7988908" cy="5312624"/>
          </a:xfrm>
          <a:prstGeom prst="rect">
            <a:avLst/>
          </a:prstGeom>
          <a:ln>
            <a:noFill/>
          </a:ln>
          <a:effectLst>
            <a:softEdge rad="112500"/>
          </a:effectLst>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954" y="718964"/>
            <a:ext cx="8405603" cy="5400600"/>
          </a:xfrm>
          <a:prstGeom prst="rect">
            <a:avLst/>
          </a:prstGeom>
          <a:ln>
            <a:noFill/>
          </a:ln>
          <a:effectLst>
            <a:softEdge rad="112500"/>
          </a:effectLst>
        </p:spPr>
      </p:pic>
    </p:spTree>
    <p:extLst>
      <p:ext uri="{BB962C8B-B14F-4D97-AF65-F5344CB8AC3E}">
        <p14:creationId xmlns:p14="http://schemas.microsoft.com/office/powerpoint/2010/main" val="310341743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27</TotalTime>
  <Words>86</Words>
  <Application>Microsoft Office PowerPoint</Application>
  <PresentationFormat>Экран (4:3)</PresentationFormat>
  <Paragraphs>6</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Углы</vt:lpstr>
      <vt:lpstr>Hurling</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Hurling</dc:title>
  <dc:creator>Admin</dc:creator>
  <cp:lastModifiedBy>Admin</cp:lastModifiedBy>
  <cp:revision>4</cp:revision>
  <dcterms:created xsi:type="dcterms:W3CDTF">2014-04-23T18:01:03Z</dcterms:created>
  <dcterms:modified xsi:type="dcterms:W3CDTF">2014-04-23T18:39:20Z</dcterms:modified>
</cp:coreProperties>
</file>