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69" r:id="rId5"/>
    <p:sldId id="257" r:id="rId6"/>
    <p:sldId id="260" r:id="rId7"/>
    <p:sldId id="258" r:id="rId8"/>
    <p:sldId id="259" r:id="rId9"/>
    <p:sldId id="271" r:id="rId10"/>
    <p:sldId id="261" r:id="rId11"/>
    <p:sldId id="262" r:id="rId12"/>
    <p:sldId id="272" r:id="rId13"/>
    <p:sldId id="273" r:id="rId14"/>
    <p:sldId id="263" r:id="rId15"/>
    <p:sldId id="264" r:id="rId16"/>
    <p:sldId id="265" r:id="rId17"/>
    <p:sldId id="26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4485-0769-439E-A9FC-C92AF012EB2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E7FD-E115-4156-8FDA-E7063904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8%D0%BC%D0%BE%D0%B2%D1%96_%D0%9E%D0%BB%D1%96%D0%BC%D0%BF%D1%96%D0%B9%D1%81%D1%8C%D0%BA%D1%96_%D1%96%D0%B3%D1%80%D0%B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99-s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414592" cy="129857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Презентація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на тему:              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Росія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7296" y="5654080"/>
            <a:ext cx="5936704" cy="120392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учениця 10 класу        </a:t>
            </a:r>
            <a:r>
              <a:rPr lang="uk-UA" dirty="0" err="1" smtClean="0">
                <a:solidFill>
                  <a:schemeClr val="tx1"/>
                </a:solidFill>
              </a:rPr>
              <a:t>Філімонова</a:t>
            </a:r>
            <a:r>
              <a:rPr lang="uk-UA" dirty="0" smtClean="0">
                <a:solidFill>
                  <a:schemeClr val="tx1"/>
                </a:solidFill>
              </a:rPr>
              <a:t> Катерина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лимпийские-объекты-Сочи-201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32" y="0"/>
            <a:ext cx="9157231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Зимові Олімпійські ігри"/>
              </a:rPr>
              <a:t>Зимові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Зимові Олімпійські ігри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Зимові Олімпійські ігри"/>
              </a:rPr>
              <a:t>Олімпійські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Зимові Олімпійські ігри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Зимові Олімпійські ігри"/>
              </a:rPr>
              <a:t>ігри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2014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 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змагання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проходять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7 по 23 лютого 2014 року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Сочі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Столиця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Олімпіади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 сто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дев'ятнадцятої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сесії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МОК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Гватемала,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столиці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Гватемали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4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липня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2007.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Олімпійські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ігри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пройдуть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вдруге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у 1980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пройшли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XXII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Олімпійські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ігри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вперше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зимові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Ігри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закінчення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Олімпійських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ігор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тих же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об'єктах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будуть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зимові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Паралімпійські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ігри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866_345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232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Перше Олімпійське золото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4348261-693X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Перемога Росії в Олімпійських іграх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72639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886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0913-tank_inside_wod_article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Збройні сили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Збройні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Російської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Федерації</a:t>
            </a:r>
            <a:r>
              <a:rPr lang="ru-RU" sz="3600" dirty="0" smtClean="0">
                <a:solidFill>
                  <a:schemeClr val="bg1"/>
                </a:solidFill>
              </a:rPr>
              <a:t> — </a:t>
            </a:r>
            <a:r>
              <a:rPr lang="ru-RU" sz="3600" dirty="0" err="1" smtClean="0">
                <a:solidFill>
                  <a:schemeClr val="bg1"/>
                </a:solidFill>
              </a:rPr>
              <a:t>державна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військова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організація</a:t>
            </a:r>
            <a:r>
              <a:rPr lang="ru-RU" sz="3600" dirty="0" smtClean="0">
                <a:solidFill>
                  <a:schemeClr val="bg1"/>
                </a:solidFill>
              </a:rPr>
              <a:t>, яка становить основу оборони </a:t>
            </a:r>
            <a:r>
              <a:rPr lang="ru-RU" sz="3600" dirty="0" err="1" smtClean="0">
                <a:solidFill>
                  <a:schemeClr val="bg1"/>
                </a:solidFill>
              </a:rPr>
              <a:t>Російської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Федерації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3600" dirty="0" smtClean="0">
                <a:solidFill>
                  <a:schemeClr val="bg1"/>
                </a:solidFill>
              </a:rPr>
              <a:t> до Федерального Закону № 61-ФЗ </a:t>
            </a:r>
            <a:r>
              <a:rPr lang="ru-RU" sz="3600" dirty="0" err="1" smtClean="0">
                <a:solidFill>
                  <a:schemeClr val="bg1"/>
                </a:solidFill>
              </a:rPr>
              <a:t>від</a:t>
            </a:r>
            <a:r>
              <a:rPr lang="ru-RU" sz="3600" dirty="0" smtClean="0">
                <a:solidFill>
                  <a:schemeClr val="bg1"/>
                </a:solidFill>
              </a:rPr>
              <a:t> 31 </a:t>
            </a:r>
            <a:r>
              <a:rPr lang="ru-RU" sz="3600" dirty="0" err="1" smtClean="0">
                <a:solidFill>
                  <a:schemeClr val="bg1"/>
                </a:solidFill>
              </a:rPr>
              <a:t>травня</a:t>
            </a:r>
            <a:r>
              <a:rPr lang="ru-RU" sz="3600" dirty="0" smtClean="0">
                <a:solidFill>
                  <a:schemeClr val="bg1"/>
                </a:solidFill>
              </a:rPr>
              <a:t> 1996 року «Про оборону», </a:t>
            </a:r>
            <a:r>
              <a:rPr lang="ru-RU" sz="3600" dirty="0" err="1" smtClean="0">
                <a:solidFill>
                  <a:schemeClr val="bg1"/>
                </a:solidFill>
              </a:rPr>
              <a:t>Збройні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призначені</a:t>
            </a:r>
            <a:r>
              <a:rPr lang="ru-RU" sz="3600" dirty="0" smtClean="0">
                <a:solidFill>
                  <a:schemeClr val="bg1"/>
                </a:solidFill>
              </a:rPr>
              <a:t> для </a:t>
            </a:r>
            <a:r>
              <a:rPr lang="ru-RU" sz="3600" dirty="0" err="1" smtClean="0">
                <a:solidFill>
                  <a:schemeClr val="bg1"/>
                </a:solidFill>
              </a:rPr>
              <a:t>відбиття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агресії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спрямованої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проти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Російської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Федерації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для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збройного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захисту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цілісності</a:t>
            </a:r>
            <a:r>
              <a:rPr lang="ru-RU" sz="3600" dirty="0" smtClean="0">
                <a:solidFill>
                  <a:schemeClr val="bg1"/>
                </a:solidFill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</a:rPr>
              <a:t>недоторканності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Російської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Федерації</a:t>
            </a:r>
            <a:r>
              <a:rPr lang="ru-RU" sz="3600" dirty="0" smtClean="0">
                <a:solidFill>
                  <a:schemeClr val="bg1"/>
                </a:solidFill>
              </a:rPr>
              <a:t>, а </a:t>
            </a:r>
            <a:r>
              <a:rPr lang="ru-RU" sz="3600" dirty="0" err="1" smtClean="0">
                <a:solidFill>
                  <a:schemeClr val="bg1"/>
                </a:solidFill>
              </a:rPr>
              <a:t>також</a:t>
            </a:r>
            <a:r>
              <a:rPr lang="ru-RU" sz="3600" dirty="0" smtClean="0">
                <a:solidFill>
                  <a:schemeClr val="bg1"/>
                </a:solidFill>
              </a:rPr>
              <a:t> для </a:t>
            </a:r>
            <a:r>
              <a:rPr lang="ru-RU" sz="36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завдань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3600" dirty="0" smtClean="0">
                <a:solidFill>
                  <a:schemeClr val="bg1"/>
                </a:solidFill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</a:rPr>
              <a:t>федеральних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конституційних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законів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федеральних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законів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міжнародних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договорів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Російської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Федерації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На 2013 рок </a:t>
            </a:r>
            <a:r>
              <a:rPr lang="ru-RU" sz="3600" dirty="0" err="1" smtClean="0">
                <a:solidFill>
                  <a:schemeClr val="bg1"/>
                </a:solidFill>
              </a:rPr>
              <a:t>Збройні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сили</a:t>
            </a:r>
            <a:r>
              <a:rPr lang="ru-RU" sz="3600" dirty="0" smtClean="0">
                <a:solidFill>
                  <a:schemeClr val="bg1"/>
                </a:solidFill>
              </a:rPr>
              <a:t> РФ </a:t>
            </a:r>
            <a:r>
              <a:rPr lang="ru-RU" sz="3600" dirty="0" err="1" smtClean="0">
                <a:solidFill>
                  <a:schemeClr val="bg1"/>
                </a:solidFill>
              </a:rPr>
              <a:t>складаються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1 </a:t>
            </a:r>
            <a:r>
              <a:rPr lang="ru-RU" sz="3600" dirty="0" err="1" smtClean="0">
                <a:solidFill>
                  <a:schemeClr val="bg1"/>
                </a:solidFill>
              </a:rPr>
              <a:t>млн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осіб</a:t>
            </a:r>
            <a:r>
              <a:rPr lang="ru-RU" sz="3600" dirty="0" smtClean="0">
                <a:solidFill>
                  <a:schemeClr val="bg1"/>
                </a:solidFill>
              </a:rPr>
              <a:t> (5-е </a:t>
            </a:r>
            <a:r>
              <a:rPr lang="ru-RU" sz="3600" dirty="0" err="1" smtClean="0">
                <a:solidFill>
                  <a:schemeClr val="bg1"/>
                </a:solidFill>
              </a:rPr>
              <a:t>місце</a:t>
            </a:r>
            <a:r>
              <a:rPr lang="ru-RU" sz="3600" dirty="0" smtClean="0">
                <a:solidFill>
                  <a:schemeClr val="bg1"/>
                </a:solidFill>
              </a:rPr>
              <a:t> у </a:t>
            </a:r>
            <a:r>
              <a:rPr lang="ru-RU" sz="3600" dirty="0" err="1" smtClean="0">
                <a:solidFill>
                  <a:schemeClr val="bg1"/>
                </a:solidFill>
              </a:rPr>
              <a:t>світі</a:t>
            </a:r>
            <a:r>
              <a:rPr lang="ru-RU" sz="3600" dirty="0" smtClean="0">
                <a:solidFill>
                  <a:schemeClr val="bg1"/>
                </a:solidFill>
              </a:rPr>
              <a:t>. З бюджету на потреби </a:t>
            </a:r>
            <a:r>
              <a:rPr lang="ru-RU" sz="3600" dirty="0" err="1" smtClean="0">
                <a:solidFill>
                  <a:schemeClr val="bg1"/>
                </a:solidFill>
              </a:rPr>
              <a:t>армії</a:t>
            </a:r>
            <a:r>
              <a:rPr lang="ru-RU" sz="3600" dirty="0" smtClean="0">
                <a:solidFill>
                  <a:schemeClr val="bg1"/>
                </a:solidFill>
              </a:rPr>
              <a:t> того року </a:t>
            </a:r>
            <a:r>
              <a:rPr lang="ru-RU" sz="3600" dirty="0" err="1" smtClean="0">
                <a:solidFill>
                  <a:schemeClr val="bg1"/>
                </a:solidFill>
              </a:rPr>
              <a:t>було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виділено</a:t>
            </a:r>
            <a:r>
              <a:rPr lang="ru-RU" sz="3600" dirty="0" smtClean="0">
                <a:solidFill>
                  <a:schemeClr val="bg1"/>
                </a:solidFill>
              </a:rPr>
              <a:t> 71,2 </a:t>
            </a:r>
            <a:r>
              <a:rPr lang="ru-RU" sz="3600" dirty="0" err="1" smtClean="0">
                <a:solidFill>
                  <a:schemeClr val="bg1"/>
                </a:solidFill>
              </a:rPr>
              <a:t>млрд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американських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доларів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Російські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Збройні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поділяються</a:t>
            </a:r>
            <a:r>
              <a:rPr lang="ru-RU" sz="3600" dirty="0" smtClean="0">
                <a:solidFill>
                  <a:schemeClr val="bg1"/>
                </a:solidFill>
              </a:rPr>
              <a:t> на три </a:t>
            </a:r>
            <a:r>
              <a:rPr lang="ru-RU" sz="3600" dirty="0" err="1" smtClean="0">
                <a:solidFill>
                  <a:schemeClr val="bg1"/>
                </a:solidFill>
              </a:rPr>
              <a:t>види</a:t>
            </a:r>
            <a:r>
              <a:rPr lang="ru-RU" sz="3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Сухопутні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війська</a:t>
            </a:r>
            <a:r>
              <a:rPr lang="ru-RU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Військово-повітряні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сили</a:t>
            </a:r>
            <a:r>
              <a:rPr lang="ru-RU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Військово-морський</a:t>
            </a:r>
            <a:r>
              <a:rPr lang="ru-RU" sz="3600" dirty="0" smtClean="0">
                <a:solidFill>
                  <a:schemeClr val="bg1"/>
                </a:solidFill>
              </a:rPr>
              <a:t> флот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rpk-pantsir-s1-na-baz-qkama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ЗРПК «Панцир-С1»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автомобіля</a:t>
            </a:r>
            <a:r>
              <a:rPr lang="ru-RU" dirty="0" smtClean="0"/>
              <a:t> "КАМАЗ"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Зенітний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ракетно-гарматний</a:t>
            </a:r>
            <a:r>
              <a:rPr lang="ru-RU" dirty="0" smtClean="0">
                <a:solidFill>
                  <a:schemeClr val="bg1"/>
                </a:solidFill>
              </a:rPr>
              <a:t> комплекс ЗРПК «Панцир-С1». В </a:t>
            </a:r>
            <a:r>
              <a:rPr lang="ru-RU" dirty="0" err="1" smtClean="0">
                <a:solidFill>
                  <a:schemeClr val="bg1"/>
                </a:solidFill>
              </a:rPr>
              <a:t>даний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виключне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будь-якій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протиповітряна</a:t>
            </a:r>
            <a:r>
              <a:rPr lang="ru-RU" dirty="0" smtClean="0">
                <a:solidFill>
                  <a:schemeClr val="bg1"/>
                </a:solidFill>
              </a:rPr>
              <a:t> оборона, так як </a:t>
            </a:r>
            <a:r>
              <a:rPr lang="ru-RU" dirty="0" err="1" smtClean="0">
                <a:solidFill>
                  <a:schemeClr val="bg1"/>
                </a:solidFill>
              </a:rPr>
              <a:t>новітні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зразки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керованих</a:t>
            </a:r>
            <a:r>
              <a:rPr lang="ru-RU" dirty="0" smtClean="0">
                <a:solidFill>
                  <a:schemeClr val="bg1"/>
                </a:solidFill>
              </a:rPr>
              <a:t> бомб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ракет </a:t>
            </a:r>
            <a:r>
              <a:rPr lang="ru-RU" dirty="0" err="1" smtClean="0">
                <a:solidFill>
                  <a:schemeClr val="bg1"/>
                </a:solidFill>
              </a:rPr>
              <a:t>здатні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найкоротші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терміни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вивести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ладу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стратегічні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ak-dal-sistema-zalpovogo-ognya-smerch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851" y="0"/>
            <a:ext cx="91628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Реактивна</a:t>
            </a:r>
            <a:r>
              <a:rPr lang="ru-RU" dirty="0" smtClean="0"/>
              <a:t> </a:t>
            </a:r>
            <a:r>
              <a:rPr lang="ru-RU" dirty="0" err="1" smtClean="0"/>
              <a:t>далекобійна</a:t>
            </a:r>
            <a:r>
              <a:rPr lang="ru-RU" dirty="0" smtClean="0"/>
              <a:t> система залпового </a:t>
            </a:r>
            <a:r>
              <a:rPr lang="ru-RU" dirty="0" err="1" smtClean="0"/>
              <a:t>вогню</a:t>
            </a:r>
            <a:r>
              <a:rPr lang="ru-RU" dirty="0" smtClean="0"/>
              <a:t> "Смерч"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Реактивна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далекобійна</a:t>
            </a:r>
            <a:r>
              <a:rPr lang="ru-RU" sz="2400" dirty="0" smtClean="0">
                <a:solidFill>
                  <a:srgbClr val="FF0000"/>
                </a:solidFill>
              </a:rPr>
              <a:t> система залпового </a:t>
            </a:r>
            <a:r>
              <a:rPr lang="ru-RU" sz="2400" dirty="0" err="1" smtClean="0">
                <a:solidFill>
                  <a:srgbClr val="FF0000"/>
                </a:solidFill>
              </a:rPr>
              <a:t>вогню</a:t>
            </a:r>
            <a:r>
              <a:rPr lang="ru-RU" sz="2400" dirty="0" smtClean="0">
                <a:solidFill>
                  <a:srgbClr val="FF0000"/>
                </a:solidFill>
              </a:rPr>
              <a:t> РСЗВ "Смерч" </a:t>
            </a:r>
            <a:r>
              <a:rPr lang="ru-RU" sz="2400" dirty="0" err="1" smtClean="0">
                <a:solidFill>
                  <a:srgbClr val="FF0000"/>
                </a:solidFill>
              </a:rPr>
              <a:t>має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дальність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стрільби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дев'яносто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кілометрів</a:t>
            </a:r>
            <a:r>
              <a:rPr lang="ru-RU" sz="2400" dirty="0" smtClean="0">
                <a:solidFill>
                  <a:srgbClr val="FF0000"/>
                </a:solidFill>
              </a:rPr>
              <a:t>. За сорок секунд </a:t>
            </a:r>
            <a:r>
              <a:rPr lang="ru-RU" sz="2400" dirty="0" err="1" smtClean="0">
                <a:solidFill>
                  <a:srgbClr val="FF0000"/>
                </a:solidFill>
              </a:rPr>
              <a:t>розряджає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всі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свої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дванадцять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стовбурів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вражаючи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більше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шістдесяти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гектарів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Випускає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касетні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осколковими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бойовими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елементами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ракети</a:t>
            </a:r>
            <a:r>
              <a:rPr lang="ru-RU" sz="2400" dirty="0" smtClean="0">
                <a:solidFill>
                  <a:srgbClr val="FF0000"/>
                </a:solidFill>
              </a:rPr>
              <a:t> , </a:t>
            </a:r>
            <a:r>
              <a:rPr lang="ru-RU" sz="2400" dirty="0" err="1" smtClean="0">
                <a:solidFill>
                  <a:srgbClr val="FF0000"/>
                </a:solidFill>
              </a:rPr>
              <a:t>осколково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фугасні</a:t>
            </a:r>
            <a:r>
              <a:rPr lang="ru-RU" sz="2400" dirty="0" smtClean="0">
                <a:solidFill>
                  <a:srgbClr val="FF0000"/>
                </a:solidFill>
              </a:rPr>
              <a:t> , само </a:t>
            </a:r>
            <a:r>
              <a:rPr lang="ru-RU" sz="2400" dirty="0" err="1" smtClean="0">
                <a:solidFill>
                  <a:srgbClr val="FF0000"/>
                </a:solidFill>
              </a:rPr>
              <a:t>прицілюється</a:t>
            </a:r>
            <a:r>
              <a:rPr lang="ru-RU" sz="2400" dirty="0" smtClean="0">
                <a:solidFill>
                  <a:srgbClr val="FF0000"/>
                </a:solidFill>
              </a:rPr>
              <a:t> , </a:t>
            </a:r>
            <a:r>
              <a:rPr lang="ru-RU" sz="2400" dirty="0" err="1" smtClean="0">
                <a:solidFill>
                  <a:srgbClr val="FF0000"/>
                </a:solidFill>
              </a:rPr>
              <a:t>протитанкові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міни</a:t>
            </a:r>
            <a:r>
              <a:rPr lang="ru-RU" sz="2400" dirty="0" smtClean="0">
                <a:solidFill>
                  <a:srgbClr val="FF0000"/>
                </a:solidFill>
              </a:rPr>
              <a:t> , а </a:t>
            </a:r>
            <a:r>
              <a:rPr lang="ru-RU" sz="2400" dirty="0" err="1" smtClean="0">
                <a:solidFill>
                  <a:srgbClr val="FF0000"/>
                </a:solidFill>
              </a:rPr>
              <a:t>також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розвідувальними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безпілотниками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Термобарический </a:t>
            </a:r>
            <a:r>
              <a:rPr lang="ru-RU" sz="2400" dirty="0" err="1" smtClean="0">
                <a:solidFill>
                  <a:srgbClr val="FF0000"/>
                </a:solidFill>
              </a:rPr>
              <a:t>головна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частина</a:t>
            </a:r>
            <a:r>
              <a:rPr lang="ru-RU" sz="2400" dirty="0" smtClean="0">
                <a:solidFill>
                  <a:srgbClr val="FF0000"/>
                </a:solidFill>
              </a:rPr>
              <a:t> . Не </a:t>
            </a:r>
            <a:r>
              <a:rPr lang="ru-RU" sz="2400" dirty="0" err="1" smtClean="0">
                <a:solidFill>
                  <a:srgbClr val="FF0000"/>
                </a:solidFill>
              </a:rPr>
              <a:t>дивлячись</a:t>
            </a:r>
            <a:r>
              <a:rPr lang="ru-RU" sz="2400" dirty="0" smtClean="0">
                <a:solidFill>
                  <a:srgbClr val="FF0000"/>
                </a:solidFill>
              </a:rPr>
              <a:t> на те , </a:t>
            </a:r>
            <a:r>
              <a:rPr lang="ru-RU" sz="2400" dirty="0" err="1" smtClean="0">
                <a:solidFill>
                  <a:srgbClr val="FF0000"/>
                </a:solidFill>
              </a:rPr>
              <a:t>що</a:t>
            </a:r>
            <a:r>
              <a:rPr lang="ru-RU" sz="2400" dirty="0" smtClean="0">
                <a:solidFill>
                  <a:srgbClr val="FF0000"/>
                </a:solidFill>
              </a:rPr>
              <a:t> система </a:t>
            </a:r>
            <a:r>
              <a:rPr lang="ru-RU" sz="2400" dirty="0" err="1" smtClean="0">
                <a:solidFill>
                  <a:srgbClr val="FF0000"/>
                </a:solidFill>
              </a:rPr>
              <a:t>випущена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більше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двадцяти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років</a:t>
            </a:r>
            <a:r>
              <a:rPr lang="ru-RU" sz="2400" dirty="0" smtClean="0">
                <a:solidFill>
                  <a:srgbClr val="FF0000"/>
                </a:solidFill>
              </a:rPr>
              <a:t> тому , вона </a:t>
            </a:r>
            <a:r>
              <a:rPr lang="ru-RU" sz="2400" dirty="0" err="1" smtClean="0">
                <a:solidFill>
                  <a:srgbClr val="FF0000"/>
                </a:solidFill>
              </a:rPr>
              <a:t>досі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затребуваною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останні</a:t>
            </a:r>
            <a:r>
              <a:rPr lang="ru-RU" sz="2400" dirty="0" smtClean="0">
                <a:solidFill>
                  <a:srgbClr val="FF0000"/>
                </a:solidFill>
              </a:rPr>
              <a:t> роки в </a:t>
            </a:r>
            <a:r>
              <a:rPr lang="ru-RU" sz="2400" dirty="0" err="1" smtClean="0">
                <a:solidFill>
                  <a:srgbClr val="FF0000"/>
                </a:solidFill>
              </a:rPr>
              <a:t>цю</a:t>
            </a:r>
            <a:r>
              <a:rPr lang="ru-RU" sz="2400" dirty="0" smtClean="0">
                <a:solidFill>
                  <a:srgbClr val="FF0000"/>
                </a:solidFill>
              </a:rPr>
              <a:t> систему </a:t>
            </a:r>
            <a:r>
              <a:rPr lang="ru-RU" sz="2400" dirty="0" err="1" smtClean="0">
                <a:solidFill>
                  <a:srgbClr val="FF0000"/>
                </a:solidFill>
              </a:rPr>
              <a:t>були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впроваджені</a:t>
            </a:r>
            <a:r>
              <a:rPr lang="ru-RU" sz="2400" dirty="0" smtClean="0">
                <a:solidFill>
                  <a:srgbClr val="FF0000"/>
                </a:solidFill>
              </a:rPr>
              <a:t> ряд </a:t>
            </a:r>
            <a:r>
              <a:rPr lang="ru-RU" sz="2400" dirty="0" err="1" smtClean="0">
                <a:solidFill>
                  <a:srgbClr val="FF0000"/>
                </a:solidFill>
              </a:rPr>
              <a:t>поліпшень</a:t>
            </a:r>
            <a:r>
              <a:rPr lang="ru-RU" sz="2400" dirty="0" smtClean="0">
                <a:solidFill>
                  <a:srgbClr val="FF0000"/>
                </a:solidFill>
              </a:rPr>
              <a:t> , у тому </a:t>
            </a:r>
            <a:r>
              <a:rPr lang="ru-RU" sz="2400" dirty="0" err="1" smtClean="0">
                <a:solidFill>
                  <a:srgbClr val="FF0000"/>
                </a:solidFill>
              </a:rPr>
              <a:t>числі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більш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висока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високоточних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eiirovayj-tank-t-90s-ms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6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ru-RU" dirty="0" err="1" smtClean="0"/>
              <a:t>Модернізований</a:t>
            </a:r>
            <a:r>
              <a:rPr lang="ru-RU" dirty="0" smtClean="0"/>
              <a:t> танк Т-90С (МС)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12160" cy="39330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Танк Т -90С ( МС 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характеристики 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вогневої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танків</a:t>
            </a:r>
            <a:r>
              <a:rPr lang="ru-RU" dirty="0" smtClean="0"/>
              <a:t> стала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бронебійних</a:t>
            </a:r>
            <a:r>
              <a:rPr lang="ru-RU" dirty="0" smtClean="0"/>
              <a:t> </a:t>
            </a:r>
            <a:r>
              <a:rPr lang="ru-RU" dirty="0" err="1" smtClean="0"/>
              <a:t>підкаліберних</a:t>
            </a:r>
            <a:r>
              <a:rPr lang="ru-RU" dirty="0" smtClean="0"/>
              <a:t> </a:t>
            </a:r>
            <a:r>
              <a:rPr lang="ru-RU" dirty="0" err="1" smtClean="0"/>
              <a:t>снарядів</a:t>
            </a:r>
            <a:r>
              <a:rPr lang="ru-RU" dirty="0" smtClean="0"/>
              <a:t> ( БПС )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проводилися</a:t>
            </a:r>
            <a:r>
              <a:rPr lang="ru-RU" dirty="0" smtClean="0"/>
              <a:t> в рамках ДКР « </a:t>
            </a:r>
            <a:r>
              <a:rPr lang="ru-RU" dirty="0" err="1" smtClean="0"/>
              <a:t>Свинець</a:t>
            </a:r>
            <a:r>
              <a:rPr lang="ru-RU" dirty="0" smtClean="0"/>
              <a:t> - 1 » </a:t>
            </a:r>
            <a:r>
              <a:rPr lang="ru-RU" dirty="0" err="1" smtClean="0"/>
              <a:t>і</a:t>
            </a:r>
            <a:r>
              <a:rPr lang="ru-RU" dirty="0" smtClean="0"/>
              <a:t> « </a:t>
            </a:r>
            <a:r>
              <a:rPr lang="ru-RU" dirty="0" err="1" smtClean="0"/>
              <a:t>Свинець</a:t>
            </a:r>
            <a:r>
              <a:rPr lang="ru-RU" dirty="0" smtClean="0"/>
              <a:t> - 2 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закінчилися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прийняттям</a:t>
            </a:r>
            <a:r>
              <a:rPr lang="ru-RU" dirty="0" smtClean="0"/>
              <a:t> на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пострілів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​​так </a:t>
            </a:r>
            <a:r>
              <a:rPr lang="ru-RU" dirty="0" err="1" smtClean="0"/>
              <a:t>званими</a:t>
            </a:r>
            <a:r>
              <a:rPr lang="ru-RU" dirty="0" smtClean="0"/>
              <a:t> « </a:t>
            </a:r>
            <a:r>
              <a:rPr lang="ru-RU" dirty="0" err="1" smtClean="0"/>
              <a:t>довгими</a:t>
            </a:r>
            <a:r>
              <a:rPr lang="ru-RU" dirty="0" smtClean="0"/>
              <a:t> » ( </a:t>
            </a:r>
            <a:r>
              <a:rPr lang="en-US" dirty="0" smtClean="0"/>
              <a:t>L = 740 </a:t>
            </a:r>
            <a:r>
              <a:rPr lang="ru-RU" dirty="0" smtClean="0"/>
              <a:t>мм) БПС .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пострілів</a:t>
            </a:r>
            <a:r>
              <a:rPr lang="ru-RU" dirty="0" smtClean="0"/>
              <a:t> ЗВБМ22 </a:t>
            </a:r>
            <a:r>
              <a:rPr lang="ru-RU" dirty="0" err="1" smtClean="0"/>
              <a:t>з</a:t>
            </a:r>
            <a:r>
              <a:rPr lang="ru-RU" dirty="0" smtClean="0"/>
              <a:t> БПС ЗБМ59 « </a:t>
            </a:r>
            <a:r>
              <a:rPr lang="ru-RU" dirty="0" err="1" smtClean="0"/>
              <a:t>Свинець</a:t>
            </a:r>
            <a:r>
              <a:rPr lang="ru-RU" dirty="0" smtClean="0"/>
              <a:t> - 1 » </a:t>
            </a:r>
            <a:r>
              <a:rPr lang="ru-RU" dirty="0" err="1" smtClean="0"/>
              <a:t>і</a:t>
            </a:r>
            <a:r>
              <a:rPr lang="ru-RU" dirty="0" smtClean="0"/>
              <a:t> ЗВБМ23 </a:t>
            </a:r>
            <a:r>
              <a:rPr lang="ru-RU" dirty="0" err="1" smtClean="0"/>
              <a:t>з</a:t>
            </a:r>
            <a:r>
              <a:rPr lang="ru-RU" dirty="0" smtClean="0"/>
              <a:t> БПС ЗБМ60 « </a:t>
            </a:r>
            <a:r>
              <a:rPr lang="ru-RU" dirty="0" err="1" smtClean="0"/>
              <a:t>Свинець</a:t>
            </a:r>
            <a:r>
              <a:rPr lang="ru-RU" dirty="0" smtClean="0"/>
              <a:t> - 2 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метальним</a:t>
            </a:r>
            <a:r>
              <a:rPr lang="ru-RU" dirty="0" smtClean="0"/>
              <a:t> зарядом 4Ж96 «Озон -Т »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бронепробиваемость</a:t>
            </a:r>
            <a:r>
              <a:rPr lang="ru-RU" dirty="0" smtClean="0"/>
              <a:t> при </a:t>
            </a:r>
            <a:r>
              <a:rPr lang="ru-RU" dirty="0" err="1" smtClean="0"/>
              <a:t>одночасному</a:t>
            </a:r>
            <a:r>
              <a:rPr lang="ru-RU" dirty="0" smtClean="0"/>
              <a:t> </a:t>
            </a:r>
            <a:r>
              <a:rPr lang="ru-RU" dirty="0" err="1" smtClean="0"/>
              <a:t>збільшенні</a:t>
            </a:r>
            <a:r>
              <a:rPr lang="ru-RU" dirty="0" smtClean="0"/>
              <a:t> </a:t>
            </a:r>
            <a:r>
              <a:rPr lang="ru-RU" dirty="0" err="1" smtClean="0"/>
              <a:t>дистанції</a:t>
            </a:r>
            <a:r>
              <a:rPr lang="ru-RU" dirty="0" smtClean="0"/>
              <a:t> </a:t>
            </a:r>
            <a:r>
              <a:rPr lang="ru-RU" dirty="0" err="1" smtClean="0"/>
              <a:t>дійсної</a:t>
            </a:r>
            <a:r>
              <a:rPr lang="ru-RU" dirty="0" smtClean="0"/>
              <a:t> </a:t>
            </a:r>
            <a:r>
              <a:rPr lang="ru-RU" dirty="0" err="1" smtClean="0"/>
              <a:t>стрільби</a:t>
            </a:r>
            <a:r>
              <a:rPr lang="ru-RU" dirty="0" smtClean="0"/>
              <a:t>. У УБМ «</a:t>
            </a:r>
            <a:r>
              <a:rPr lang="ru-RU" dirty="0" err="1" smtClean="0"/>
              <a:t>Прорив</a:t>
            </a:r>
            <a:r>
              <a:rPr lang="ru-RU" dirty="0" smtClean="0"/>
              <a:t> »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таких </a:t>
            </a:r>
            <a:r>
              <a:rPr lang="ru-RU" dirty="0" err="1" smtClean="0"/>
              <a:t>пострілів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0826077_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4831-s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04856" cy="993353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РОС</a:t>
            </a:r>
            <a:r>
              <a:rPr lang="uk-UA" sz="7200" dirty="0" smtClean="0">
                <a:solidFill>
                  <a:srgbClr val="FF0000"/>
                </a:solidFill>
              </a:rPr>
              <a:t>ІЯ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" y="2248696"/>
            <a:ext cx="9144000" cy="460851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держава у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північній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Євразії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федеративна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змішана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республіка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83 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суб'єктами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Межує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шістнадцятьма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країнами</a:t>
            </a:r>
            <a:r>
              <a:rPr lang="ru-RU" baseline="30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найбільший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показник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світі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): суходолом —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Норвегією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Фінляндією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Естонією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Латвією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Литвою та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Польщею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(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обидві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зКалінінградською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областю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Білоруссю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Україною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Грузією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Азербайджаном, Казахстаном,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Китаєм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Монголією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таПівнічною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Кореєю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морські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кордони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Японією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по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Охотському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морю,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Сполученими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Штатами Америки —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поБеринговій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протоці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З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площею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17 098 246 км²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Росія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найбільшою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територією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країною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світі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охоплює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восьмої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площі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Землі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дев'ятою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за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чисельністю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143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мільйонами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(2012).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Простягається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всій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північній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Азії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 26,5% у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Східну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Європу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Охоплює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дев'ять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годинних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поясів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включає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себе широкий спектр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умов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рельєфу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Згідно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Конституцією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РФ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перебувають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83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суб'єкта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46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яких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іменуються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областями, 21 —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республіками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дев'ять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— краями, два —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містами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федерального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—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автономними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округами 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один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—Россия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8284-svet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51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0661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Московський державний університет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67-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Ермітаж</a:t>
            </a:r>
            <a:r>
              <a:rPr lang="ru-RU" sz="2400" dirty="0" smtClean="0">
                <a:solidFill>
                  <a:schemeClr val="bg1"/>
                </a:solidFill>
              </a:rPr>
              <a:t> в </a:t>
            </a:r>
            <a:r>
              <a:rPr lang="ru-RU" sz="2400" dirty="0" err="1" smtClean="0">
                <a:solidFill>
                  <a:schemeClr val="bg1"/>
                </a:solidFill>
              </a:rPr>
              <a:t>Санкт-Петербурзі</a:t>
            </a:r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один </a:t>
            </a:r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найбільших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світі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художніх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культурно-історичних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музеїв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3893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85010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Презедент</a:t>
            </a:r>
            <a:r>
              <a:rPr lang="ru-RU" dirty="0" smtClean="0">
                <a:solidFill>
                  <a:srgbClr val="C00000"/>
                </a:solidFill>
              </a:rPr>
              <a:t> РФ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6581"/>
            <a:ext cx="5050904" cy="5001419"/>
          </a:xfrm>
        </p:spPr>
        <p:txBody>
          <a:bodyPr>
            <a:normAutofit fontScale="62500" lnSpcReduction="20000"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Володи́мир Володи́мирович Пу́тін</a:t>
            </a:r>
            <a:r>
              <a:rPr lang="vi-VN" dirty="0" smtClean="0">
                <a:solidFill>
                  <a:schemeClr val="bg1"/>
                </a:solidFill>
              </a:rPr>
              <a:t> (ро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r>
              <a:rPr lang="vi-VN" i="1" dirty="0" smtClean="0">
                <a:solidFill>
                  <a:schemeClr val="bg1"/>
                </a:solidFill>
              </a:rPr>
              <a:t>Владимир Владимирович Путин</a:t>
            </a:r>
            <a:r>
              <a:rPr lang="vi-VN" dirty="0" smtClean="0">
                <a:solidFill>
                  <a:schemeClr val="bg1"/>
                </a:solidFill>
              </a:rPr>
              <a:t>; * 7 жовтня 1952, Ленінград) — російський державний і політичний діяч, другий (2000–2008) та четвертий (від 7 травня 2012 року) президент Російської Федерації.</a:t>
            </a:r>
            <a:br>
              <a:rPr lang="vi-VN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chemeClr val="bg1"/>
                </a:solidFill>
              </a:rPr>
              <a:t>Після відставки першого президента Бориса Єльцина виконував його обов'язки від 31 грудня 1999 до 7 травня 2000 року. Від16 серпня до 31 грудня 1999 року та від 8 травня 2008 року до 7 травня 2012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року — голова Уряду Російської Федерації.</a:t>
            </a:r>
            <a:br>
              <a:rPr lang="vi-VN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chemeClr val="bg1"/>
                </a:solidFill>
              </a:rPr>
              <a:t>Має юридичну освіту. Кандидат економічних наук.</a:t>
            </a:r>
            <a:br>
              <a:rPr lang="vi-VN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chemeClr val="bg1"/>
                </a:solidFill>
              </a:rPr>
              <a:t>Голова політичної партії «Єдина Росія» від 7 травня 2008 року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go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Вибух на вокзалі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О 12.45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надійшло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повідомлення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про те,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на другому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поверсі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залізничного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вокзалі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станції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«Волгоград-1″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стався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хлопок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вибух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задимлення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—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розповіла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представник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головного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управління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МВС по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Волгоградській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області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Світлана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Смолянинова.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останніми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даними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результаті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вибуху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загинули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менше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14 людей,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постраждалих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з’ясовується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події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виїхали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досвідчені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слідчі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центрального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апарату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відомства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даними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міністерства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охорони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Волгоградської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області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результаті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вибуху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постраждало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40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осіб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gograd_terakt_trolej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39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Вибух</a:t>
            </a:r>
            <a:r>
              <a:rPr lang="ru-RU" dirty="0" smtClean="0"/>
              <a:t> у Волгоград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8920"/>
            <a:ext cx="8229600" cy="4349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Волгограді</a:t>
            </a:r>
            <a:r>
              <a:rPr lang="ru-RU" dirty="0" smtClean="0"/>
              <a:t> на </a:t>
            </a:r>
            <a:r>
              <a:rPr lang="ru-RU" dirty="0" err="1" smtClean="0"/>
              <a:t>зупинці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транспорту </a:t>
            </a:r>
            <a:r>
              <a:rPr lang="ru-RU" dirty="0" err="1" smtClean="0"/>
              <a:t>стався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,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антитерористичний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РФ </a:t>
            </a:r>
            <a:r>
              <a:rPr lang="ru-RU" dirty="0" err="1" smtClean="0"/>
              <a:t>підозрює</a:t>
            </a:r>
            <a:r>
              <a:rPr lang="ru-RU" dirty="0" smtClean="0"/>
              <a:t> теракт.</a:t>
            </a:r>
          </a:p>
          <a:p>
            <a:r>
              <a:rPr lang="ru-RU" dirty="0" smtClean="0"/>
              <a:t>"</a:t>
            </a:r>
            <a:r>
              <a:rPr lang="ru-RU" dirty="0" err="1" smtClean="0"/>
              <a:t>Сьогодні</a:t>
            </a:r>
            <a:r>
              <a:rPr lang="ru-RU" dirty="0" smtClean="0"/>
              <a:t> о 08.25 у </a:t>
            </a:r>
            <a:r>
              <a:rPr lang="ru-RU" dirty="0" err="1" smtClean="0"/>
              <a:t>Волгограді</a:t>
            </a:r>
            <a:r>
              <a:rPr lang="ru-RU" dirty="0" smtClean="0"/>
              <a:t> на </a:t>
            </a:r>
            <a:r>
              <a:rPr lang="ru-RU" dirty="0" err="1" smtClean="0"/>
              <a:t>зупинці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транспорту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Качинського</a:t>
            </a:r>
            <a:r>
              <a:rPr lang="ru-RU" dirty="0" smtClean="0"/>
              <a:t> ринку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спрацьовування</a:t>
            </a:r>
            <a:r>
              <a:rPr lang="ru-RU" dirty="0" smtClean="0"/>
              <a:t> </a:t>
            </a:r>
            <a:r>
              <a:rPr lang="ru-RU" dirty="0" err="1" smtClean="0"/>
              <a:t>невстановленого</a:t>
            </a:r>
            <a:r>
              <a:rPr lang="ru-RU" dirty="0" smtClean="0"/>
              <a:t> </a:t>
            </a:r>
            <a:r>
              <a:rPr lang="ru-RU" dirty="0" err="1" smtClean="0"/>
              <a:t>вибухового</a:t>
            </a:r>
            <a:r>
              <a:rPr lang="ru-RU" dirty="0" smtClean="0"/>
              <a:t> пристрою </a:t>
            </a:r>
            <a:r>
              <a:rPr lang="ru-RU" dirty="0" err="1" smtClean="0"/>
              <a:t>стався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спричинив</a:t>
            </a:r>
            <a:r>
              <a:rPr lang="ru-RU" dirty="0" smtClean="0"/>
              <a:t> за собою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", - </a:t>
            </a:r>
            <a:r>
              <a:rPr lang="ru-RU" dirty="0" err="1" smtClean="0"/>
              <a:t>цитує</a:t>
            </a:r>
            <a:r>
              <a:rPr lang="ru-RU" dirty="0" smtClean="0"/>
              <a:t> </a:t>
            </a:r>
            <a:r>
              <a:rPr lang="ru-RU" u="sng" dirty="0" smtClean="0"/>
              <a:t>УНІАН</a:t>
            </a:r>
            <a:r>
              <a:rPr lang="ru-RU" dirty="0" smtClean="0"/>
              <a:t> </a:t>
            </a:r>
            <a:r>
              <a:rPr lang="ru-RU" dirty="0" err="1" smtClean="0"/>
              <a:t>комітет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"В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імовірних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підрив</a:t>
            </a:r>
            <a:r>
              <a:rPr lang="ru-RU" dirty="0" smtClean="0"/>
              <a:t> </a:t>
            </a:r>
            <a:r>
              <a:rPr lang="ru-RU" dirty="0" err="1" smtClean="0"/>
              <a:t>вибухового</a:t>
            </a:r>
            <a:r>
              <a:rPr lang="ru-RU" dirty="0" smtClean="0"/>
              <a:t> пристрою, </a:t>
            </a:r>
            <a:r>
              <a:rPr lang="ru-RU" dirty="0" err="1" smtClean="0"/>
              <a:t>закладеного</a:t>
            </a:r>
            <a:r>
              <a:rPr lang="ru-RU" dirty="0" smtClean="0"/>
              <a:t> в </a:t>
            </a:r>
            <a:r>
              <a:rPr lang="ru-RU" dirty="0" err="1" smtClean="0"/>
              <a:t>салоні</a:t>
            </a:r>
            <a:r>
              <a:rPr lang="ru-RU" dirty="0" smtClean="0"/>
              <a:t> </a:t>
            </a:r>
            <a:r>
              <a:rPr lang="ru-RU" dirty="0" err="1" smtClean="0"/>
              <a:t>тролейбуса</a:t>
            </a:r>
            <a:r>
              <a:rPr lang="ru-RU" dirty="0" smtClean="0"/>
              <a:t>" , - </a:t>
            </a:r>
            <a:r>
              <a:rPr lang="ru-RU" dirty="0" err="1" smtClean="0"/>
              <a:t>зазначив</a:t>
            </a:r>
            <a:r>
              <a:rPr lang="ru-RU" dirty="0" smtClean="0"/>
              <a:t> НАК.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вибуху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10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, за </a:t>
            </a:r>
            <a:r>
              <a:rPr lang="ru-RU" dirty="0" err="1" smtClean="0"/>
              <a:t>останніми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28 </a:t>
            </a:r>
            <a:r>
              <a:rPr lang="ru-RU" dirty="0" err="1" smtClean="0"/>
              <a:t>осіб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gograd_terakt_trolejbu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485" y="0"/>
            <a:ext cx="920348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44824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Вибух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тролейбусі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стався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дня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теракту на </a:t>
            </a:r>
            <a:r>
              <a:rPr lang="ru-RU" dirty="0" err="1" smtClean="0">
                <a:solidFill>
                  <a:schemeClr val="bg1"/>
                </a:solidFill>
              </a:rPr>
              <a:t>залізничному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вокзалі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Волгограді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забрав 17 </a:t>
            </a:r>
            <a:r>
              <a:rPr lang="ru-RU" dirty="0" err="1" smtClean="0">
                <a:solidFill>
                  <a:schemeClr val="bg1"/>
                </a:solidFill>
              </a:rPr>
              <a:t>життів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40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поранено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chi2014 new embl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Презентація на тему:               Росія</vt:lpstr>
      <vt:lpstr>РОСІЯ</vt:lpstr>
      <vt:lpstr>Московський державний університет</vt:lpstr>
      <vt:lpstr>Державний Ермітаж в Санкт-Петербурзі— один із найбільших у світі художніх і культурно-історичних музеїв</vt:lpstr>
      <vt:lpstr>Презедент РФ</vt:lpstr>
      <vt:lpstr>Вибух на вокзалі</vt:lpstr>
      <vt:lpstr>Вибух у Волгограді</vt:lpstr>
      <vt:lpstr>Слайд 8</vt:lpstr>
      <vt:lpstr>Слайд 9</vt:lpstr>
      <vt:lpstr>Слайд 10</vt:lpstr>
      <vt:lpstr>Перше Олімпійське золото</vt:lpstr>
      <vt:lpstr>Перемога Росії в Олімпійських іграх</vt:lpstr>
      <vt:lpstr>Слайд 13</vt:lpstr>
      <vt:lpstr>Збройні сили</vt:lpstr>
      <vt:lpstr>ЗРПК «Панцир-С1» на базі автомобіля "КАМАЗ"</vt:lpstr>
      <vt:lpstr>Реактивна далекобійна система залпового вогню "Смерч"</vt:lpstr>
      <vt:lpstr>Модернізований танк Т-90С (МС)</vt:lpstr>
      <vt:lpstr>Дякую за увагу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РОСІЯ</dc:title>
  <dc:creator>Дмитрий Каленюк</dc:creator>
  <cp:lastModifiedBy>Дмитрий Каленюк</cp:lastModifiedBy>
  <cp:revision>16</cp:revision>
  <dcterms:created xsi:type="dcterms:W3CDTF">2014-02-26T15:13:43Z</dcterms:created>
  <dcterms:modified xsi:type="dcterms:W3CDTF">2014-02-28T20:39:22Z</dcterms:modified>
</cp:coreProperties>
</file>