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5" Type="http://schemas.microsoft.com/office/2007/relationships/hdphoto" Target="../media/hdphoto9.wdp"/><Relationship Id="rId10" Type="http://schemas.openxmlformats.org/officeDocument/2006/relationships/image" Target="../media/image9.png"/><Relationship Id="rId19" Type="http://schemas.microsoft.com/office/2007/relationships/hdphoto" Target="../media/hdphoto11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</a:t>
            </a:r>
            <a:r>
              <a:rPr lang="uk-UA" dirty="0" err="1" smtClean="0"/>
              <a:t>іомієліт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2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Постільний режим</a:t>
            </a:r>
          </a:p>
          <a:p>
            <a:r>
              <a:rPr lang="uk-UA" dirty="0" smtClean="0"/>
              <a:t>Обов’язкова госпіталізація</a:t>
            </a:r>
          </a:p>
          <a:p>
            <a:r>
              <a:rPr lang="uk-UA" dirty="0" smtClean="0"/>
              <a:t>Знеболювальні</a:t>
            </a:r>
          </a:p>
          <a:p>
            <a:r>
              <a:rPr lang="uk-UA" dirty="0" smtClean="0"/>
              <a:t>Заспокійливі засоби</a:t>
            </a:r>
          </a:p>
          <a:p>
            <a:r>
              <a:rPr lang="uk-UA" dirty="0" smtClean="0"/>
              <a:t>Комплексне відновлювальне лікування</a:t>
            </a:r>
          </a:p>
          <a:p>
            <a:r>
              <a:rPr lang="uk-UA" dirty="0" smtClean="0"/>
              <a:t>При порушеннях дихання – засоби, спрямовані на відновлення</a:t>
            </a:r>
          </a:p>
          <a:p>
            <a:r>
              <a:rPr lang="uk-UA" dirty="0" smtClean="0"/>
              <a:t>Санітарно-курортне лікування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334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Профілактика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Вакцинація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8" y="2222287"/>
            <a:ext cx="4181225" cy="42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Ускладнення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Пневмон</a:t>
            </a:r>
            <a:r>
              <a:rPr lang="uk-UA" dirty="0" err="1" smtClean="0"/>
              <a:t>ія</a:t>
            </a:r>
            <a:endParaRPr lang="uk-UA" dirty="0" smtClean="0"/>
          </a:p>
          <a:p>
            <a:r>
              <a:rPr lang="uk-UA" dirty="0" smtClean="0"/>
              <a:t>Ателектаз легень</a:t>
            </a:r>
            <a:endParaRPr lang="en-US" dirty="0" smtClean="0"/>
          </a:p>
          <a:p>
            <a:r>
              <a:rPr lang="uk-UA" dirty="0" smtClean="0"/>
              <a:t>Міокардит</a:t>
            </a:r>
          </a:p>
          <a:p>
            <a:r>
              <a:rPr lang="uk-UA" dirty="0" smtClean="0"/>
              <a:t>Гіпертрофія шлунку</a:t>
            </a:r>
          </a:p>
          <a:p>
            <a:r>
              <a:rPr lang="uk-UA" dirty="0" smtClean="0"/>
              <a:t>Важкі шлунково-кишкові порушення з кровотечами, виразками, </a:t>
            </a:r>
            <a:r>
              <a:rPr lang="uk-UA" dirty="0" err="1" smtClean="0"/>
              <a:t>прободіннями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64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39" y="441158"/>
            <a:ext cx="2476500" cy="381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371" y="3877175"/>
            <a:ext cx="3708734" cy="2781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966" y="287254"/>
            <a:ext cx="2857500" cy="428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186" y="3725026"/>
            <a:ext cx="35718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2" y="346338"/>
            <a:ext cx="8331795" cy="62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2" y="599002"/>
            <a:ext cx="10961307" cy="598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347" y="144379"/>
            <a:ext cx="11863137" cy="1564105"/>
          </a:xfrm>
        </p:spPr>
        <p:txBody>
          <a:bodyPr/>
          <a:lstStyle/>
          <a:p>
            <a:r>
              <a:rPr lang="ru-RU" sz="2800" dirty="0" smtClean="0"/>
              <a:t>Дитячий </a:t>
            </a:r>
            <a:r>
              <a:rPr lang="ru-RU" sz="2800" dirty="0" err="1" smtClean="0"/>
              <a:t>спинномозковий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парал</a:t>
            </a:r>
            <a:r>
              <a:rPr lang="uk-UA" sz="2800" dirty="0" smtClean="0"/>
              <a:t>іч - </a:t>
            </a:r>
            <a:r>
              <a:rPr lang="ru-RU" sz="2800" b="0" dirty="0" err="1" smtClean="0"/>
              <a:t>гостре</a:t>
            </a:r>
            <a:r>
              <a:rPr lang="ru-RU" sz="2800" b="0" dirty="0" smtClean="0"/>
              <a:t> </a:t>
            </a:r>
            <a:r>
              <a:rPr lang="ru-RU" sz="2800" b="0" dirty="0" err="1"/>
              <a:t>вірусне</a:t>
            </a:r>
            <a:r>
              <a:rPr lang="ru-RU" sz="2800" b="0" dirty="0"/>
              <a:t> </a:t>
            </a:r>
            <a:r>
              <a:rPr lang="ru-RU" sz="2800" b="0" dirty="0" err="1"/>
              <a:t>захворювання</a:t>
            </a:r>
            <a:r>
              <a:rPr lang="ru-RU" sz="2800" b="0" dirty="0"/>
              <a:t>, яке </a:t>
            </a:r>
            <a:r>
              <a:rPr lang="ru-RU" sz="2800" b="0" dirty="0" err="1"/>
              <a:t>зумовлене</a:t>
            </a:r>
            <a:r>
              <a:rPr lang="ru-RU" sz="2800" b="0" dirty="0"/>
              <a:t> </a:t>
            </a:r>
            <a:r>
              <a:rPr lang="ru-RU" sz="2800" b="0" dirty="0" err="1"/>
              <a:t>поліовірусом</a:t>
            </a:r>
            <a:r>
              <a:rPr lang="ru-RU" sz="2800" b="0" dirty="0"/>
              <a:t> та </a:t>
            </a:r>
            <a:r>
              <a:rPr lang="ru-RU" sz="2800" b="0" dirty="0" err="1"/>
              <a:t>характеризується</a:t>
            </a:r>
            <a:r>
              <a:rPr lang="ru-RU" sz="2800" b="0" dirty="0"/>
              <a:t> </a:t>
            </a:r>
            <a:r>
              <a:rPr lang="ru-RU" sz="2800" b="0" dirty="0" err="1"/>
              <a:t>переважним</a:t>
            </a:r>
            <a:r>
              <a:rPr lang="ru-RU" sz="2800" b="0" dirty="0"/>
              <a:t> </a:t>
            </a:r>
            <a:r>
              <a:rPr lang="ru-RU" sz="2800" b="0" dirty="0" err="1"/>
              <a:t>ураженням</a:t>
            </a:r>
            <a:r>
              <a:rPr lang="ru-RU" sz="2800" b="0" dirty="0"/>
              <a:t> </a:t>
            </a:r>
            <a:r>
              <a:rPr lang="ru-RU" sz="2800" b="0" dirty="0" smtClean="0"/>
              <a:t>ЦНС</a:t>
            </a:r>
            <a:r>
              <a:rPr lang="ru-RU" sz="2800" b="0" dirty="0"/>
              <a:t> з </a:t>
            </a:r>
            <a:r>
              <a:rPr lang="ru-RU" sz="2800" b="0" dirty="0" err="1"/>
              <a:t>виникненням</a:t>
            </a:r>
            <a:r>
              <a:rPr lang="ru-RU" sz="2800" b="0" dirty="0"/>
              <a:t> </a:t>
            </a:r>
            <a:r>
              <a:rPr lang="ru-RU" sz="2800" b="0" dirty="0" err="1" smtClean="0"/>
              <a:t>парезів</a:t>
            </a:r>
            <a:r>
              <a:rPr lang="ru-RU" sz="2800" b="0" dirty="0"/>
              <a:t> і </a:t>
            </a:r>
            <a:r>
              <a:rPr lang="ru-RU" sz="2800" b="0" dirty="0" err="1" smtClean="0"/>
              <a:t>паралічів</a:t>
            </a:r>
            <a:r>
              <a:rPr lang="ru-RU" sz="2800" b="0" dirty="0" smtClean="0"/>
              <a:t>.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8" b="99669" l="667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0028" y="1927492"/>
            <a:ext cx="4897856" cy="49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05" y="190550"/>
            <a:ext cx="7640053" cy="64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53189" y="4287270"/>
            <a:ext cx="5891636" cy="2251911"/>
          </a:xfrm>
        </p:spPr>
        <p:txBody>
          <a:bodyPr/>
          <a:lstStyle/>
          <a:p>
            <a:r>
              <a:rPr lang="uk-UA" dirty="0" smtClean="0"/>
              <a:t>-До кінця ХІХ ст. випадки епідемій були невідомі.</a:t>
            </a:r>
          </a:p>
          <a:p>
            <a:r>
              <a:rPr lang="uk-UA" dirty="0" smtClean="0"/>
              <a:t>-Деякі поодинокі випадки описані в працях </a:t>
            </a:r>
            <a:r>
              <a:rPr lang="uk-UA" dirty="0" err="1" smtClean="0"/>
              <a:t>Гіпократа</a:t>
            </a:r>
            <a:r>
              <a:rPr lang="uk-UA" dirty="0" smtClean="0"/>
              <a:t>, </a:t>
            </a:r>
            <a:r>
              <a:rPr lang="uk-UA" dirty="0" err="1" smtClean="0"/>
              <a:t>Галена</a:t>
            </a:r>
            <a:r>
              <a:rPr lang="uk-UA" dirty="0" smtClean="0"/>
              <a:t>.</a:t>
            </a:r>
          </a:p>
          <a:p>
            <a:r>
              <a:rPr lang="uk-UA" dirty="0" smtClean="0"/>
              <a:t>-Велика кількість хворих у Європі була зафіксована у </a:t>
            </a:r>
            <a:r>
              <a:rPr lang="en-US" dirty="0" smtClean="0"/>
              <a:t>XVII–XVIII</a:t>
            </a:r>
            <a:r>
              <a:rPr lang="uk-UA" dirty="0" smtClean="0"/>
              <a:t> ст.</a:t>
            </a:r>
          </a:p>
          <a:p>
            <a:r>
              <a:rPr lang="uk-UA" dirty="0" smtClean="0"/>
              <a:t>-Першою науково описаною була епідемія 1894 року в США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9" b="94992" l="7746" r="922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3512" y="419851"/>
            <a:ext cx="4463214" cy="6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Етіологія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4597262"/>
          </a:xfrm>
        </p:spPr>
        <p:txBody>
          <a:bodyPr>
            <a:noAutofit/>
          </a:bodyPr>
          <a:lstStyle/>
          <a:p>
            <a:r>
              <a:rPr lang="uk-UA" sz="1600" dirty="0"/>
              <a:t>Збудник поліомієліту (</a:t>
            </a:r>
            <a:r>
              <a:rPr lang="en-US" sz="1600" dirty="0"/>
              <a:t>poliovirus </a:t>
            </a:r>
            <a:r>
              <a:rPr lang="en-US" sz="1600" dirty="0" err="1"/>
              <a:t>hominis</a:t>
            </a:r>
            <a:r>
              <a:rPr lang="en-US" sz="1600" dirty="0"/>
              <a:t>) </a:t>
            </a:r>
            <a:r>
              <a:rPr lang="uk-UA" sz="1600" dirty="0"/>
              <a:t>належить до групи </a:t>
            </a:r>
            <a:r>
              <a:rPr lang="uk-UA" sz="1600" dirty="0" err="1"/>
              <a:t>пікорнавірусів</a:t>
            </a:r>
            <a:r>
              <a:rPr lang="uk-UA" sz="1600" dirty="0"/>
              <a:t> </a:t>
            </a:r>
            <a:r>
              <a:rPr lang="uk-UA" sz="1600" dirty="0" smtClean="0"/>
              <a:t>родині </a:t>
            </a:r>
            <a:r>
              <a:rPr lang="uk-UA" sz="1600" dirty="0" err="1" smtClean="0"/>
              <a:t>ентеровірусів</a:t>
            </a:r>
            <a:r>
              <a:rPr lang="uk-UA" sz="1600" dirty="0"/>
              <a:t> (кишкових вірусів) та існує у вигляді 3 незалежних типів (</a:t>
            </a:r>
            <a:r>
              <a:rPr lang="en-US" sz="1600" dirty="0"/>
              <a:t>I, II </a:t>
            </a:r>
            <a:r>
              <a:rPr lang="uk-UA" sz="1600" dirty="0"/>
              <a:t>і </a:t>
            </a:r>
            <a:r>
              <a:rPr lang="en-US" sz="1600" dirty="0"/>
              <a:t>III). </a:t>
            </a:r>
            <a:r>
              <a:rPr lang="uk-UA" sz="1600" dirty="0"/>
              <a:t>Розміри вірусу — 8—12 нм, містить РНК. Стійкий у зовнішньому середовищі (у воді зберігається до 100 діб, у випорожненнях — до 6 міс), добре </a:t>
            </a:r>
            <a:r>
              <a:rPr lang="uk-UA" sz="1600" dirty="0" err="1"/>
              <a:t>переносить</a:t>
            </a:r>
            <a:r>
              <a:rPr lang="uk-UA" sz="1600" dirty="0"/>
              <a:t> замороження, </a:t>
            </a:r>
            <a:r>
              <a:rPr lang="uk-UA" sz="1600" dirty="0" err="1"/>
              <a:t>висушення</a:t>
            </a:r>
            <a:r>
              <a:rPr lang="uk-UA" sz="1600" dirty="0"/>
              <a:t>. Не руйнується травним соком та антибіотиками. Культивується на клітковинних культурах, характерна </a:t>
            </a:r>
            <a:r>
              <a:rPr lang="uk-UA" sz="1600" dirty="0" err="1"/>
              <a:t>цитопатогенна</a:t>
            </a:r>
            <a:r>
              <a:rPr lang="uk-UA" sz="1600" dirty="0"/>
              <a:t> дія. Гине при кип'ятінні, під впливом ультрафіолетового опромінення та </a:t>
            </a:r>
            <a:r>
              <a:rPr lang="uk-UA" sz="1600" dirty="0" err="1"/>
              <a:t>дезінфекуючих</a:t>
            </a:r>
            <a:r>
              <a:rPr lang="uk-UA" sz="1600" dirty="0"/>
              <a:t> засобів.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" b="100000" l="645" r="987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2823" y="859255"/>
            <a:ext cx="5663115" cy="540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Епідеміологія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Шляхи зараження</a:t>
            </a:r>
          </a:p>
          <a:p>
            <a:r>
              <a:rPr lang="uk-UA" sz="2000" dirty="0" smtClean="0"/>
              <a:t>Повітряно-крапельний</a:t>
            </a:r>
          </a:p>
          <a:p>
            <a:r>
              <a:rPr lang="uk-UA" sz="2000" dirty="0" smtClean="0"/>
              <a:t>Через брудні руки, їжу</a:t>
            </a:r>
          </a:p>
          <a:p>
            <a:r>
              <a:rPr lang="uk-UA" sz="2000" dirty="0" smtClean="0"/>
              <a:t>Переноситься мухами</a:t>
            </a:r>
            <a:endParaRPr lang="uk-UA" sz="20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Захворюваність поліомієлітом переважає у </a:t>
            </a:r>
            <a:r>
              <a:rPr lang="uk-UA" dirty="0" err="1"/>
              <a:t>літньо</a:t>
            </a:r>
            <a:r>
              <a:rPr lang="uk-UA" dirty="0"/>
              <a:t>-осінні місяці. Частіше хворіють діти від 6 місяців до 5 років</a:t>
            </a:r>
            <a:r>
              <a:rPr lang="uk-UA" dirty="0" smtClean="0"/>
              <a:t>.</a:t>
            </a:r>
          </a:p>
          <a:p>
            <a:r>
              <a:rPr lang="ru-RU" dirty="0" err="1"/>
              <a:t>Перенесене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залишає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себе </a:t>
            </a:r>
            <a:r>
              <a:rPr lang="ru-RU" dirty="0" err="1"/>
              <a:t>стійкий</a:t>
            </a:r>
            <a:r>
              <a:rPr lang="ru-RU" dirty="0"/>
              <a:t>, </a:t>
            </a:r>
            <a:r>
              <a:rPr lang="ru-RU" dirty="0" err="1"/>
              <a:t>типоспецифічний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83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474" y="5261459"/>
            <a:ext cx="10561418" cy="1468800"/>
          </a:xfrm>
        </p:spPr>
        <p:txBody>
          <a:bodyPr/>
          <a:lstStyle/>
          <a:p>
            <a:r>
              <a:rPr lang="uk-UA" dirty="0" smtClean="0"/>
              <a:t>Патогенез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67" l="9877" r="897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34" y="1302418"/>
            <a:ext cx="1065046" cy="1314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8" b="99669" l="667" r="99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0297" cy="926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0" b="89273" l="9351" r="893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7380" y="463216"/>
            <a:ext cx="1577112" cy="1183858"/>
          </a:xfrm>
          <a:prstGeom prst="rect">
            <a:avLst/>
          </a:prstGeom>
        </p:spPr>
      </p:pic>
      <p:cxnSp>
        <p:nvCxnSpPr>
          <p:cNvPr id="8" name="Пряма зі стрілкою 7"/>
          <p:cNvCxnSpPr>
            <a:endCxn id="4" idx="0"/>
          </p:cNvCxnSpPr>
          <p:nvPr/>
        </p:nvCxnSpPr>
        <p:spPr>
          <a:xfrm>
            <a:off x="649705" y="926432"/>
            <a:ext cx="105152" cy="3759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910391" y="705852"/>
            <a:ext cx="376989" cy="100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85" b="99505" l="2451" r="897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953" y="2786607"/>
            <a:ext cx="1348539" cy="1335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240" b="100000" l="54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214" y="926432"/>
            <a:ext cx="1266324" cy="1119430"/>
          </a:xfrm>
          <a:prstGeom prst="rect">
            <a:avLst/>
          </a:prstGeom>
        </p:spPr>
      </p:pic>
      <p:cxnSp>
        <p:nvCxnSpPr>
          <p:cNvPr id="13" name="Пряма зі стрілкою 12"/>
          <p:cNvCxnSpPr/>
          <p:nvPr/>
        </p:nvCxnSpPr>
        <p:spPr>
          <a:xfrm>
            <a:off x="1287380" y="2292438"/>
            <a:ext cx="493294" cy="488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>
            <a:off x="2247274" y="1271087"/>
            <a:ext cx="415940" cy="215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634" y="1924724"/>
            <a:ext cx="2998874" cy="2154905"/>
          </a:xfrm>
          <a:prstGeom prst="rect">
            <a:avLst/>
          </a:prstGeom>
        </p:spPr>
      </p:pic>
      <p:cxnSp>
        <p:nvCxnSpPr>
          <p:cNvPr id="18" name="Пряма зі стрілкою 17"/>
          <p:cNvCxnSpPr/>
          <p:nvPr/>
        </p:nvCxnSpPr>
        <p:spPr>
          <a:xfrm flipV="1">
            <a:off x="2627120" y="3320716"/>
            <a:ext cx="846467" cy="88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3473587" y="2019729"/>
            <a:ext cx="493294" cy="488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02" b="9869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1183" y="2019729"/>
            <a:ext cx="1588011" cy="2424363"/>
          </a:xfrm>
          <a:prstGeom prst="rect">
            <a:avLst/>
          </a:prstGeom>
        </p:spPr>
      </p:pic>
      <p:cxnSp>
        <p:nvCxnSpPr>
          <p:cNvPr id="22" name="Пряма зі стрілкою 21"/>
          <p:cNvCxnSpPr/>
          <p:nvPr/>
        </p:nvCxnSpPr>
        <p:spPr>
          <a:xfrm>
            <a:off x="5670580" y="3027557"/>
            <a:ext cx="801881" cy="204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507" b="100000" l="1755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5105" y="2588715"/>
            <a:ext cx="1586604" cy="1984104"/>
          </a:xfrm>
          <a:prstGeom prst="rect">
            <a:avLst/>
          </a:prstGeom>
        </p:spPr>
      </p:pic>
      <p:cxnSp>
        <p:nvCxnSpPr>
          <p:cNvPr id="26" name="Пряма зі стрілкою 25"/>
          <p:cNvCxnSpPr/>
          <p:nvPr/>
        </p:nvCxnSpPr>
        <p:spPr>
          <a:xfrm flipV="1">
            <a:off x="7699821" y="3231910"/>
            <a:ext cx="746347" cy="1201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7254" y="606792"/>
            <a:ext cx="3106855" cy="3699982"/>
          </a:xfrm>
          <a:prstGeom prst="rect">
            <a:avLst/>
          </a:prstGeom>
        </p:spPr>
      </p:pic>
      <p:cxnSp>
        <p:nvCxnSpPr>
          <p:cNvPr id="30" name="Пряма зі стрілкою 29"/>
          <p:cNvCxnSpPr/>
          <p:nvPr/>
        </p:nvCxnSpPr>
        <p:spPr>
          <a:xfrm flipV="1">
            <a:off x="9478211" y="2781165"/>
            <a:ext cx="676442" cy="192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>
            <a:off x="10037620" y="1252387"/>
            <a:ext cx="1666125" cy="1979523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 сполучна лінія 33"/>
          <p:cNvCxnSpPr/>
          <p:nvPr/>
        </p:nvCxnSpPr>
        <p:spPr>
          <a:xfrm flipH="1">
            <a:off x="10096137" y="1252386"/>
            <a:ext cx="1617430" cy="1979524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Клінічна картина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8712" y="2222287"/>
            <a:ext cx="5040667" cy="4202576"/>
          </a:xfrm>
        </p:spPr>
        <p:txBody>
          <a:bodyPr/>
          <a:lstStyle/>
          <a:p>
            <a:r>
              <a:rPr lang="uk-UA" dirty="0" smtClean="0"/>
              <a:t>Гарячка</a:t>
            </a:r>
          </a:p>
          <a:p>
            <a:r>
              <a:rPr lang="uk-UA" dirty="0" smtClean="0"/>
              <a:t>Катаральні явища</a:t>
            </a:r>
          </a:p>
          <a:p>
            <a:r>
              <a:rPr lang="uk-UA" dirty="0" smtClean="0"/>
              <a:t>Порушення </a:t>
            </a:r>
            <a:r>
              <a:rPr lang="uk-UA" dirty="0" err="1" smtClean="0"/>
              <a:t>стулу</a:t>
            </a:r>
            <a:endParaRPr lang="uk-UA" dirty="0" smtClean="0"/>
          </a:p>
          <a:p>
            <a:r>
              <a:rPr lang="uk-UA" dirty="0" smtClean="0"/>
              <a:t>Висипка</a:t>
            </a:r>
          </a:p>
          <a:p>
            <a:r>
              <a:rPr lang="uk-UA" dirty="0" smtClean="0"/>
              <a:t>Пітливість</a:t>
            </a:r>
          </a:p>
          <a:p>
            <a:r>
              <a:rPr lang="uk-UA" dirty="0" smtClean="0"/>
              <a:t>Порушення сечовиділення</a:t>
            </a:r>
          </a:p>
          <a:p>
            <a:r>
              <a:rPr lang="uk-UA" dirty="0" smtClean="0"/>
              <a:t>Біль у м’язах</a:t>
            </a:r>
          </a:p>
          <a:p>
            <a:r>
              <a:rPr lang="uk-UA" dirty="0" err="1" smtClean="0"/>
              <a:t>Гемодинамічні</a:t>
            </a:r>
            <a:r>
              <a:rPr lang="uk-UA" dirty="0" smtClean="0"/>
              <a:t> порушення</a:t>
            </a:r>
          </a:p>
          <a:p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457519" y="2222287"/>
            <a:ext cx="5040667" cy="420257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Ціаноз кінцівок</a:t>
            </a:r>
          </a:p>
          <a:p>
            <a:r>
              <a:rPr lang="uk-UA" dirty="0" smtClean="0"/>
              <a:t>Коливання АТ</a:t>
            </a:r>
          </a:p>
          <a:p>
            <a:r>
              <a:rPr lang="ru-RU" dirty="0" err="1" smtClean="0"/>
              <a:t>Задишка</a:t>
            </a:r>
            <a:endParaRPr lang="ru-RU" dirty="0" smtClean="0"/>
          </a:p>
          <a:p>
            <a:r>
              <a:rPr lang="ru-RU" dirty="0" err="1" smtClean="0"/>
              <a:t>Парези</a:t>
            </a:r>
            <a:r>
              <a:rPr lang="ru-RU" dirty="0" smtClean="0"/>
              <a:t>, </a:t>
            </a:r>
            <a:r>
              <a:rPr lang="ru-RU" dirty="0" err="1" smtClean="0"/>
              <a:t>парал</a:t>
            </a:r>
            <a:r>
              <a:rPr lang="uk-UA" dirty="0" smtClean="0"/>
              <a:t>іч</a:t>
            </a:r>
          </a:p>
          <a:p>
            <a:r>
              <a:rPr lang="uk-UA" dirty="0" smtClean="0"/>
              <a:t>Порушення ковтання</a:t>
            </a:r>
          </a:p>
          <a:p>
            <a:r>
              <a:rPr lang="uk-UA" dirty="0" smtClean="0"/>
              <a:t>Параліч мімічних м’язів</a:t>
            </a:r>
          </a:p>
          <a:p>
            <a:r>
              <a:rPr lang="uk-UA" dirty="0" smtClean="0"/>
              <a:t>Стійкість </a:t>
            </a:r>
            <a:r>
              <a:rPr lang="uk-UA" dirty="0" err="1" smtClean="0"/>
              <a:t>паралічей</a:t>
            </a:r>
            <a:endParaRPr lang="uk-UA" dirty="0" smtClean="0"/>
          </a:p>
          <a:p>
            <a:r>
              <a:rPr lang="uk-UA" dirty="0" err="1" smtClean="0"/>
              <a:t>Менінгіальний</a:t>
            </a:r>
            <a:r>
              <a:rPr lang="uk-UA" dirty="0" smtClean="0"/>
              <a:t> синдром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09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uk-UA" dirty="0" err="1" smtClean="0"/>
              <a:t>іагностика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Кров</a:t>
            </a:r>
          </a:p>
          <a:p>
            <a:r>
              <a:rPr lang="uk-UA" dirty="0" smtClean="0"/>
              <a:t>Ліквор</a:t>
            </a:r>
          </a:p>
          <a:p>
            <a:r>
              <a:rPr lang="uk-UA" dirty="0" smtClean="0"/>
              <a:t>Матеріал з носоглотки</a:t>
            </a:r>
          </a:p>
          <a:p>
            <a:r>
              <a:rPr lang="uk-UA" dirty="0" smtClean="0"/>
              <a:t>Кал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761" y="2330867"/>
            <a:ext cx="4145882" cy="40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ований текст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TC103457503[[fn=Цитований]]</Template>
  <TotalTime>153</TotalTime>
  <Words>198</Words>
  <Application>Microsoft Office PowerPoint</Application>
  <PresentationFormat>Широкий екран</PresentationFormat>
  <Paragraphs>55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Цитований текст</vt:lpstr>
      <vt:lpstr>Поліомієліт</vt:lpstr>
      <vt:lpstr>Дитячий спинномозковий параліч - гостре вірусне захворювання, яке зумовлене поліовірусом та характеризується переважним ураженням ЦНС з виникненням парезів і паралічів.</vt:lpstr>
      <vt:lpstr>Презентація PowerPoint</vt:lpstr>
      <vt:lpstr>Історія</vt:lpstr>
      <vt:lpstr>Етіологія</vt:lpstr>
      <vt:lpstr>Епідеміологія</vt:lpstr>
      <vt:lpstr>Патогенез</vt:lpstr>
      <vt:lpstr>Клінічна картина</vt:lpstr>
      <vt:lpstr>Діагностика</vt:lpstr>
      <vt:lpstr>Лікування</vt:lpstr>
      <vt:lpstr>Профілактика </vt:lpstr>
      <vt:lpstr>Ускладнення</vt:lpstr>
      <vt:lpstr>Презентація PowerPoint</vt:lpstr>
      <vt:lpstr>Презентація PowerPoint</vt:lpstr>
      <vt:lpstr>Презентація PowerPoint</vt:lpstr>
    </vt:vector>
  </TitlesOfParts>
  <Company>Win-Torrent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Поліомієліт</dc:title>
  <dc:creator>Анна Елисеева</dc:creator>
  <cp:lastModifiedBy>Анна Елисеева</cp:lastModifiedBy>
  <cp:revision>13</cp:revision>
  <dcterms:created xsi:type="dcterms:W3CDTF">2014-02-08T22:05:26Z</dcterms:created>
  <dcterms:modified xsi:type="dcterms:W3CDTF">2014-02-09T20:39:49Z</dcterms:modified>
</cp:coreProperties>
</file>