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5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46" d="100"/>
          <a:sy n="46" d="100"/>
        </p:scale>
        <p:origin x="-1310" y="-91"/>
      </p:cViewPr>
      <p:guideLst>
        <p:guide orient="horz" pos="2160"/>
        <p:guide pos="2880"/>
        <p:guide pos="144"/>
        <p:guide pos="56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5ADD4A-89C3-481D-A5C5-AC16330A1B37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E69B35-BD7A-4038-81E0-BFC470C597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490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243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9E69B35-BD7A-4038-81E0-BFC470C597E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127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0" y="2286000"/>
            <a:ext cx="6858000" cy="4572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152400"/>
            <a:ext cx="8686800" cy="1470025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3429000"/>
            <a:ext cx="4876800" cy="22098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2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9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97716"/>
            <a:ext cx="2057400" cy="6150684"/>
          </a:xfrm>
        </p:spPr>
        <p:txBody>
          <a:bodyPr vert="eaVert"/>
          <a:lstStyle>
            <a:lvl1pPr>
              <a:defRPr>
                <a:solidFill>
                  <a:schemeClr val="tx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  <a:reflection blurRad="6350" stA="25000" endPos="45500" dir="5400000" sy="-100000" algn="bl" rotWithShape="0"/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97716"/>
            <a:ext cx="5486400" cy="615068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7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737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709987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2098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9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9264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66360" y="1722437"/>
            <a:ext cx="37490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59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812" y="1722792"/>
            <a:ext cx="37353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3812" y="2362554"/>
            <a:ext cx="3735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1" y="1722792"/>
            <a:ext cx="37338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1" y="2362554"/>
            <a:ext cx="3733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579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40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634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arth Glass against white,loop.wmv">
            <a:hlinkClick r:id="" action="ppaction://media"/>
          </p:cNvPr>
          <p:cNvPicPr>
            <a:picLocks noChangeAspect="1"/>
          </p:cNvPicPr>
          <p:nvPr userDrawn="1"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94"/>
          <a:stretch/>
        </p:blipFill>
        <p:spPr>
          <a:xfrm>
            <a:off x="0" y="5163671"/>
            <a:ext cx="9144000" cy="16943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15240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"/>
            <a:ext cx="4495800" cy="6096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0" y="1314450"/>
            <a:ext cx="3008313" cy="4933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4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516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wm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wm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arth Glass against white,loop.wmv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 rotWithShape="1">
          <a:blip r:embed="rId15" cstate="print"/>
          <a:srcRect t="4839" b="8065"/>
          <a:stretch/>
        </p:blipFill>
        <p:spPr>
          <a:xfrm>
            <a:off x="0" y="5486400"/>
            <a:ext cx="2362200" cy="1371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54684"/>
            <a:ext cx="8686800" cy="10560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676400"/>
            <a:ext cx="7620000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48C186-A52E-4EF0-BCE2-F037F35B13E2}" type="datetimeFigureOut">
              <a:rPr lang="en-US" smtClean="0"/>
              <a:t>11/24/2013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818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2150D1-F9F4-4BA1-9404-779A353820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062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1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Культура </a:t>
            </a:r>
            <a:r>
              <a:rPr lang="ru-RU" dirty="0" err="1" smtClean="0"/>
              <a:t>Японії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Презентац</a:t>
            </a:r>
            <a:r>
              <a:rPr lang="uk-UA" dirty="0" err="1" smtClean="0"/>
              <a:t>ію</a:t>
            </a:r>
            <a:r>
              <a:rPr lang="uk-UA" dirty="0" smtClean="0"/>
              <a:t> виконала </a:t>
            </a:r>
          </a:p>
          <a:p>
            <a:pPr algn="ctr"/>
            <a:r>
              <a:rPr lang="uk-UA" dirty="0" smtClean="0"/>
              <a:t>учениця 11-Б класу</a:t>
            </a:r>
            <a:br>
              <a:rPr lang="uk-UA" dirty="0" smtClean="0"/>
            </a:br>
            <a:r>
              <a:rPr lang="uk-UA" dirty="0" err="1" smtClean="0"/>
              <a:t>Маніна</a:t>
            </a:r>
            <a:r>
              <a:rPr lang="uk-UA" dirty="0" smtClean="0"/>
              <a:t> Лідія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7827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Нецке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067944" y="1556793"/>
            <a:ext cx="5076056" cy="5301207"/>
          </a:xfrm>
        </p:spPr>
        <p:txBody>
          <a:bodyPr>
            <a:noAutofit/>
          </a:bodyPr>
          <a:lstStyle/>
          <a:p>
            <a:r>
              <a:rPr lang="ru-RU" sz="3400" dirty="0" err="1"/>
              <a:t>Нецке</a:t>
            </a:r>
            <a:r>
              <a:rPr lang="ru-RU" sz="3400" dirty="0"/>
              <a:t> </a:t>
            </a:r>
            <a:r>
              <a:rPr lang="uk-UA" sz="3400" dirty="0" smtClean="0"/>
              <a:t>використовувалося</a:t>
            </a:r>
            <a:r>
              <a:rPr lang="ru-RU" sz="3400" dirty="0" smtClean="0"/>
              <a:t> </a:t>
            </a:r>
            <a:r>
              <a:rPr lang="ru-RU" sz="3400" dirty="0"/>
              <a:t>як </a:t>
            </a:r>
            <a:r>
              <a:rPr lang="ru-RU" sz="3400" dirty="0" err="1"/>
              <a:t>підвісної</a:t>
            </a:r>
            <a:r>
              <a:rPr lang="ru-RU" sz="3400" dirty="0"/>
              <a:t> брелока на </a:t>
            </a:r>
            <a:r>
              <a:rPr lang="ru-RU" sz="3400" dirty="0" err="1"/>
              <a:t>традиційній</a:t>
            </a:r>
            <a:r>
              <a:rPr lang="ru-RU" sz="3400" dirty="0"/>
              <a:t> </a:t>
            </a:r>
            <a:r>
              <a:rPr lang="ru-RU" sz="3400" dirty="0" err="1"/>
              <a:t>японській</a:t>
            </a:r>
            <a:r>
              <a:rPr lang="ru-RU" sz="3400" dirty="0"/>
              <a:t> </a:t>
            </a:r>
            <a:r>
              <a:rPr lang="ru-RU" sz="3400" dirty="0" err="1"/>
              <a:t>одязі</a:t>
            </a:r>
            <a:r>
              <a:rPr lang="ru-RU" sz="3400" dirty="0"/>
              <a:t> </a:t>
            </a:r>
            <a:r>
              <a:rPr lang="ru-RU" sz="3400" dirty="0" err="1"/>
              <a:t>кімоно</a:t>
            </a:r>
            <a:r>
              <a:rPr lang="ru-RU" sz="3400" dirty="0"/>
              <a:t> і </a:t>
            </a:r>
            <a:r>
              <a:rPr lang="ru-RU" sz="3400" dirty="0" err="1"/>
              <a:t>косоде</a:t>
            </a:r>
            <a:r>
              <a:rPr lang="ru-RU" sz="3400" dirty="0"/>
              <a:t>. </a:t>
            </a:r>
            <a:r>
              <a:rPr lang="ru-RU" sz="3400" dirty="0" err="1"/>
              <a:t>Нецке</a:t>
            </a:r>
            <a:r>
              <a:rPr lang="ru-RU" sz="3400" dirty="0"/>
              <a:t> служило </a:t>
            </a:r>
            <a:r>
              <a:rPr lang="ru-RU" sz="3400" dirty="0" err="1"/>
              <a:t>одночасно</a:t>
            </a:r>
            <a:r>
              <a:rPr lang="ru-RU" sz="3400" dirty="0"/>
              <a:t> </a:t>
            </a:r>
            <a:r>
              <a:rPr lang="ru-RU" sz="3400" dirty="0" err="1"/>
              <a:t>своєрідним</a:t>
            </a:r>
            <a:r>
              <a:rPr lang="ru-RU" sz="3400" dirty="0"/>
              <a:t> </a:t>
            </a:r>
            <a:r>
              <a:rPr lang="ru-RU" sz="3400" dirty="0" err="1"/>
              <a:t>противагою</a:t>
            </a:r>
            <a:r>
              <a:rPr lang="ru-RU" sz="3400" dirty="0"/>
              <a:t> і </a:t>
            </a:r>
            <a:r>
              <a:rPr lang="ru-RU" sz="3400" dirty="0" err="1"/>
              <a:t>витонченою</a:t>
            </a:r>
            <a:r>
              <a:rPr lang="ru-RU" sz="3400" dirty="0"/>
              <a:t> прикрасою </a:t>
            </a:r>
            <a:r>
              <a:rPr lang="ru-RU" sz="3400" dirty="0" err="1"/>
              <a:t>одягу</a:t>
            </a:r>
            <a:r>
              <a:rPr lang="ru-RU" sz="3400" dirty="0"/>
              <a:t>.</a:t>
            </a: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89308"/>
            <a:ext cx="3525024" cy="35250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483768" cy="3389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960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368" y="27678"/>
            <a:ext cx="8686800" cy="1056042"/>
          </a:xfrm>
        </p:spPr>
        <p:txBody>
          <a:bodyPr/>
          <a:lstStyle/>
          <a:p>
            <a:r>
              <a:rPr lang="ru-RU" dirty="0" err="1"/>
              <a:t>Орігамі</a:t>
            </a:r>
            <a:r>
              <a:rPr lang="ru-RU" dirty="0"/>
              <a:t> (яп. «</a:t>
            </a:r>
            <a:r>
              <a:rPr lang="ru-RU" dirty="0" err="1"/>
              <a:t>складена</a:t>
            </a:r>
            <a:r>
              <a:rPr lang="ru-RU" dirty="0"/>
              <a:t> </a:t>
            </a:r>
            <a:r>
              <a:rPr lang="ru-RU" dirty="0" err="1"/>
              <a:t>папір</a:t>
            </a:r>
            <a:r>
              <a:rPr lang="ru-RU" dirty="0"/>
              <a:t>»)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268760"/>
            <a:ext cx="5028304" cy="5589239"/>
          </a:xfrm>
        </p:spPr>
        <p:txBody>
          <a:bodyPr>
            <a:normAutofit/>
          </a:bodyPr>
          <a:lstStyle/>
          <a:p>
            <a:r>
              <a:rPr lang="ru-RU" dirty="0" err="1"/>
              <a:t>Древнє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складання</a:t>
            </a:r>
            <a:r>
              <a:rPr lang="ru-RU" dirty="0"/>
              <a:t> </a:t>
            </a:r>
            <a:r>
              <a:rPr lang="ru-RU" dirty="0" err="1"/>
              <a:t>фігурок</a:t>
            </a:r>
            <a:r>
              <a:rPr lang="ru-RU" dirty="0"/>
              <a:t> з </a:t>
            </a:r>
            <a:r>
              <a:rPr lang="ru-RU" dirty="0" err="1"/>
              <a:t>паперу</a:t>
            </a:r>
            <a:r>
              <a:rPr lang="ru-RU" dirty="0"/>
              <a:t>.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орігамі</a:t>
            </a:r>
            <a:r>
              <a:rPr lang="ru-RU" dirty="0"/>
              <a:t> </a:t>
            </a:r>
            <a:r>
              <a:rPr lang="ru-RU" dirty="0" err="1"/>
              <a:t>своїм</a:t>
            </a:r>
            <a:r>
              <a:rPr lang="ru-RU" dirty="0"/>
              <a:t> </a:t>
            </a:r>
            <a:r>
              <a:rPr lang="ru-RU" dirty="0" err="1"/>
              <a:t>корінням</a:t>
            </a:r>
            <a:r>
              <a:rPr lang="ru-RU" dirty="0"/>
              <a:t> </a:t>
            </a:r>
            <a:r>
              <a:rPr lang="ru-RU" dirty="0" err="1"/>
              <a:t>йде</a:t>
            </a:r>
            <a:r>
              <a:rPr lang="ru-RU" dirty="0"/>
              <a:t> в </a:t>
            </a:r>
            <a:r>
              <a:rPr lang="ru-RU" dirty="0" err="1"/>
              <a:t>древній</a:t>
            </a:r>
            <a:r>
              <a:rPr lang="ru-RU" dirty="0"/>
              <a:t> Китай, де і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відкрита</a:t>
            </a:r>
            <a:r>
              <a:rPr lang="ru-RU" dirty="0"/>
              <a:t> </a:t>
            </a:r>
            <a:r>
              <a:rPr lang="ru-RU" dirty="0" err="1"/>
              <a:t>папір</a:t>
            </a:r>
            <a:r>
              <a:rPr lang="ru-RU" dirty="0"/>
              <a:t>. </a:t>
            </a:r>
            <a:r>
              <a:rPr lang="ru-RU" dirty="0" err="1"/>
              <a:t>Класичне</a:t>
            </a:r>
            <a:r>
              <a:rPr lang="ru-RU" dirty="0"/>
              <a:t> </a:t>
            </a:r>
            <a:r>
              <a:rPr lang="ru-RU" dirty="0" err="1"/>
              <a:t>орігамі</a:t>
            </a:r>
            <a:r>
              <a:rPr lang="ru-RU" dirty="0"/>
              <a:t> </a:t>
            </a:r>
            <a:r>
              <a:rPr lang="ru-RU" dirty="0" err="1"/>
              <a:t>наказує</a:t>
            </a:r>
            <a:r>
              <a:rPr lang="ru-RU" dirty="0"/>
              <a:t> </a:t>
            </a:r>
            <a:r>
              <a:rPr lang="ru-RU" dirty="0" err="1"/>
              <a:t>використання</a:t>
            </a:r>
            <a:r>
              <a:rPr lang="ru-RU" dirty="0"/>
              <a:t> одного квадратного </a:t>
            </a:r>
            <a:r>
              <a:rPr lang="ru-RU" dirty="0" err="1"/>
              <a:t>рівномірно</a:t>
            </a:r>
            <a:r>
              <a:rPr lang="ru-RU" dirty="0"/>
              <a:t> </a:t>
            </a:r>
            <a:r>
              <a:rPr lang="ru-RU" dirty="0" err="1"/>
              <a:t>забарвленого</a:t>
            </a:r>
            <a:r>
              <a:rPr lang="ru-RU" dirty="0"/>
              <a:t> листа </a:t>
            </a:r>
            <a:r>
              <a:rPr lang="ru-RU" dirty="0" err="1"/>
              <a:t>паперу</a:t>
            </a:r>
            <a:r>
              <a:rPr lang="ru-RU" dirty="0"/>
              <a:t> без клею і </a:t>
            </a:r>
            <a:r>
              <a:rPr lang="ru-RU" dirty="0" err="1"/>
              <a:t>ножиць</a:t>
            </a:r>
            <a:r>
              <a:rPr lang="ru-RU" dirty="0"/>
              <a:t>. </a:t>
            </a:r>
            <a:r>
              <a:rPr lang="ru-RU" dirty="0" err="1"/>
              <a:t>Сучасні</a:t>
            </a:r>
            <a:r>
              <a:rPr lang="ru-RU" dirty="0"/>
              <a:t> </a:t>
            </a:r>
            <a:r>
              <a:rPr lang="ru-RU" dirty="0" err="1"/>
              <a:t>форми</a:t>
            </a:r>
            <a:r>
              <a:rPr lang="ru-RU" dirty="0"/>
              <a:t>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  <a:r>
              <a:rPr lang="ru-RU" dirty="0" err="1"/>
              <a:t>іноді</a:t>
            </a:r>
            <a:r>
              <a:rPr lang="ru-RU" dirty="0"/>
              <a:t> </a:t>
            </a:r>
            <a:r>
              <a:rPr lang="ru-RU" dirty="0" err="1"/>
              <a:t>відходять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канону.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849491"/>
            <a:ext cx="4234199" cy="3008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890196"/>
            <a:ext cx="3923928" cy="295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3847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Театр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484785"/>
            <a:ext cx="5028304" cy="4763616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en-US" dirty="0"/>
              <a:t>XVII </a:t>
            </a:r>
            <a:r>
              <a:rPr lang="ru-RU" dirty="0" err="1"/>
              <a:t>столітті</a:t>
            </a:r>
            <a:r>
              <a:rPr lang="ru-RU" dirty="0"/>
              <a:t> </a:t>
            </a:r>
            <a:r>
              <a:rPr lang="ru-RU" dirty="0" err="1"/>
              <a:t>склався</a:t>
            </a:r>
            <a:r>
              <a:rPr lang="ru-RU" dirty="0"/>
              <a:t> один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відомих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японського</a:t>
            </a:r>
            <a:r>
              <a:rPr lang="ru-RU" dirty="0"/>
              <a:t> </a:t>
            </a:r>
            <a:r>
              <a:rPr lang="ru-RU" dirty="0" err="1"/>
              <a:t>традиційного</a:t>
            </a:r>
            <a:r>
              <a:rPr lang="ru-RU" dirty="0"/>
              <a:t> театру </a:t>
            </a:r>
            <a:r>
              <a:rPr lang="ru-RU" dirty="0" err="1"/>
              <a:t>кабукі</a:t>
            </a:r>
            <a:r>
              <a:rPr lang="ru-RU" dirty="0"/>
              <a:t> (яп. «</a:t>
            </a:r>
            <a:r>
              <a:rPr lang="ru-RU" dirty="0" err="1"/>
              <a:t>пісня</a:t>
            </a:r>
            <a:r>
              <a:rPr lang="ru-RU" dirty="0"/>
              <a:t>, </a:t>
            </a:r>
            <a:r>
              <a:rPr lang="ru-RU" dirty="0" err="1"/>
              <a:t>танець</a:t>
            </a:r>
            <a:r>
              <a:rPr lang="ru-RU" dirty="0"/>
              <a:t>, </a:t>
            </a:r>
            <a:r>
              <a:rPr lang="ru-RU" dirty="0" err="1"/>
              <a:t>майстерність</a:t>
            </a:r>
            <a:r>
              <a:rPr lang="ru-RU" dirty="0"/>
              <a:t>»), </a:t>
            </a:r>
            <a:r>
              <a:rPr lang="ru-RU" dirty="0" err="1"/>
              <a:t>актори</a:t>
            </a:r>
            <a:r>
              <a:rPr lang="ru-RU" dirty="0"/>
              <a:t> </a:t>
            </a:r>
            <a:r>
              <a:rPr lang="ru-RU" dirty="0" err="1"/>
              <a:t>цього</a:t>
            </a:r>
            <a:r>
              <a:rPr lang="ru-RU" dirty="0"/>
              <a:t> театру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виключно</a:t>
            </a:r>
            <a:r>
              <a:rPr lang="ru-RU" dirty="0"/>
              <a:t> </a:t>
            </a:r>
            <a:r>
              <a:rPr lang="ru-RU" dirty="0" err="1"/>
              <a:t>чоловіки</a:t>
            </a:r>
            <a:r>
              <a:rPr lang="ru-RU" dirty="0"/>
              <a:t>, </a:t>
            </a:r>
            <a:r>
              <a:rPr lang="ru-RU" dirty="0" err="1"/>
              <a:t>їхні</a:t>
            </a:r>
            <a:r>
              <a:rPr lang="ru-RU" dirty="0"/>
              <a:t> </a:t>
            </a:r>
            <a:r>
              <a:rPr lang="ru-RU" dirty="0" err="1"/>
              <a:t>обличчя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складним</a:t>
            </a:r>
            <a:r>
              <a:rPr lang="ru-RU" dirty="0"/>
              <a:t> чином </a:t>
            </a:r>
            <a:r>
              <a:rPr lang="ru-RU" dirty="0" err="1"/>
              <a:t>загримовані</a:t>
            </a:r>
            <a:r>
              <a:rPr lang="ru-RU" dirty="0"/>
              <a:t>.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487" y="2564904"/>
            <a:ext cx="4751514" cy="4347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6674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Музика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56792"/>
            <a:ext cx="5028304" cy="5301207"/>
          </a:xfrm>
        </p:spPr>
        <p:txBody>
          <a:bodyPr>
            <a:normAutofit/>
          </a:bodyPr>
          <a:lstStyle/>
          <a:p>
            <a:r>
              <a:rPr lang="ru-RU" dirty="0"/>
              <a:t>У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Хейан</a:t>
            </a:r>
            <a:r>
              <a:rPr lang="ru-RU" dirty="0"/>
              <a:t> </a:t>
            </a:r>
            <a:r>
              <a:rPr lang="ru-RU" dirty="0" err="1"/>
              <a:t>сформувався</a:t>
            </a:r>
            <a:r>
              <a:rPr lang="ru-RU" dirty="0"/>
              <a:t> </a:t>
            </a:r>
            <a:r>
              <a:rPr lang="ru-RU" dirty="0" err="1"/>
              <a:t>класичний</a:t>
            </a:r>
            <a:r>
              <a:rPr lang="ru-RU" dirty="0"/>
              <a:t> </a:t>
            </a:r>
            <a:r>
              <a:rPr lang="ru-RU" dirty="0" err="1"/>
              <a:t>японський</a:t>
            </a:r>
            <a:r>
              <a:rPr lang="ru-RU" dirty="0"/>
              <a:t> </a:t>
            </a:r>
            <a:r>
              <a:rPr lang="ru-RU" dirty="0" err="1"/>
              <a:t>музичний</a:t>
            </a:r>
            <a:r>
              <a:rPr lang="ru-RU" dirty="0"/>
              <a:t> жанр гагаку (яп. «</a:t>
            </a:r>
            <a:r>
              <a:rPr lang="ru-RU" dirty="0" err="1"/>
              <a:t>вишукана</a:t>
            </a:r>
            <a:r>
              <a:rPr lang="ru-RU" dirty="0"/>
              <a:t> </a:t>
            </a:r>
            <a:r>
              <a:rPr lang="ru-RU" dirty="0" err="1"/>
              <a:t>музика</a:t>
            </a:r>
            <a:r>
              <a:rPr lang="ru-RU" dirty="0"/>
              <a:t>»),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представляє</a:t>
            </a:r>
            <a:r>
              <a:rPr lang="ru-RU" dirty="0"/>
              <a:t> собою </a:t>
            </a:r>
            <a:r>
              <a:rPr lang="ru-RU" dirty="0" err="1"/>
              <a:t>музику</a:t>
            </a:r>
            <a:r>
              <a:rPr lang="ru-RU" dirty="0"/>
              <a:t> у </a:t>
            </a:r>
            <a:r>
              <a:rPr lang="ru-RU" dirty="0" err="1"/>
              <a:t>виконанні</a:t>
            </a:r>
            <a:r>
              <a:rPr lang="ru-RU" dirty="0"/>
              <a:t> оркестру (</a:t>
            </a:r>
            <a:r>
              <a:rPr lang="ru-RU" dirty="0" err="1"/>
              <a:t>дзвони</a:t>
            </a:r>
            <a:r>
              <a:rPr lang="ru-RU" dirty="0"/>
              <a:t>, </a:t>
            </a:r>
            <a:r>
              <a:rPr lang="ru-RU" dirty="0" err="1"/>
              <a:t>ударні</a:t>
            </a:r>
            <a:r>
              <a:rPr lang="ru-RU" dirty="0"/>
              <a:t> і </a:t>
            </a:r>
            <a:r>
              <a:rPr lang="ru-RU" dirty="0" err="1"/>
              <a:t>духові</a:t>
            </a:r>
            <a:r>
              <a:rPr lang="ru-RU" dirty="0"/>
              <a:t> </a:t>
            </a:r>
            <a:r>
              <a:rPr lang="ru-RU" dirty="0" err="1" smtClean="0"/>
              <a:t>інструменти</a:t>
            </a:r>
            <a:r>
              <a:rPr lang="ru-RU" dirty="0" smtClean="0"/>
              <a:t>. </a:t>
            </a:r>
            <a:r>
              <a:rPr lang="ru-RU" b="1" dirty="0"/>
              <a:t>Се</a:t>
            </a:r>
            <a:r>
              <a:rPr lang="ru-RU" dirty="0"/>
              <a:t> - </a:t>
            </a:r>
            <a:r>
              <a:rPr lang="ru-RU" dirty="0" err="1"/>
              <a:t>японський</a:t>
            </a:r>
            <a:r>
              <a:rPr lang="ru-RU" dirty="0"/>
              <a:t> </a:t>
            </a:r>
            <a:r>
              <a:rPr lang="ru-RU" dirty="0" err="1" smtClean="0"/>
              <a:t>губний</a:t>
            </a:r>
            <a:r>
              <a:rPr lang="ru-RU" dirty="0" smtClean="0"/>
              <a:t> орган).</a:t>
            </a:r>
            <a:endParaRPr lang="ru-RU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-89950"/>
            <a:ext cx="3635896" cy="69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32032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Архітектура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628800"/>
            <a:ext cx="9144000" cy="936103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У </a:t>
            </a:r>
            <a:r>
              <a:rPr lang="ru-RU" dirty="0" err="1"/>
              <a:t>цілому</a:t>
            </a:r>
            <a:r>
              <a:rPr lang="ru-RU" dirty="0"/>
              <a:t> для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архітектури</a:t>
            </a:r>
            <a:r>
              <a:rPr lang="ru-RU" dirty="0"/>
              <a:t> </a:t>
            </a:r>
            <a:r>
              <a:rPr lang="ru-RU" dirty="0" err="1"/>
              <a:t>характерне</a:t>
            </a:r>
            <a:r>
              <a:rPr lang="ru-RU" dirty="0"/>
              <a:t> </a:t>
            </a:r>
            <a:r>
              <a:rPr lang="ru-RU" dirty="0" err="1"/>
              <a:t>прагнення</a:t>
            </a:r>
            <a:r>
              <a:rPr lang="ru-RU" dirty="0"/>
              <a:t> до </a:t>
            </a:r>
            <a:r>
              <a:rPr lang="ru-RU" dirty="0" err="1"/>
              <a:t>простоти</a:t>
            </a:r>
            <a:r>
              <a:rPr lang="ru-RU" dirty="0"/>
              <a:t>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86" y="4014895"/>
            <a:ext cx="4145137" cy="2819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1" y="2244212"/>
            <a:ext cx="5004049" cy="3360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2114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Традиційний</a:t>
            </a:r>
            <a:r>
              <a:rPr lang="ru-RU" dirty="0"/>
              <a:t> </a:t>
            </a:r>
            <a:r>
              <a:rPr lang="ru-RU" dirty="0" err="1"/>
              <a:t>японський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7745" y="1628800"/>
            <a:ext cx="9144000" cy="936104"/>
          </a:xfrm>
        </p:spPr>
        <p:txBody>
          <a:bodyPr/>
          <a:lstStyle/>
          <a:p>
            <a:r>
              <a:rPr lang="ru-RU" dirty="0" err="1"/>
              <a:t>Мінка</a:t>
            </a:r>
            <a:r>
              <a:rPr lang="ru-RU" dirty="0"/>
              <a:t> - «</a:t>
            </a:r>
            <a:r>
              <a:rPr lang="ru-RU" dirty="0" err="1"/>
              <a:t>будинок</a:t>
            </a:r>
            <a:r>
              <a:rPr lang="ru-RU" dirty="0"/>
              <a:t> простолюдина», дерево, </a:t>
            </a:r>
            <a:r>
              <a:rPr lang="ru-RU" dirty="0" err="1"/>
              <a:t>папір</a:t>
            </a:r>
            <a:r>
              <a:rPr lang="ru-RU" dirty="0"/>
              <a:t>.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71789"/>
            <a:ext cx="4788024" cy="31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243" y="3671789"/>
            <a:ext cx="4253757" cy="318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1240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Пагода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268761"/>
            <a:ext cx="4788024" cy="1512167"/>
          </a:xfrm>
        </p:spPr>
        <p:txBody>
          <a:bodyPr/>
          <a:lstStyle/>
          <a:p>
            <a:r>
              <a:rPr lang="ru-RU" dirty="0"/>
              <a:t>Пагодами </a:t>
            </a:r>
            <a:r>
              <a:rPr lang="ru-RU" dirty="0" err="1"/>
              <a:t>називають</a:t>
            </a:r>
            <a:r>
              <a:rPr lang="ru-RU" dirty="0"/>
              <a:t> </a:t>
            </a:r>
            <a:r>
              <a:rPr lang="ru-RU" dirty="0" err="1"/>
              <a:t>багатоярусні</a:t>
            </a:r>
            <a:r>
              <a:rPr lang="ru-RU" dirty="0"/>
              <a:t> </a:t>
            </a:r>
            <a:r>
              <a:rPr lang="ru-RU" dirty="0" err="1"/>
              <a:t>вежі</a:t>
            </a:r>
            <a:r>
              <a:rPr lang="ru-RU" dirty="0"/>
              <a:t>, </a:t>
            </a:r>
            <a:r>
              <a:rPr lang="ru-RU" dirty="0" err="1"/>
              <a:t>використовувані</a:t>
            </a:r>
            <a:r>
              <a:rPr lang="ru-RU" dirty="0"/>
              <a:t> як </a:t>
            </a:r>
            <a:r>
              <a:rPr lang="ru-RU" dirty="0" err="1"/>
              <a:t>храми</a:t>
            </a:r>
            <a:r>
              <a:rPr lang="ru-RU" dirty="0"/>
              <a:t>.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077215"/>
            <a:ext cx="4139951" cy="5774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09794"/>
            <a:ext cx="5004048" cy="3748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083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Одяг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70469" y="1844824"/>
            <a:ext cx="6096732" cy="5013176"/>
          </a:xfrm>
        </p:spPr>
        <p:txBody>
          <a:bodyPr>
            <a:normAutofit/>
          </a:bodyPr>
          <a:lstStyle/>
          <a:p>
            <a:r>
              <a:rPr lang="ru-RU" dirty="0"/>
              <a:t>В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/>
              <a:t>можна</a:t>
            </a:r>
            <a:r>
              <a:rPr lang="ru-RU" dirty="0"/>
              <a:t> </a:t>
            </a:r>
            <a:r>
              <a:rPr lang="ru-RU" dirty="0" err="1"/>
              <a:t>зустріти</a:t>
            </a:r>
            <a:r>
              <a:rPr lang="ru-RU" dirty="0"/>
              <a:t> два </a:t>
            </a:r>
            <a:r>
              <a:rPr lang="ru-RU" dirty="0" err="1"/>
              <a:t>типи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 - </a:t>
            </a:r>
            <a:r>
              <a:rPr lang="ru-RU" dirty="0" err="1"/>
              <a:t>традиційну</a:t>
            </a:r>
            <a:r>
              <a:rPr lang="ru-RU" dirty="0"/>
              <a:t> - </a:t>
            </a:r>
            <a:r>
              <a:rPr lang="ru-RU" dirty="0" err="1"/>
              <a:t>вафуку</a:t>
            </a:r>
            <a:r>
              <a:rPr lang="ru-RU" dirty="0"/>
              <a:t> (яп. </a:t>
            </a:r>
            <a:r>
              <a:rPr lang="ru-RU" dirty="0" err="1"/>
              <a:t>японська</a:t>
            </a:r>
            <a:r>
              <a:rPr lang="ru-RU" dirty="0"/>
              <a:t> </a:t>
            </a:r>
            <a:r>
              <a:rPr lang="ru-RU" dirty="0" err="1"/>
              <a:t>одяг</a:t>
            </a:r>
            <a:r>
              <a:rPr lang="ru-RU" dirty="0"/>
              <a:t>), і </a:t>
            </a:r>
            <a:r>
              <a:rPr lang="ru-RU" dirty="0" err="1"/>
              <a:t>більш</a:t>
            </a:r>
            <a:r>
              <a:rPr lang="ru-RU" dirty="0"/>
              <a:t> </a:t>
            </a:r>
            <a:r>
              <a:rPr lang="ru-RU" dirty="0" err="1"/>
              <a:t>просту</a:t>
            </a:r>
            <a:r>
              <a:rPr lang="ru-RU" dirty="0"/>
              <a:t>, </a:t>
            </a:r>
            <a:r>
              <a:rPr lang="ru-RU" dirty="0" err="1"/>
              <a:t>повсякденне</a:t>
            </a:r>
            <a:r>
              <a:rPr lang="ru-RU" dirty="0"/>
              <a:t>, за </a:t>
            </a:r>
            <a:r>
              <a:rPr lang="ru-RU" dirty="0" err="1"/>
              <a:t>європейським</a:t>
            </a:r>
            <a:r>
              <a:rPr lang="ru-RU" dirty="0"/>
              <a:t> </a:t>
            </a:r>
            <a:r>
              <a:rPr lang="ru-RU" dirty="0" err="1"/>
              <a:t>зразком</a:t>
            </a:r>
            <a:r>
              <a:rPr lang="ru-RU" dirty="0"/>
              <a:t>. </a:t>
            </a:r>
            <a:r>
              <a:rPr lang="ru-RU" dirty="0" err="1"/>
              <a:t>Кімоно</a:t>
            </a:r>
            <a:r>
              <a:rPr lang="ru-RU" dirty="0"/>
              <a:t> - буквально </a:t>
            </a:r>
            <a:r>
              <a:rPr lang="ru-RU" dirty="0" err="1"/>
              <a:t>перекладається</a:t>
            </a:r>
            <a:r>
              <a:rPr lang="ru-RU" dirty="0"/>
              <a:t> «</a:t>
            </a:r>
            <a:r>
              <a:rPr lang="ru-RU" dirty="0" err="1"/>
              <a:t>одяг</a:t>
            </a:r>
            <a:r>
              <a:rPr lang="ru-RU" dirty="0"/>
              <a:t>, </a:t>
            </a:r>
            <a:r>
              <a:rPr lang="ru-RU" dirty="0" err="1"/>
              <a:t>вбрання</a:t>
            </a:r>
            <a:r>
              <a:rPr lang="ru-RU" dirty="0"/>
              <a:t>» - </a:t>
            </a:r>
            <a:r>
              <a:rPr lang="ru-RU" dirty="0" err="1"/>
              <a:t>загальний</a:t>
            </a:r>
            <a:r>
              <a:rPr lang="ru-RU" dirty="0"/>
              <a:t> </a:t>
            </a:r>
            <a:r>
              <a:rPr lang="ru-RU" dirty="0" err="1"/>
              <a:t>термін</a:t>
            </a:r>
            <a:r>
              <a:rPr lang="ru-RU" dirty="0"/>
              <a:t> для </a:t>
            </a:r>
            <a:r>
              <a:rPr lang="ru-RU" dirty="0" err="1"/>
              <a:t>позначення</a:t>
            </a:r>
            <a:r>
              <a:rPr lang="ru-RU" dirty="0"/>
              <a:t> будь-</a:t>
            </a:r>
            <a:r>
              <a:rPr lang="ru-RU" dirty="0" err="1"/>
              <a:t>якого</a:t>
            </a:r>
            <a:r>
              <a:rPr lang="ru-RU" dirty="0"/>
              <a:t> </a:t>
            </a:r>
            <a:r>
              <a:rPr lang="ru-RU" dirty="0" err="1"/>
              <a:t>одягу</a:t>
            </a:r>
            <a:r>
              <a:rPr lang="ru-RU" dirty="0"/>
              <a:t>, а у </a:t>
            </a:r>
            <a:r>
              <a:rPr lang="ru-RU" dirty="0" err="1"/>
              <a:t>вузькому</a:t>
            </a:r>
            <a:r>
              <a:rPr lang="ru-RU" dirty="0"/>
              <a:t> - </a:t>
            </a:r>
            <a:r>
              <a:rPr lang="ru-RU" dirty="0" err="1"/>
              <a:t>різновид</a:t>
            </a:r>
            <a:r>
              <a:rPr lang="ru-RU" dirty="0"/>
              <a:t> </a:t>
            </a:r>
            <a:r>
              <a:rPr lang="ru-RU" dirty="0" err="1"/>
              <a:t>вафуку</a:t>
            </a:r>
            <a:r>
              <a:rPr lang="ru-RU" dirty="0"/>
              <a:t>.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076296"/>
            <a:ext cx="3070468" cy="3781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27" y="0"/>
            <a:ext cx="3076296" cy="3076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582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Релігія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772816"/>
            <a:ext cx="4499992" cy="5085183"/>
          </a:xfrm>
        </p:spPr>
        <p:txBody>
          <a:bodyPr>
            <a:normAutofit fontScale="92500" lnSpcReduction="10000"/>
          </a:bodyPr>
          <a:lstStyle/>
          <a:p>
            <a:r>
              <a:rPr lang="ru-RU" dirty="0"/>
              <a:t>Основною </a:t>
            </a:r>
            <a:r>
              <a:rPr lang="ru-RU" dirty="0" err="1"/>
              <a:t>релігією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</a:t>
            </a:r>
            <a:r>
              <a:rPr lang="ru-RU" dirty="0" err="1"/>
              <a:t>Синтоїзм</a:t>
            </a:r>
            <a:r>
              <a:rPr lang="ru-RU" dirty="0"/>
              <a:t> (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Сінто</a:t>
            </a:r>
            <a:r>
              <a:rPr lang="ru-RU" dirty="0"/>
              <a:t>, </a:t>
            </a:r>
            <a:r>
              <a:rPr lang="ru-RU" dirty="0" err="1"/>
              <a:t>дослівно</a:t>
            </a:r>
            <a:r>
              <a:rPr lang="ru-RU" dirty="0"/>
              <a:t> </a:t>
            </a:r>
            <a:r>
              <a:rPr lang="ru-RU" dirty="0" err="1"/>
              <a:t>перекладається</a:t>
            </a:r>
            <a:r>
              <a:rPr lang="ru-RU" dirty="0"/>
              <a:t> «шлях </a:t>
            </a:r>
            <a:r>
              <a:rPr lang="ru-RU" dirty="0" err="1"/>
              <a:t>богів</a:t>
            </a:r>
            <a:r>
              <a:rPr lang="ru-RU" dirty="0"/>
              <a:t>»). Основу </a:t>
            </a:r>
            <a:r>
              <a:rPr lang="ru-RU" dirty="0" err="1"/>
              <a:t>цієї</a:t>
            </a:r>
            <a:r>
              <a:rPr lang="ru-RU" dirty="0"/>
              <a:t> </a:t>
            </a:r>
            <a:r>
              <a:rPr lang="ru-RU" dirty="0" err="1"/>
              <a:t>течії</a:t>
            </a:r>
            <a:r>
              <a:rPr lang="ru-RU" dirty="0"/>
              <a:t> </a:t>
            </a:r>
            <a:r>
              <a:rPr lang="ru-RU" dirty="0" err="1"/>
              <a:t>складає</a:t>
            </a:r>
            <a:r>
              <a:rPr lang="ru-RU" dirty="0"/>
              <a:t> </a:t>
            </a:r>
            <a:r>
              <a:rPr lang="ru-RU" dirty="0" err="1"/>
              <a:t>поклоніння</a:t>
            </a:r>
            <a:r>
              <a:rPr lang="ru-RU" dirty="0"/>
              <a:t> силам </a:t>
            </a:r>
            <a:r>
              <a:rPr lang="ru-RU" dirty="0" err="1"/>
              <a:t>природи</a:t>
            </a:r>
            <a:r>
              <a:rPr lang="ru-RU" dirty="0"/>
              <a:t>.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синтоїзму</a:t>
            </a:r>
            <a:r>
              <a:rPr lang="ru-RU" dirty="0"/>
              <a:t> є культ </a:t>
            </a:r>
            <a:r>
              <a:rPr lang="ru-RU" dirty="0" err="1"/>
              <a:t>предків</a:t>
            </a:r>
            <a:r>
              <a:rPr lang="ru-RU" dirty="0"/>
              <a:t>. У </a:t>
            </a:r>
            <a:r>
              <a:rPr lang="ru-RU" dirty="0" err="1"/>
              <a:t>сучасній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/>
              <a:t>частка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, </a:t>
            </a:r>
            <a:r>
              <a:rPr lang="ru-RU" dirty="0" err="1"/>
              <a:t>одночасно</a:t>
            </a:r>
            <a:r>
              <a:rPr lang="ru-RU" dirty="0"/>
              <a:t> </a:t>
            </a:r>
            <a:r>
              <a:rPr lang="ru-RU" dirty="0" err="1"/>
              <a:t>сповідає</a:t>
            </a:r>
            <a:r>
              <a:rPr lang="ru-RU" dirty="0"/>
              <a:t> </a:t>
            </a:r>
            <a:r>
              <a:rPr lang="ru-RU" dirty="0" err="1"/>
              <a:t>дві</a:t>
            </a:r>
            <a:r>
              <a:rPr lang="ru-RU" dirty="0"/>
              <a:t> </a:t>
            </a:r>
            <a:r>
              <a:rPr lang="ru-RU" dirty="0" err="1"/>
              <a:t>релігії</a:t>
            </a:r>
            <a:r>
              <a:rPr lang="ru-RU" dirty="0"/>
              <a:t> - буддизм і </a:t>
            </a:r>
            <a:r>
              <a:rPr lang="ru-RU" dirty="0" err="1"/>
              <a:t>синтоїзм</a:t>
            </a:r>
            <a:r>
              <a:rPr lang="ru-RU" dirty="0"/>
              <a:t>, </a:t>
            </a:r>
            <a:r>
              <a:rPr lang="ru-RU" dirty="0" err="1"/>
              <a:t>складає</a:t>
            </a:r>
            <a:r>
              <a:rPr lang="ru-RU" dirty="0"/>
              <a:t> 84%.</a:t>
            </a: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9281"/>
            <a:ext cx="5004048" cy="3118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957623" cy="3739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9697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Буддійський</a:t>
            </a:r>
            <a:r>
              <a:rPr lang="ru-RU" dirty="0" smtClean="0"/>
              <a:t> </a:t>
            </a:r>
            <a:r>
              <a:rPr lang="ru-RU" dirty="0"/>
              <a:t>храм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54195"/>
            <a:ext cx="4572000" cy="342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91777"/>
            <a:ext cx="4575746" cy="256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3835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59831" y="2348879"/>
            <a:ext cx="6056637" cy="4491765"/>
          </a:xfrm>
        </p:spPr>
        <p:txBody>
          <a:bodyPr>
            <a:normAutofit lnSpcReduction="10000"/>
          </a:bodyPr>
          <a:lstStyle/>
          <a:p>
            <a:pPr marL="76200" indent="371475"/>
            <a:r>
              <a:rPr lang="ru-RU" dirty="0"/>
              <a:t>Культура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/>
              <a:t>склалася</a:t>
            </a:r>
            <a:r>
              <a:rPr lang="ru-RU" dirty="0"/>
              <a:t> в </a:t>
            </a:r>
            <a:r>
              <a:rPr lang="ru-RU" dirty="0" err="1"/>
              <a:t>результаті</a:t>
            </a:r>
            <a:r>
              <a:rPr lang="ru-RU" dirty="0"/>
              <a:t> </a:t>
            </a:r>
            <a:r>
              <a:rPr lang="ru-RU" dirty="0" err="1"/>
              <a:t>історичного</a:t>
            </a:r>
            <a:r>
              <a:rPr lang="ru-RU" dirty="0"/>
              <a:t> </a:t>
            </a:r>
            <a:r>
              <a:rPr lang="ru-RU" dirty="0" err="1"/>
              <a:t>процесу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почався</a:t>
            </a:r>
            <a:r>
              <a:rPr lang="ru-RU" dirty="0"/>
              <a:t> з </a:t>
            </a:r>
            <a:r>
              <a:rPr lang="ru-RU" dirty="0" err="1"/>
              <a:t>переселення</a:t>
            </a:r>
            <a:r>
              <a:rPr lang="ru-RU" dirty="0"/>
              <a:t> </a:t>
            </a:r>
            <a:r>
              <a:rPr lang="ru-RU" dirty="0" err="1"/>
              <a:t>предків</a:t>
            </a:r>
            <a:r>
              <a:rPr lang="ru-RU" dirty="0"/>
              <a:t> </a:t>
            </a:r>
            <a:r>
              <a:rPr lang="ru-RU" dirty="0" err="1"/>
              <a:t>японського</a:t>
            </a:r>
            <a:r>
              <a:rPr lang="ru-RU" dirty="0"/>
              <a:t> народу на </a:t>
            </a:r>
            <a:r>
              <a:rPr lang="ru-RU" dirty="0" err="1"/>
              <a:t>японський</a:t>
            </a:r>
            <a:r>
              <a:rPr lang="ru-RU" dirty="0"/>
              <a:t> </a:t>
            </a:r>
            <a:r>
              <a:rPr lang="ru-RU" dirty="0" err="1"/>
              <a:t>архіпелаг</a:t>
            </a:r>
            <a:r>
              <a:rPr lang="ru-RU" dirty="0"/>
              <a:t> з материка і </a:t>
            </a:r>
            <a:r>
              <a:rPr lang="ru-RU" dirty="0" err="1"/>
              <a:t>зародження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</a:t>
            </a:r>
            <a:r>
              <a:rPr lang="ru-RU" dirty="0" err="1"/>
              <a:t>періоду</a:t>
            </a:r>
            <a:r>
              <a:rPr lang="ru-RU" dirty="0"/>
              <a:t> </a:t>
            </a:r>
            <a:r>
              <a:rPr lang="ru-RU" dirty="0" err="1"/>
              <a:t>Дзьомон</a:t>
            </a:r>
            <a:r>
              <a:rPr lang="ru-RU" dirty="0"/>
              <a:t>. </a:t>
            </a:r>
            <a:r>
              <a:rPr lang="ru-RU" dirty="0" err="1"/>
              <a:t>Сучасна</a:t>
            </a:r>
            <a:r>
              <a:rPr lang="ru-RU" dirty="0"/>
              <a:t> </a:t>
            </a:r>
            <a:r>
              <a:rPr lang="ru-RU" dirty="0" err="1"/>
              <a:t>японська</a:t>
            </a:r>
            <a:r>
              <a:rPr lang="ru-RU" dirty="0"/>
              <a:t> культура </a:t>
            </a:r>
            <a:r>
              <a:rPr lang="ru-RU" dirty="0" err="1"/>
              <a:t>випробувала</a:t>
            </a:r>
            <a:r>
              <a:rPr lang="ru-RU" dirty="0"/>
              <a:t> </a:t>
            </a:r>
            <a:r>
              <a:rPr lang="ru-RU" dirty="0" err="1"/>
              <a:t>сильний</a:t>
            </a:r>
            <a:r>
              <a:rPr lang="ru-RU" dirty="0"/>
              <a:t>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Азії</a:t>
            </a:r>
            <a:r>
              <a:rPr lang="ru-RU" dirty="0"/>
              <a:t>, </a:t>
            </a:r>
            <a:r>
              <a:rPr lang="ru-RU" dirty="0" err="1"/>
              <a:t>Європи</a:t>
            </a:r>
            <a:r>
              <a:rPr lang="ru-RU" dirty="0"/>
              <a:t> і </a:t>
            </a:r>
            <a:r>
              <a:rPr lang="ru-RU" dirty="0" err="1"/>
              <a:t>Північної</a:t>
            </a:r>
            <a:r>
              <a:rPr lang="ru-RU" dirty="0"/>
              <a:t> Америки.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328145" cy="2492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5234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ru-RU" dirty="0"/>
              <a:t>Сакура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1730773"/>
            <a:ext cx="4499992" cy="512722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Сакура - </a:t>
            </a:r>
            <a:r>
              <a:rPr lang="ru-RU" dirty="0" err="1"/>
              <a:t>відомий</a:t>
            </a:r>
            <a:r>
              <a:rPr lang="ru-RU" dirty="0"/>
              <a:t> символ </a:t>
            </a:r>
            <a:r>
              <a:rPr lang="ru-RU" dirty="0" err="1"/>
              <a:t>Японії</a:t>
            </a:r>
            <a:r>
              <a:rPr lang="ru-RU" dirty="0"/>
              <a:t> та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 - </a:t>
            </a:r>
            <a:r>
              <a:rPr lang="ru-RU" dirty="0" err="1"/>
              <a:t>здавна</a:t>
            </a:r>
            <a:r>
              <a:rPr lang="ru-RU" dirty="0"/>
              <a:t> </a:t>
            </a:r>
            <a:r>
              <a:rPr lang="ru-RU" dirty="0" err="1"/>
              <a:t>шанована</a:t>
            </a:r>
            <a:r>
              <a:rPr lang="ru-RU" dirty="0"/>
              <a:t> </a:t>
            </a:r>
            <a:r>
              <a:rPr lang="ru-RU" dirty="0" err="1"/>
              <a:t>японцями</a:t>
            </a:r>
            <a:r>
              <a:rPr lang="ru-RU" dirty="0"/>
              <a:t> </a:t>
            </a:r>
            <a:r>
              <a:rPr lang="ru-RU" dirty="0" err="1"/>
              <a:t>рослина</a:t>
            </a:r>
            <a:r>
              <a:rPr lang="ru-RU" dirty="0"/>
              <a:t>. 27 </a:t>
            </a:r>
            <a:r>
              <a:rPr lang="ru-RU" dirty="0" err="1"/>
              <a:t>березня</a:t>
            </a:r>
            <a:r>
              <a:rPr lang="ru-RU" dirty="0"/>
              <a:t>, </a:t>
            </a:r>
            <a:r>
              <a:rPr lang="ru-RU" dirty="0" err="1"/>
              <a:t>починаючи</a:t>
            </a:r>
            <a:r>
              <a:rPr lang="ru-RU" dirty="0"/>
              <a:t> з 4-го року </a:t>
            </a:r>
            <a:r>
              <a:rPr lang="ru-RU" dirty="0" err="1"/>
              <a:t>Хейсей</a:t>
            </a:r>
            <a:r>
              <a:rPr lang="ru-RU" dirty="0"/>
              <a:t> (1992) </a:t>
            </a:r>
            <a:r>
              <a:rPr lang="ru-RU" dirty="0" err="1"/>
              <a:t>громадською</a:t>
            </a:r>
            <a:r>
              <a:rPr lang="ru-RU" dirty="0"/>
              <a:t> </a:t>
            </a:r>
            <a:r>
              <a:rPr lang="ru-RU" dirty="0" err="1"/>
              <a:t>організацією</a:t>
            </a:r>
            <a:r>
              <a:rPr lang="ru-RU" dirty="0"/>
              <a:t> «</a:t>
            </a:r>
            <a:r>
              <a:rPr lang="ru-RU" dirty="0" err="1"/>
              <a:t>Товариство</a:t>
            </a:r>
            <a:r>
              <a:rPr lang="ru-RU" dirty="0"/>
              <a:t>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Сакури</a:t>
            </a:r>
            <a:r>
              <a:rPr lang="ru-RU" dirty="0"/>
              <a:t>» введено Свято </a:t>
            </a:r>
            <a:r>
              <a:rPr lang="ru-RU" dirty="0" err="1"/>
              <a:t>Цвітіння</a:t>
            </a:r>
            <a:r>
              <a:rPr lang="ru-RU" dirty="0"/>
              <a:t> </a:t>
            </a:r>
            <a:r>
              <a:rPr lang="ru-RU" dirty="0" err="1"/>
              <a:t>Сакури</a:t>
            </a:r>
            <a:r>
              <a:rPr lang="ru-RU" dirty="0"/>
              <a:t>.</a:t>
            </a: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918" y="3383948"/>
            <a:ext cx="4665926" cy="3494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40" y="-77598"/>
            <a:ext cx="4686347" cy="3461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056660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807896" cy="980728"/>
          </a:xfrm>
        </p:spPr>
        <p:txBody>
          <a:bodyPr/>
          <a:lstStyle/>
          <a:p>
            <a:r>
              <a:rPr lang="ru-RU" dirty="0" err="1"/>
              <a:t>Чайна</a:t>
            </a:r>
            <a:r>
              <a:rPr lang="ru-RU" dirty="0"/>
              <a:t> </a:t>
            </a:r>
            <a:r>
              <a:rPr lang="ru-RU" dirty="0" err="1"/>
              <a:t>церемонія</a:t>
            </a:r>
            <a:r>
              <a:rPr lang="ru-RU" dirty="0"/>
              <a:t> (яп. </a:t>
            </a:r>
            <a:r>
              <a:rPr lang="ru-RU" dirty="0" err="1"/>
              <a:t>тя</a:t>
            </a:r>
            <a:r>
              <a:rPr lang="ru-RU" dirty="0"/>
              <a:t>-но ю)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56792"/>
            <a:ext cx="5076056" cy="530120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</a:t>
            </a:r>
            <a:r>
              <a:rPr lang="ru-RU" dirty="0" err="1"/>
              <a:t>пеціфіческая</a:t>
            </a:r>
            <a:r>
              <a:rPr lang="ru-RU" dirty="0"/>
              <a:t> </a:t>
            </a:r>
            <a:r>
              <a:rPr lang="ru-RU" dirty="0" err="1"/>
              <a:t>ритуализованной</a:t>
            </a:r>
            <a:r>
              <a:rPr lang="ru-RU" dirty="0"/>
              <a:t> форма </a:t>
            </a:r>
            <a:r>
              <a:rPr lang="ru-RU" dirty="0" err="1"/>
              <a:t>спільного</a:t>
            </a:r>
            <a:r>
              <a:rPr lang="ru-RU" dirty="0"/>
              <a:t> </a:t>
            </a:r>
            <a:r>
              <a:rPr lang="ru-RU" dirty="0" err="1"/>
              <a:t>чаювання</a:t>
            </a:r>
            <a:r>
              <a:rPr lang="ru-RU" dirty="0"/>
              <a:t>, створена в </a:t>
            </a:r>
            <a:r>
              <a:rPr lang="ru-RU" dirty="0" err="1"/>
              <a:t>середні</a:t>
            </a:r>
            <a:r>
              <a:rPr lang="ru-RU" dirty="0"/>
              <a:t> </a:t>
            </a:r>
            <a:r>
              <a:rPr lang="ru-RU" dirty="0" err="1"/>
              <a:t>століття</a:t>
            </a:r>
            <a:r>
              <a:rPr lang="ru-RU" dirty="0"/>
              <a:t> в </a:t>
            </a:r>
            <a:r>
              <a:rPr lang="ru-RU" dirty="0" err="1"/>
              <a:t>Японії</a:t>
            </a:r>
            <a:r>
              <a:rPr lang="ru-RU" dirty="0"/>
              <a:t> і по </a:t>
            </a:r>
            <a:r>
              <a:rPr lang="ru-RU" dirty="0" err="1"/>
              <a:t>теперішній</a:t>
            </a:r>
            <a:r>
              <a:rPr lang="ru-RU" dirty="0"/>
              <a:t> час </a:t>
            </a:r>
            <a:r>
              <a:rPr lang="ru-RU" dirty="0" err="1"/>
              <a:t>культивована</a:t>
            </a:r>
            <a:r>
              <a:rPr lang="ru-RU" dirty="0"/>
              <a:t> в </a:t>
            </a:r>
            <a:r>
              <a:rPr lang="ru-RU" dirty="0" err="1"/>
              <a:t>цій</a:t>
            </a:r>
            <a:r>
              <a:rPr lang="ru-RU" dirty="0"/>
              <a:t> </a:t>
            </a:r>
            <a:r>
              <a:rPr lang="ru-RU" dirty="0" err="1"/>
              <a:t>країні</a:t>
            </a:r>
            <a:r>
              <a:rPr lang="ru-RU" dirty="0"/>
              <a:t>. </a:t>
            </a:r>
            <a:r>
              <a:rPr lang="ru-RU" dirty="0" err="1"/>
              <a:t>З'явившись</a:t>
            </a:r>
            <a:r>
              <a:rPr lang="ru-RU" dirty="0"/>
              <a:t> </a:t>
            </a:r>
            <a:r>
              <a:rPr lang="ru-RU" dirty="0" err="1"/>
              <a:t>спочатку</a:t>
            </a:r>
            <a:r>
              <a:rPr lang="ru-RU" dirty="0"/>
              <a:t> як одна з форм практики </a:t>
            </a:r>
            <a:r>
              <a:rPr lang="ru-RU" dirty="0" err="1"/>
              <a:t>медитації</a:t>
            </a:r>
            <a:r>
              <a:rPr lang="ru-RU" dirty="0"/>
              <a:t> </a:t>
            </a:r>
            <a:r>
              <a:rPr lang="ru-RU" dirty="0" err="1"/>
              <a:t>ченців-буддистів</a:t>
            </a:r>
            <a:r>
              <a:rPr lang="ru-RU" dirty="0"/>
              <a:t>, стала </a:t>
            </a:r>
            <a:r>
              <a:rPr lang="ru-RU" dirty="0" err="1"/>
              <a:t>невід'ємним</a:t>
            </a:r>
            <a:r>
              <a:rPr lang="ru-RU" dirty="0"/>
              <a:t> </a:t>
            </a:r>
            <a:r>
              <a:rPr lang="ru-RU" dirty="0" err="1"/>
              <a:t>елементом</a:t>
            </a:r>
            <a:r>
              <a:rPr lang="ru-RU" dirty="0"/>
              <a:t>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, </a:t>
            </a:r>
            <a:r>
              <a:rPr lang="ru-RU" dirty="0" err="1"/>
              <a:t>тісно</a:t>
            </a:r>
            <a:r>
              <a:rPr lang="ru-RU" dirty="0"/>
              <a:t> </a:t>
            </a:r>
            <a:r>
              <a:rPr lang="ru-RU" dirty="0" err="1"/>
              <a:t>пов'язана</a:t>
            </a:r>
            <a:r>
              <a:rPr lang="ru-RU" dirty="0"/>
              <a:t> з </a:t>
            </a:r>
            <a:r>
              <a:rPr lang="ru-RU" dirty="0" err="1"/>
              <a:t>багатьма</a:t>
            </a:r>
            <a:r>
              <a:rPr lang="ru-RU" dirty="0"/>
              <a:t> </a:t>
            </a:r>
            <a:r>
              <a:rPr lang="ru-RU" dirty="0" err="1"/>
              <a:t>іншими</a:t>
            </a:r>
            <a:r>
              <a:rPr lang="ru-RU" dirty="0"/>
              <a:t> </a:t>
            </a:r>
            <a:r>
              <a:rPr lang="ru-RU" dirty="0" err="1"/>
              <a:t>культурними</a:t>
            </a:r>
            <a:r>
              <a:rPr lang="ru-RU" dirty="0"/>
              <a:t> </a:t>
            </a:r>
            <a:r>
              <a:rPr lang="ru-RU" dirty="0" err="1"/>
              <a:t>явищами</a:t>
            </a:r>
            <a:r>
              <a:rPr lang="ru-RU" dirty="0"/>
              <a:t>.</a:t>
            </a: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91" y="3650591"/>
            <a:ext cx="4256009" cy="3216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991" y="817720"/>
            <a:ext cx="4272528" cy="28328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7875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uk-UA" sz="6000" dirty="0" smtClean="0"/>
              <a:t>Дякую за увагу!!!</a:t>
            </a:r>
            <a:endParaRPr lang="ru-RU" sz="6000" dirty="0"/>
          </a:p>
        </p:txBody>
      </p:sp>
    </p:spTree>
    <p:extLst>
      <p:ext uri="{BB962C8B-B14F-4D97-AF65-F5344CB8AC3E}">
        <p14:creationId xmlns:p14="http://schemas.microsoft.com/office/powerpoint/2010/main" val="3145534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8024" y="1700808"/>
            <a:ext cx="4104456" cy="4968552"/>
          </a:xfrm>
        </p:spPr>
        <p:txBody>
          <a:bodyPr>
            <a:normAutofit fontScale="77500" lnSpcReduction="20000"/>
          </a:bodyPr>
          <a:lstStyle/>
          <a:p>
            <a:pPr marL="76200" indent="371475"/>
            <a:r>
              <a:rPr lang="ru-RU" dirty="0"/>
              <a:t>На культуру </a:t>
            </a:r>
            <a:r>
              <a:rPr lang="ru-RU" dirty="0" err="1"/>
              <a:t>Японії</a:t>
            </a:r>
            <a:r>
              <a:rPr lang="ru-RU" dirty="0"/>
              <a:t> великий </a:t>
            </a:r>
            <a:r>
              <a:rPr lang="ru-RU" dirty="0" err="1"/>
              <a:t>вплив</a:t>
            </a:r>
            <a:r>
              <a:rPr lang="ru-RU" dirty="0"/>
              <a:t> </a:t>
            </a:r>
            <a:r>
              <a:rPr lang="ru-RU" dirty="0" err="1"/>
              <a:t>зробило</a:t>
            </a:r>
            <a:r>
              <a:rPr lang="ru-RU" dirty="0"/>
              <a:t>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ізольоване</a:t>
            </a:r>
            <a:r>
              <a:rPr lang="ru-RU" dirty="0"/>
              <a:t> </a:t>
            </a:r>
            <a:r>
              <a:rPr lang="ru-RU" dirty="0" err="1"/>
              <a:t>територіальне</a:t>
            </a:r>
            <a:r>
              <a:rPr lang="ru-RU" dirty="0"/>
              <a:t> </a:t>
            </a:r>
            <a:r>
              <a:rPr lang="ru-RU" dirty="0" err="1"/>
              <a:t>положення</a:t>
            </a:r>
            <a:r>
              <a:rPr lang="ru-RU" dirty="0"/>
              <a:t>, </a:t>
            </a:r>
            <a:r>
              <a:rPr lang="ru-RU" dirty="0" err="1"/>
              <a:t>особливі</a:t>
            </a:r>
            <a:r>
              <a:rPr lang="ru-RU" dirty="0"/>
              <a:t> </a:t>
            </a:r>
            <a:r>
              <a:rPr lang="ru-RU" dirty="0" err="1"/>
              <a:t>природні</a:t>
            </a:r>
            <a:r>
              <a:rPr lang="ru-RU" dirty="0"/>
              <a:t> </a:t>
            </a:r>
            <a:r>
              <a:rPr lang="ru-RU" dirty="0" err="1"/>
              <a:t>явища</a:t>
            </a:r>
            <a:r>
              <a:rPr lang="ru-RU" dirty="0"/>
              <a:t> (</a:t>
            </a:r>
            <a:r>
              <a:rPr lang="ru-RU" dirty="0" err="1"/>
              <a:t>часті</a:t>
            </a:r>
            <a:r>
              <a:rPr lang="ru-RU" dirty="0"/>
              <a:t> </a:t>
            </a:r>
            <a:r>
              <a:rPr lang="ru-RU" dirty="0" err="1"/>
              <a:t>землетруси</a:t>
            </a:r>
            <a:r>
              <a:rPr lang="ru-RU" dirty="0"/>
              <a:t> і </a:t>
            </a:r>
            <a:r>
              <a:rPr lang="ru-RU" dirty="0" err="1"/>
              <a:t>тайфуни</a:t>
            </a:r>
            <a:r>
              <a:rPr lang="ru-RU" dirty="0"/>
              <a:t>),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виразилося</a:t>
            </a:r>
            <a:r>
              <a:rPr lang="ru-RU" dirty="0"/>
              <a:t> у </a:t>
            </a:r>
            <a:r>
              <a:rPr lang="ru-RU" dirty="0" err="1"/>
              <a:t>своєрідному</a:t>
            </a:r>
            <a:r>
              <a:rPr lang="ru-RU" dirty="0"/>
              <a:t> </a:t>
            </a:r>
            <a:r>
              <a:rPr lang="ru-RU" dirty="0" err="1"/>
              <a:t>відношенні</a:t>
            </a:r>
            <a:r>
              <a:rPr lang="ru-RU" dirty="0"/>
              <a:t> </a:t>
            </a:r>
            <a:r>
              <a:rPr lang="ru-RU" dirty="0" err="1"/>
              <a:t>японців</a:t>
            </a:r>
            <a:r>
              <a:rPr lang="ru-RU" dirty="0"/>
              <a:t> до </a:t>
            </a:r>
            <a:r>
              <a:rPr lang="ru-RU" dirty="0" err="1"/>
              <a:t>природи</a:t>
            </a:r>
            <a:r>
              <a:rPr lang="ru-RU" dirty="0"/>
              <a:t> як до живого </a:t>
            </a:r>
            <a:r>
              <a:rPr lang="ru-RU" dirty="0" err="1"/>
              <a:t>створення</a:t>
            </a:r>
            <a:r>
              <a:rPr lang="ru-RU" dirty="0"/>
              <a:t>. </a:t>
            </a:r>
            <a:r>
              <a:rPr lang="ru-RU" dirty="0" err="1"/>
              <a:t>Уміння</a:t>
            </a:r>
            <a:r>
              <a:rPr lang="ru-RU" dirty="0"/>
              <a:t> </a:t>
            </a:r>
            <a:r>
              <a:rPr lang="ru-RU" dirty="0" err="1"/>
              <a:t>захоплюватися</a:t>
            </a:r>
            <a:r>
              <a:rPr lang="ru-RU" dirty="0"/>
              <a:t> </a:t>
            </a:r>
            <a:r>
              <a:rPr lang="ru-RU" dirty="0" err="1"/>
              <a:t>сьогочасної</a:t>
            </a:r>
            <a:r>
              <a:rPr lang="ru-RU" dirty="0"/>
              <a:t> красою </a:t>
            </a:r>
            <a:r>
              <a:rPr lang="ru-RU" dirty="0" err="1"/>
              <a:t>природи</a:t>
            </a:r>
            <a:r>
              <a:rPr lang="ru-RU" dirty="0"/>
              <a:t>, як </a:t>
            </a:r>
            <a:r>
              <a:rPr lang="ru-RU" dirty="0" err="1"/>
              <a:t>особливість</a:t>
            </a:r>
            <a:r>
              <a:rPr lang="ru-RU" dirty="0"/>
              <a:t> </a:t>
            </a:r>
            <a:r>
              <a:rPr lang="ru-RU" dirty="0" err="1"/>
              <a:t>національного</a:t>
            </a:r>
            <a:r>
              <a:rPr lang="ru-RU" dirty="0"/>
              <a:t> характеру </a:t>
            </a:r>
            <a:r>
              <a:rPr lang="ru-RU" dirty="0" err="1"/>
              <a:t>японця</a:t>
            </a:r>
            <a:r>
              <a:rPr lang="ru-RU" dirty="0"/>
              <a:t>, </a:t>
            </a:r>
            <a:r>
              <a:rPr lang="ru-RU" dirty="0" err="1"/>
              <a:t>полягало</a:t>
            </a:r>
            <a:r>
              <a:rPr lang="ru-RU" dirty="0"/>
              <a:t> у </a:t>
            </a:r>
            <a:r>
              <a:rPr lang="ru-RU" dirty="0" err="1"/>
              <a:t>багатьох</a:t>
            </a:r>
            <a:r>
              <a:rPr lang="ru-RU" dirty="0"/>
              <a:t> видах </a:t>
            </a:r>
            <a:r>
              <a:rPr lang="ru-RU" dirty="0" err="1"/>
              <a:t>мистецтва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57423"/>
            <a:ext cx="4932040" cy="3600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31821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Японська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і </a:t>
            </a:r>
            <a:r>
              <a:rPr lang="ru-RU" dirty="0" err="1"/>
              <a:t>писемність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76056" y="1700808"/>
            <a:ext cx="4067944" cy="5157192"/>
          </a:xfrm>
        </p:spPr>
        <p:txBody>
          <a:bodyPr>
            <a:normAutofit fontScale="85000" lnSpcReduction="10000"/>
          </a:bodyPr>
          <a:lstStyle/>
          <a:p>
            <a:r>
              <a:rPr lang="ru-RU" dirty="0" err="1"/>
              <a:t>Японська</a:t>
            </a:r>
            <a:r>
              <a:rPr lang="ru-RU" dirty="0"/>
              <a:t> </a:t>
            </a:r>
            <a:r>
              <a:rPr lang="ru-RU" dirty="0" err="1"/>
              <a:t>мова</a:t>
            </a:r>
            <a:r>
              <a:rPr lang="ru-RU" dirty="0"/>
              <a:t> </a:t>
            </a:r>
            <a:r>
              <a:rPr lang="ru-RU" dirty="0" err="1"/>
              <a:t>завжди</a:t>
            </a:r>
            <a:r>
              <a:rPr lang="ru-RU" dirty="0"/>
              <a:t> </a:t>
            </a:r>
            <a:r>
              <a:rPr lang="ru-RU" dirty="0" err="1"/>
              <a:t>був</a:t>
            </a:r>
            <a:r>
              <a:rPr lang="ru-RU" dirty="0"/>
              <a:t> </a:t>
            </a:r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складовою</a:t>
            </a:r>
            <a:r>
              <a:rPr lang="ru-RU" dirty="0"/>
              <a:t> </a:t>
            </a:r>
            <a:r>
              <a:rPr lang="ru-RU" dirty="0" err="1"/>
              <a:t>японської</a:t>
            </a:r>
            <a:r>
              <a:rPr lang="ru-RU" dirty="0"/>
              <a:t> </a:t>
            </a:r>
            <a:r>
              <a:rPr lang="ru-RU" dirty="0" err="1"/>
              <a:t>культури</a:t>
            </a:r>
            <a:r>
              <a:rPr lang="ru-RU" dirty="0"/>
              <a:t>. </a:t>
            </a:r>
            <a:r>
              <a:rPr lang="ru-RU" dirty="0" err="1"/>
              <a:t>Переважна</a:t>
            </a:r>
            <a:r>
              <a:rPr lang="ru-RU" dirty="0"/>
              <a:t> </a:t>
            </a:r>
            <a:r>
              <a:rPr lang="ru-RU" dirty="0" err="1"/>
              <a:t>частина</a:t>
            </a:r>
            <a:r>
              <a:rPr lang="ru-RU" dirty="0"/>
              <a:t> </a:t>
            </a:r>
            <a:r>
              <a:rPr lang="ru-RU" dirty="0" err="1"/>
              <a:t>населення</a:t>
            </a:r>
            <a:r>
              <a:rPr lang="ru-RU" dirty="0"/>
              <a:t> </a:t>
            </a:r>
            <a:r>
              <a:rPr lang="ru-RU" dirty="0" err="1"/>
              <a:t>країни</a:t>
            </a:r>
            <a:r>
              <a:rPr lang="ru-RU" dirty="0"/>
              <a:t> </a:t>
            </a:r>
            <a:r>
              <a:rPr lang="ru-RU" dirty="0" err="1"/>
              <a:t>розмовляє</a:t>
            </a:r>
            <a:r>
              <a:rPr lang="ru-RU" dirty="0"/>
              <a:t> </a:t>
            </a:r>
            <a:r>
              <a:rPr lang="ru-RU" dirty="0" err="1"/>
              <a:t>японською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. </a:t>
            </a:r>
            <a:r>
              <a:rPr lang="ru-RU" dirty="0" err="1"/>
              <a:t>Японський</a:t>
            </a:r>
            <a:r>
              <a:rPr lang="ru-RU" dirty="0"/>
              <a:t> є </a:t>
            </a:r>
            <a:r>
              <a:rPr lang="ru-RU" dirty="0" err="1"/>
              <a:t>агглютінатівним</a:t>
            </a:r>
            <a:r>
              <a:rPr lang="ru-RU" dirty="0"/>
              <a:t> </a:t>
            </a:r>
            <a:r>
              <a:rPr lang="ru-RU" dirty="0" err="1"/>
              <a:t>мовою</a:t>
            </a:r>
            <a:r>
              <a:rPr lang="ru-RU" dirty="0"/>
              <a:t> і </a:t>
            </a:r>
            <a:r>
              <a:rPr lang="ru-RU" dirty="0" err="1"/>
              <a:t>характеризується</a:t>
            </a:r>
            <a:r>
              <a:rPr lang="ru-RU" dirty="0"/>
              <a:t> складною системою </a:t>
            </a:r>
            <a:r>
              <a:rPr lang="ru-RU" dirty="0" err="1"/>
              <a:t>написання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складається</a:t>
            </a:r>
            <a:r>
              <a:rPr lang="ru-RU" dirty="0"/>
              <a:t> з </a:t>
            </a:r>
            <a:r>
              <a:rPr lang="ru-RU" dirty="0" err="1"/>
              <a:t>трьох</a:t>
            </a:r>
            <a:r>
              <a:rPr lang="ru-RU" dirty="0"/>
              <a:t> </a:t>
            </a:r>
            <a:r>
              <a:rPr lang="ru-RU" dirty="0" err="1"/>
              <a:t>різних</a:t>
            </a:r>
            <a:r>
              <a:rPr lang="ru-RU" dirty="0"/>
              <a:t> </a:t>
            </a:r>
            <a:r>
              <a:rPr lang="ru-RU" dirty="0" err="1"/>
              <a:t>типів</a:t>
            </a:r>
            <a:r>
              <a:rPr lang="ru-RU" dirty="0"/>
              <a:t> </a:t>
            </a:r>
            <a:r>
              <a:rPr lang="ru-RU" dirty="0" err="1"/>
              <a:t>знаків</a:t>
            </a:r>
            <a:r>
              <a:rPr lang="ru-RU" dirty="0"/>
              <a:t> - </a:t>
            </a:r>
            <a:r>
              <a:rPr lang="ru-RU" dirty="0" err="1"/>
              <a:t>китайські</a:t>
            </a:r>
            <a:r>
              <a:rPr lang="ru-RU" dirty="0"/>
              <a:t> </a:t>
            </a:r>
            <a:r>
              <a:rPr lang="ru-RU" dirty="0" err="1"/>
              <a:t>символи</a:t>
            </a:r>
            <a:r>
              <a:rPr lang="ru-RU" dirty="0"/>
              <a:t> </a:t>
            </a:r>
            <a:r>
              <a:rPr lang="ru-RU" dirty="0" err="1"/>
              <a:t>кандзі</a:t>
            </a:r>
            <a:r>
              <a:rPr lang="ru-RU" dirty="0"/>
              <a:t>, </a:t>
            </a:r>
            <a:r>
              <a:rPr lang="ru-RU" dirty="0" err="1"/>
              <a:t>складові</a:t>
            </a:r>
            <a:r>
              <a:rPr lang="ru-RU" dirty="0"/>
              <a:t> </a:t>
            </a:r>
            <a:r>
              <a:rPr lang="ru-RU" dirty="0" err="1"/>
              <a:t>абетки</a:t>
            </a:r>
            <a:r>
              <a:rPr lang="ru-RU" dirty="0"/>
              <a:t> </a:t>
            </a:r>
            <a:r>
              <a:rPr lang="ru-RU" dirty="0" err="1"/>
              <a:t>хірагана</a:t>
            </a:r>
            <a:r>
              <a:rPr lang="ru-RU" dirty="0"/>
              <a:t> і </a:t>
            </a:r>
            <a:r>
              <a:rPr lang="ru-RU" dirty="0" err="1"/>
              <a:t>катакана</a:t>
            </a:r>
            <a:r>
              <a:rPr lang="ru-RU" dirty="0"/>
              <a:t>.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60848"/>
            <a:ext cx="4791061" cy="26642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29893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Література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20072" y="1700808"/>
            <a:ext cx="3923928" cy="5157192"/>
          </a:xfrm>
        </p:spPr>
        <p:txBody>
          <a:bodyPr>
            <a:normAutofit fontScale="85000" lnSpcReduction="20000"/>
          </a:bodyPr>
          <a:lstStyle/>
          <a:p>
            <a:pPr marL="76200" indent="371475"/>
            <a:r>
              <a:rPr lang="ru-RU" dirty="0"/>
              <a:t>Першими </a:t>
            </a:r>
            <a:r>
              <a:rPr lang="ru-RU" dirty="0" err="1"/>
              <a:t>письмовими</a:t>
            </a:r>
            <a:r>
              <a:rPr lang="ru-RU" dirty="0"/>
              <a:t> </a:t>
            </a:r>
            <a:r>
              <a:rPr lang="ru-RU" dirty="0" err="1"/>
              <a:t>пам'ятниками</a:t>
            </a:r>
            <a:r>
              <a:rPr lang="ru-RU" dirty="0"/>
              <a:t> </a:t>
            </a:r>
            <a:r>
              <a:rPr lang="ru-RU" dirty="0" err="1"/>
              <a:t>вважаються</a:t>
            </a:r>
            <a:r>
              <a:rPr lang="ru-RU" dirty="0"/>
              <a:t> </a:t>
            </a:r>
            <a:r>
              <a:rPr lang="ru-RU" dirty="0" err="1"/>
              <a:t>збори</a:t>
            </a:r>
            <a:r>
              <a:rPr lang="ru-RU" dirty="0"/>
              <a:t> </a:t>
            </a:r>
            <a:r>
              <a:rPr lang="ru-RU" dirty="0" err="1"/>
              <a:t>японських</a:t>
            </a:r>
            <a:r>
              <a:rPr lang="ru-RU" dirty="0"/>
              <a:t> </a:t>
            </a:r>
            <a:r>
              <a:rPr lang="ru-RU" dirty="0" err="1"/>
              <a:t>міфів</a:t>
            </a:r>
            <a:r>
              <a:rPr lang="ru-RU" dirty="0"/>
              <a:t> «</a:t>
            </a:r>
            <a:r>
              <a:rPr lang="ru-RU" dirty="0" err="1"/>
              <a:t>Кодзікі</a:t>
            </a:r>
            <a:r>
              <a:rPr lang="ru-RU" dirty="0"/>
              <a:t>» («Записи про </a:t>
            </a:r>
            <a:r>
              <a:rPr lang="ru-RU" dirty="0" err="1"/>
              <a:t>діяння</a:t>
            </a:r>
            <a:r>
              <a:rPr lang="ru-RU" dirty="0"/>
              <a:t> </a:t>
            </a:r>
            <a:r>
              <a:rPr lang="ru-RU" dirty="0" err="1"/>
              <a:t>давнини</a:t>
            </a:r>
            <a:r>
              <a:rPr lang="ru-RU" dirty="0"/>
              <a:t>») та </a:t>
            </a:r>
            <a:r>
              <a:rPr lang="ru-RU" dirty="0" err="1"/>
              <a:t>історична</a:t>
            </a:r>
            <a:r>
              <a:rPr lang="ru-RU" dirty="0"/>
              <a:t> </a:t>
            </a:r>
            <a:r>
              <a:rPr lang="ru-RU" dirty="0" err="1"/>
              <a:t>хроніка</a:t>
            </a:r>
            <a:r>
              <a:rPr lang="ru-RU" dirty="0"/>
              <a:t> </a:t>
            </a:r>
            <a:r>
              <a:rPr lang="ru-RU" dirty="0" err="1"/>
              <a:t>Ніхон</a:t>
            </a:r>
            <a:r>
              <a:rPr lang="ru-RU" dirty="0"/>
              <a:t> </a:t>
            </a:r>
            <a:r>
              <a:rPr lang="ru-RU" dirty="0" err="1"/>
              <a:t>Сьокі</a:t>
            </a:r>
            <a:r>
              <a:rPr lang="ru-RU" dirty="0"/>
              <a:t> («</a:t>
            </a:r>
            <a:r>
              <a:rPr lang="ru-RU" dirty="0" err="1"/>
              <a:t>Записані</a:t>
            </a:r>
            <a:r>
              <a:rPr lang="ru-RU" dirty="0"/>
              <a:t> </a:t>
            </a:r>
            <a:r>
              <a:rPr lang="ru-RU" dirty="0" err="1"/>
              <a:t>пензлем</a:t>
            </a:r>
            <a:r>
              <a:rPr lang="ru-RU" dirty="0"/>
              <a:t> </a:t>
            </a:r>
            <a:r>
              <a:rPr lang="ru-RU" dirty="0" err="1"/>
              <a:t>аннали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» </a:t>
            </a:r>
            <a:r>
              <a:rPr lang="ru-RU" dirty="0" err="1"/>
              <a:t>або</a:t>
            </a:r>
            <a:r>
              <a:rPr lang="ru-RU" dirty="0"/>
              <a:t> «</a:t>
            </a:r>
            <a:r>
              <a:rPr lang="ru-RU" dirty="0" err="1"/>
              <a:t>Ніхонгі</a:t>
            </a:r>
            <a:r>
              <a:rPr lang="ru-RU" dirty="0"/>
              <a:t>» - «</a:t>
            </a:r>
            <a:r>
              <a:rPr lang="ru-RU" dirty="0" err="1"/>
              <a:t>Аннали</a:t>
            </a:r>
            <a:r>
              <a:rPr lang="ru-RU" dirty="0"/>
              <a:t> </a:t>
            </a:r>
            <a:r>
              <a:rPr lang="ru-RU" dirty="0" err="1"/>
              <a:t>Японії</a:t>
            </a:r>
            <a:r>
              <a:rPr lang="ru-RU" dirty="0"/>
              <a:t>»), </a:t>
            </a:r>
            <a:r>
              <a:rPr lang="ru-RU" dirty="0" err="1"/>
              <a:t>створені</a:t>
            </a:r>
            <a:r>
              <a:rPr lang="ru-RU" dirty="0"/>
              <a:t> </a:t>
            </a:r>
            <a:r>
              <a:rPr lang="ru-RU" dirty="0" err="1"/>
              <a:t>під</a:t>
            </a:r>
            <a:r>
              <a:rPr lang="ru-RU" dirty="0"/>
              <a:t> час </a:t>
            </a:r>
            <a:r>
              <a:rPr lang="ru-RU" dirty="0" err="1"/>
              <a:t>періоду</a:t>
            </a:r>
            <a:r>
              <a:rPr lang="ru-RU" dirty="0"/>
              <a:t> Нара (</a:t>
            </a:r>
            <a:r>
              <a:rPr lang="en-US" dirty="0"/>
              <a:t>VII - VIII </a:t>
            </a:r>
            <a:r>
              <a:rPr lang="ru-RU" dirty="0" err="1"/>
              <a:t>століттях</a:t>
            </a:r>
            <a:r>
              <a:rPr lang="ru-RU" dirty="0"/>
              <a:t>). У </a:t>
            </a:r>
            <a:r>
              <a:rPr lang="ru-RU" dirty="0" err="1"/>
              <a:t>цей</a:t>
            </a:r>
            <a:r>
              <a:rPr lang="ru-RU" dirty="0"/>
              <a:t> же </a:t>
            </a:r>
            <a:r>
              <a:rPr lang="ru-RU" dirty="0" err="1"/>
              <a:t>період</a:t>
            </a:r>
            <a:r>
              <a:rPr lang="ru-RU" dirty="0"/>
              <a:t> </a:t>
            </a:r>
            <a:r>
              <a:rPr lang="ru-RU" dirty="0" err="1"/>
              <a:t>були</a:t>
            </a:r>
            <a:r>
              <a:rPr lang="ru-RU" dirty="0"/>
              <a:t> </a:t>
            </a:r>
            <a:r>
              <a:rPr lang="ru-RU" dirty="0" err="1"/>
              <a:t>створені</a:t>
            </a:r>
            <a:r>
              <a:rPr lang="ru-RU" dirty="0"/>
              <a:t> </a:t>
            </a:r>
            <a:r>
              <a:rPr lang="ru-RU" dirty="0" err="1"/>
              <a:t>поетичні</a:t>
            </a:r>
            <a:r>
              <a:rPr lang="ru-RU" dirty="0"/>
              <a:t> </a:t>
            </a:r>
            <a:r>
              <a:rPr lang="ru-RU" dirty="0" err="1"/>
              <a:t>антології</a:t>
            </a:r>
            <a:r>
              <a:rPr lang="ru-RU" dirty="0"/>
              <a:t> «</a:t>
            </a:r>
            <a:r>
              <a:rPr lang="ru-RU" dirty="0" err="1"/>
              <a:t>Манйосю</a:t>
            </a:r>
            <a:r>
              <a:rPr lang="ru-RU" dirty="0"/>
              <a:t>» («</a:t>
            </a:r>
            <a:r>
              <a:rPr lang="ru-RU" dirty="0" err="1"/>
              <a:t>Збори</a:t>
            </a:r>
            <a:r>
              <a:rPr lang="ru-RU" dirty="0"/>
              <a:t> </a:t>
            </a:r>
            <a:r>
              <a:rPr lang="ru-RU" dirty="0" err="1"/>
              <a:t>міріад</a:t>
            </a:r>
            <a:r>
              <a:rPr lang="ru-RU" dirty="0"/>
              <a:t> </a:t>
            </a:r>
            <a:r>
              <a:rPr lang="ru-RU" dirty="0" err="1"/>
              <a:t>листя</a:t>
            </a:r>
            <a:r>
              <a:rPr lang="ru-RU" dirty="0"/>
              <a:t>», 759) і «</a:t>
            </a:r>
            <a:r>
              <a:rPr lang="ru-RU" dirty="0" err="1"/>
              <a:t>Кайфусо</a:t>
            </a:r>
            <a:r>
              <a:rPr lang="ru-RU" dirty="0"/>
              <a:t>» (751).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64" y="2924945"/>
            <a:ext cx="5241418" cy="3933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8905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Живопис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err="1" smtClean="0"/>
              <a:t>Ілюстрації</a:t>
            </a:r>
            <a:r>
              <a:rPr lang="ru-RU" dirty="0" smtClean="0"/>
              <a:t> </a:t>
            </a:r>
            <a:r>
              <a:rPr lang="ru-RU" dirty="0"/>
              <a:t>до «</a:t>
            </a:r>
            <a:r>
              <a:rPr lang="ru-RU" dirty="0" err="1"/>
              <a:t>Повісті</a:t>
            </a:r>
            <a:r>
              <a:rPr lang="ru-RU" dirty="0"/>
              <a:t> про </a:t>
            </a:r>
            <a:r>
              <a:rPr lang="ru-RU" dirty="0" err="1"/>
              <a:t>Гендзі</a:t>
            </a:r>
            <a:r>
              <a:rPr lang="ru-RU" dirty="0"/>
              <a:t>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err="1"/>
              <a:t>Японська</a:t>
            </a:r>
            <a:r>
              <a:rPr lang="ru-RU" dirty="0"/>
              <a:t> </a:t>
            </a:r>
            <a:r>
              <a:rPr lang="ru-RU" dirty="0" err="1"/>
              <a:t>живопис</a:t>
            </a:r>
            <a:r>
              <a:rPr lang="ru-RU" dirty="0"/>
              <a:t> (яп. </a:t>
            </a:r>
            <a:r>
              <a:rPr lang="ru-RU" dirty="0" err="1"/>
              <a:t>Кайга</a:t>
            </a:r>
            <a:r>
              <a:rPr lang="ru-RU" dirty="0"/>
              <a:t>, «картина, </a:t>
            </a:r>
            <a:r>
              <a:rPr lang="ru-RU" dirty="0" err="1"/>
              <a:t>малюнок</a:t>
            </a:r>
            <a:r>
              <a:rPr lang="ru-RU" dirty="0"/>
              <a:t>») - один з </a:t>
            </a:r>
            <a:r>
              <a:rPr lang="ru-RU" dirty="0" err="1"/>
              <a:t>найбільш</a:t>
            </a:r>
            <a:r>
              <a:rPr lang="ru-RU" dirty="0"/>
              <a:t> </a:t>
            </a:r>
            <a:r>
              <a:rPr lang="ru-RU" dirty="0" err="1"/>
              <a:t>древніх</a:t>
            </a:r>
            <a:r>
              <a:rPr lang="ru-RU" dirty="0"/>
              <a:t> і </a:t>
            </a:r>
            <a:r>
              <a:rPr lang="ru-RU" dirty="0" err="1"/>
              <a:t>вишуканих</a:t>
            </a:r>
            <a:r>
              <a:rPr lang="ru-RU" dirty="0"/>
              <a:t> з </a:t>
            </a:r>
            <a:r>
              <a:rPr lang="ru-RU" dirty="0" err="1"/>
              <a:t>японських</a:t>
            </a:r>
            <a:r>
              <a:rPr lang="ru-RU" dirty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, </a:t>
            </a:r>
            <a:r>
              <a:rPr lang="ru-RU" dirty="0" err="1"/>
              <a:t>характеризується</a:t>
            </a:r>
            <a:r>
              <a:rPr lang="ru-RU" dirty="0"/>
              <a:t> широким </a:t>
            </a:r>
            <a:r>
              <a:rPr lang="ru-RU" dirty="0" err="1"/>
              <a:t>розмаїттям</a:t>
            </a:r>
            <a:r>
              <a:rPr lang="ru-RU" dirty="0"/>
              <a:t> </a:t>
            </a:r>
            <a:r>
              <a:rPr lang="ru-RU" dirty="0" err="1"/>
              <a:t>жанрів</a:t>
            </a:r>
            <a:r>
              <a:rPr lang="ru-RU" dirty="0"/>
              <a:t> і </a:t>
            </a:r>
            <a:r>
              <a:rPr lang="ru-RU" dirty="0" err="1"/>
              <a:t>стилів</a:t>
            </a:r>
            <a:r>
              <a:rPr lang="ru-RU" dirty="0"/>
              <a:t>.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6752"/>
            <a:ext cx="5069490" cy="5661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467985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 smtClean="0"/>
              <a:t>Каліграфія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682910"/>
            <a:ext cx="8663880" cy="1994595"/>
          </a:xfrm>
        </p:spPr>
        <p:txBody>
          <a:bodyPr/>
          <a:lstStyle/>
          <a:p>
            <a:r>
              <a:rPr lang="ru-RU" dirty="0"/>
              <a:t>У </a:t>
            </a:r>
            <a:r>
              <a:rPr lang="ru-RU" dirty="0" err="1"/>
              <a:t>Японії</a:t>
            </a:r>
            <a:r>
              <a:rPr lang="ru-RU" dirty="0"/>
              <a:t> </a:t>
            </a:r>
            <a:r>
              <a:rPr lang="ru-RU" dirty="0" err="1"/>
              <a:t>каліграфія</a:t>
            </a:r>
            <a:r>
              <a:rPr lang="ru-RU" dirty="0"/>
              <a:t> </a:t>
            </a:r>
            <a:r>
              <a:rPr lang="ru-RU" dirty="0" err="1"/>
              <a:t>вважається</a:t>
            </a:r>
            <a:r>
              <a:rPr lang="ru-RU" dirty="0"/>
              <a:t> одним </a:t>
            </a:r>
            <a:r>
              <a:rPr lang="ru-RU" dirty="0" err="1" smtClean="0"/>
              <a:t>із</a:t>
            </a:r>
            <a:r>
              <a:rPr lang="ru-RU" dirty="0" smtClean="0"/>
              <a:t> </a:t>
            </a:r>
            <a:r>
              <a:rPr lang="ru-RU" dirty="0" err="1"/>
              <a:t>видів</a:t>
            </a:r>
            <a:r>
              <a:rPr lang="ru-RU" dirty="0"/>
              <a:t> </a:t>
            </a:r>
            <a:r>
              <a:rPr lang="ru-RU" dirty="0" err="1"/>
              <a:t>мистецтв</a:t>
            </a:r>
            <a:r>
              <a:rPr lang="ru-RU" dirty="0"/>
              <a:t> і носить </a:t>
            </a:r>
            <a:r>
              <a:rPr lang="ru-RU" dirty="0" err="1"/>
              <a:t>назву</a:t>
            </a:r>
            <a:r>
              <a:rPr lang="ru-RU" dirty="0"/>
              <a:t> </a:t>
            </a:r>
            <a:r>
              <a:rPr lang="ru-RU" dirty="0" smtClean="0"/>
              <a:t>«</a:t>
            </a:r>
            <a:r>
              <a:rPr lang="ru-RU" dirty="0" err="1" smtClean="0"/>
              <a:t>сьодо</a:t>
            </a:r>
            <a:r>
              <a:rPr lang="ru-RU" dirty="0" smtClean="0"/>
              <a:t>» </a:t>
            </a:r>
            <a:r>
              <a:rPr lang="ru-RU" dirty="0"/>
              <a:t>(яп. «шлях письма»).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4679" y="2680208"/>
            <a:ext cx="6189321" cy="4177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2538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Скульптура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635896" y="1700808"/>
            <a:ext cx="5328592" cy="51571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 err="1"/>
              <a:t>Найдавнішим</a:t>
            </a:r>
            <a:r>
              <a:rPr lang="ru-RU" sz="3000" dirty="0"/>
              <a:t> з </a:t>
            </a:r>
            <a:r>
              <a:rPr lang="ru-RU" sz="3000" dirty="0" err="1"/>
              <a:t>видів</a:t>
            </a:r>
            <a:r>
              <a:rPr lang="ru-RU" sz="3000" dirty="0"/>
              <a:t> </a:t>
            </a:r>
            <a:r>
              <a:rPr lang="ru-RU" sz="3000" dirty="0" err="1"/>
              <a:t>мистецтв</a:t>
            </a:r>
            <a:r>
              <a:rPr lang="ru-RU" sz="3000" dirty="0"/>
              <a:t> </a:t>
            </a:r>
            <a:r>
              <a:rPr lang="ru-RU" sz="3000" dirty="0" err="1"/>
              <a:t>Японії</a:t>
            </a:r>
            <a:r>
              <a:rPr lang="ru-RU" sz="3000" dirty="0"/>
              <a:t> є скульптура. В </a:t>
            </a:r>
            <a:r>
              <a:rPr lang="ru-RU" sz="3000" dirty="0" err="1"/>
              <a:t>якості</a:t>
            </a:r>
            <a:r>
              <a:rPr lang="ru-RU" sz="3000" dirty="0"/>
              <a:t> основного </a:t>
            </a:r>
            <a:r>
              <a:rPr lang="ru-RU" sz="3000" dirty="0" err="1"/>
              <a:t>матеріалу</a:t>
            </a:r>
            <a:r>
              <a:rPr lang="ru-RU" sz="3000" dirty="0"/>
              <a:t> для скульптур </a:t>
            </a:r>
            <a:r>
              <a:rPr lang="ru-RU" sz="3000" dirty="0" err="1"/>
              <a:t>використовувалося</a:t>
            </a:r>
            <a:r>
              <a:rPr lang="ru-RU" sz="3000" dirty="0"/>
              <a:t> дерево. </a:t>
            </a:r>
            <a:r>
              <a:rPr lang="ru-RU" sz="3000" dirty="0" err="1"/>
              <a:t>Статуї</a:t>
            </a:r>
            <a:r>
              <a:rPr lang="ru-RU" sz="3000" dirty="0"/>
              <a:t> часто </a:t>
            </a:r>
            <a:r>
              <a:rPr lang="ru-RU" sz="3000" dirty="0" err="1"/>
              <a:t>покривали</a:t>
            </a:r>
            <a:r>
              <a:rPr lang="ru-RU" sz="3000" dirty="0"/>
              <a:t> лаком, </a:t>
            </a:r>
            <a:r>
              <a:rPr lang="ru-RU" sz="3000" dirty="0" err="1"/>
              <a:t>позолачівалі</a:t>
            </a:r>
            <a:r>
              <a:rPr lang="ru-RU" sz="3000" dirty="0"/>
              <a:t> </a:t>
            </a:r>
            <a:r>
              <a:rPr lang="ru-RU" sz="3000" dirty="0" err="1"/>
              <a:t>або</a:t>
            </a:r>
            <a:r>
              <a:rPr lang="ru-RU" sz="3000" dirty="0"/>
              <a:t> </a:t>
            </a:r>
            <a:r>
              <a:rPr lang="ru-RU" sz="3000" dirty="0" err="1"/>
              <a:t>яскраво</a:t>
            </a:r>
            <a:r>
              <a:rPr lang="ru-RU" sz="3000" dirty="0"/>
              <a:t> </a:t>
            </a:r>
            <a:r>
              <a:rPr lang="ru-RU" sz="3000" dirty="0" err="1"/>
              <a:t>фарбували</a:t>
            </a:r>
            <a:r>
              <a:rPr lang="ru-RU" sz="3000" dirty="0"/>
              <a:t>. </a:t>
            </a:r>
            <a:r>
              <a:rPr lang="ru-RU" sz="3000" dirty="0" err="1"/>
              <a:t>Також</a:t>
            </a:r>
            <a:r>
              <a:rPr lang="ru-RU" sz="3000" dirty="0"/>
              <a:t> в </a:t>
            </a:r>
            <a:r>
              <a:rPr lang="ru-RU" sz="3000" dirty="0" err="1"/>
              <a:t>якості</a:t>
            </a:r>
            <a:r>
              <a:rPr lang="ru-RU" sz="3000" dirty="0"/>
              <a:t> </a:t>
            </a:r>
            <a:r>
              <a:rPr lang="ru-RU" sz="3000" dirty="0" err="1"/>
              <a:t>матеріалу</a:t>
            </a:r>
            <a:r>
              <a:rPr lang="ru-RU" sz="3000" dirty="0"/>
              <a:t> для статуй </a:t>
            </a:r>
            <a:r>
              <a:rPr lang="ru-RU" sz="3000" dirty="0" err="1"/>
              <a:t>використовувалася</a:t>
            </a:r>
            <a:r>
              <a:rPr lang="ru-RU" sz="3000" dirty="0"/>
              <a:t> бронза </a:t>
            </a:r>
            <a:r>
              <a:rPr lang="ru-RU" sz="3000" dirty="0" err="1"/>
              <a:t>або</a:t>
            </a:r>
            <a:r>
              <a:rPr lang="ru-RU" sz="3000" dirty="0"/>
              <a:t> </a:t>
            </a:r>
            <a:r>
              <a:rPr lang="ru-RU" sz="3000" dirty="0" err="1"/>
              <a:t>інші</a:t>
            </a:r>
            <a:r>
              <a:rPr lang="ru-RU" sz="3000" dirty="0"/>
              <a:t> метали.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3470202" cy="5517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987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Традиційні</a:t>
            </a:r>
            <a:r>
              <a:rPr lang="ru-RU" dirty="0"/>
              <a:t> </a:t>
            </a:r>
            <a:r>
              <a:rPr lang="ru-RU" dirty="0" err="1"/>
              <a:t>японські</a:t>
            </a:r>
            <a:r>
              <a:rPr lang="ru-RU" dirty="0"/>
              <a:t> </a:t>
            </a:r>
            <a:r>
              <a:rPr lang="ru-RU" dirty="0" smtClean="0"/>
              <a:t>ляльки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0" y="1628799"/>
            <a:ext cx="8915400" cy="1579867"/>
          </a:xfrm>
        </p:spPr>
        <p:txBody>
          <a:bodyPr>
            <a:normAutofit/>
          </a:bodyPr>
          <a:lstStyle/>
          <a:p>
            <a:r>
              <a:rPr lang="ru-RU" dirty="0" err="1"/>
              <a:t>Матеріалами</a:t>
            </a:r>
            <a:r>
              <a:rPr lang="ru-RU" dirty="0"/>
              <a:t> для </a:t>
            </a:r>
            <a:r>
              <a:rPr lang="ru-RU" dirty="0" err="1"/>
              <a:t>виготовлення</a:t>
            </a:r>
            <a:r>
              <a:rPr lang="ru-RU" dirty="0"/>
              <a:t> </a:t>
            </a:r>
            <a:r>
              <a:rPr lang="ru-RU" dirty="0" err="1"/>
              <a:t>японських</a:t>
            </a:r>
            <a:r>
              <a:rPr lang="ru-RU" dirty="0"/>
              <a:t> </a:t>
            </a:r>
            <a:r>
              <a:rPr lang="ru-RU" dirty="0" err="1"/>
              <a:t>ляльок</a:t>
            </a:r>
            <a:r>
              <a:rPr lang="ru-RU" dirty="0"/>
              <a:t> </a:t>
            </a:r>
            <a:r>
              <a:rPr lang="ru-RU" dirty="0" err="1"/>
              <a:t>служать</a:t>
            </a:r>
            <a:r>
              <a:rPr lang="ru-RU" dirty="0"/>
              <a:t> дерево, </a:t>
            </a:r>
            <a:r>
              <a:rPr lang="ru-RU" dirty="0" err="1"/>
              <a:t>папір</a:t>
            </a:r>
            <a:r>
              <a:rPr lang="ru-RU" dirty="0"/>
              <a:t>, тканина, глина </a:t>
            </a:r>
            <a:r>
              <a:rPr lang="ru-RU" dirty="0" err="1"/>
              <a:t>або</a:t>
            </a:r>
            <a:r>
              <a:rPr lang="ru-RU" dirty="0"/>
              <a:t> </a:t>
            </a:r>
            <a:r>
              <a:rPr lang="ru-RU" dirty="0" err="1"/>
              <a:t>навіть</a:t>
            </a:r>
            <a:r>
              <a:rPr lang="ru-RU" dirty="0"/>
              <a:t> </a:t>
            </a:r>
            <a:r>
              <a:rPr lang="ru-RU" dirty="0" err="1"/>
              <a:t>живі</a:t>
            </a:r>
            <a:r>
              <a:rPr lang="ru-RU" dirty="0"/>
              <a:t> </a:t>
            </a:r>
            <a:r>
              <a:rPr lang="ru-RU" dirty="0" err="1"/>
              <a:t>хризантеми</a:t>
            </a:r>
            <a:r>
              <a:rPr lang="ru-RU" dirty="0"/>
              <a:t>.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94347"/>
            <a:ext cx="5220072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9727" y="2996952"/>
            <a:ext cx="4580793" cy="3892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5039959"/>
      </p:ext>
    </p:extLst>
  </p:cSld>
  <p:clrMapOvr>
    <a:masterClrMapping/>
  </p:clrMapOvr>
</p:sld>
</file>

<file path=ppt/theme/theme1.xml><?xml version="1.0" encoding="utf-8"?>
<a:theme xmlns:a="http://schemas.openxmlformats.org/drawingml/2006/main" name="TS101881357">
  <a:themeElements>
    <a:clrScheme name="Pushpin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8115FC5-B33E-4CB1-A75F-122CE5BF57F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TS101881357</Template>
  <TotalTime>0</TotalTime>
  <Words>726</Words>
  <Application>Microsoft Office PowerPoint</Application>
  <PresentationFormat>Экран (4:3)</PresentationFormat>
  <Paragraphs>43</Paragraphs>
  <Slides>22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TS101881357</vt:lpstr>
      <vt:lpstr>Культура Японії</vt:lpstr>
      <vt:lpstr>Презентация PowerPoint</vt:lpstr>
      <vt:lpstr>Презентация PowerPoint</vt:lpstr>
      <vt:lpstr>Японська мова і писемність</vt:lpstr>
      <vt:lpstr>Література</vt:lpstr>
      <vt:lpstr>Живопис Ілюстрації до «Повісті про Гендзі»</vt:lpstr>
      <vt:lpstr>Каліграфія</vt:lpstr>
      <vt:lpstr>Скульптура</vt:lpstr>
      <vt:lpstr>Традиційні японські ляльки</vt:lpstr>
      <vt:lpstr>Нецке</vt:lpstr>
      <vt:lpstr>Орігамі (яп. «складена папір»)</vt:lpstr>
      <vt:lpstr>Театр</vt:lpstr>
      <vt:lpstr>Музика</vt:lpstr>
      <vt:lpstr>Архітектура</vt:lpstr>
      <vt:lpstr>Традиційний японський будинок</vt:lpstr>
      <vt:lpstr>Пагода</vt:lpstr>
      <vt:lpstr>Одяг</vt:lpstr>
      <vt:lpstr>Релігія</vt:lpstr>
      <vt:lpstr>Буддійський храм</vt:lpstr>
      <vt:lpstr>Сакура</vt:lpstr>
      <vt:lpstr>Чайна церемонія (яп. тя-но ю)</vt:lpstr>
      <vt:lpstr>Дякую за увагу!!!</vt:lpstr>
    </vt:vector>
  </TitlesOfParts>
  <Manager/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2013-11-24T14:22:40Z</dcterms:created>
  <dcterms:modified xsi:type="dcterms:W3CDTF">2013-11-24T15:22:09Z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TC018813579991</vt:lpwstr>
  </property>
</Properties>
</file>