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CA2531-8C35-4F5F-BE0F-5408CE772C19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101512-60E4-41F5-A01E-8BFCDBB23B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Рівень забруднення Луганська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2723363" cy="89551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Виконала</a:t>
            </a:r>
            <a:br>
              <a:rPr lang="uk-UA" sz="1600" dirty="0" smtClean="0"/>
            </a:br>
            <a:r>
              <a:rPr lang="uk-UA" sz="1600" dirty="0" smtClean="0"/>
              <a:t>учениця 11-А класу</a:t>
            </a:r>
            <a:br>
              <a:rPr lang="uk-UA" sz="1600" dirty="0" smtClean="0"/>
            </a:br>
            <a:r>
              <a:rPr lang="uk-UA" sz="1600" dirty="0" err="1" smtClean="0"/>
              <a:t>Михайлець</a:t>
            </a:r>
            <a:r>
              <a:rPr lang="uk-UA" sz="1600" dirty="0" smtClean="0"/>
              <a:t> Аліна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530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У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експлуатації</a:t>
            </a:r>
            <a:r>
              <a:rPr lang="ru-RU" sz="1600" dirty="0"/>
              <a:t>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заводів</a:t>
            </a:r>
            <a:r>
              <a:rPr lang="ru-RU" sz="1600" dirty="0"/>
              <a:t> і </a:t>
            </a:r>
            <a:r>
              <a:rPr lang="ru-RU" sz="1600" dirty="0" err="1"/>
              <a:t>теплових</a:t>
            </a:r>
            <a:r>
              <a:rPr lang="ru-RU" sz="1600" dirty="0"/>
              <a:t> </a:t>
            </a:r>
            <a:r>
              <a:rPr lang="ru-RU" sz="1600" dirty="0" err="1"/>
              <a:t>електростанцій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утворюються</a:t>
            </a:r>
            <a:r>
              <a:rPr lang="ru-RU" sz="1600" dirty="0"/>
              <a:t> </a:t>
            </a:r>
            <a:r>
              <a:rPr lang="ru-RU" sz="1600" dirty="0" err="1"/>
              <a:t>величезні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твердих</a:t>
            </a:r>
            <a:r>
              <a:rPr lang="ru-RU" sz="1600" dirty="0"/>
              <a:t> </a:t>
            </a:r>
            <a:r>
              <a:rPr lang="ru-RU" sz="1600" dirty="0" err="1"/>
              <a:t>відходів</a:t>
            </a:r>
            <a:r>
              <a:rPr lang="ru-RU" sz="1600" dirty="0"/>
              <a:t> (огарок, шлаки, золи </a:t>
            </a:r>
            <a:r>
              <a:rPr lang="ru-RU" sz="1600" dirty="0" err="1"/>
              <a:t>тощо</a:t>
            </a:r>
            <a:r>
              <a:rPr lang="ru-RU" sz="1600" dirty="0"/>
              <a:t>.),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 smtClean="0"/>
              <a:t>складуються</a:t>
            </a:r>
            <a:r>
              <a:rPr lang="ru-RU" sz="1600" dirty="0" smtClean="0"/>
              <a:t> на  </a:t>
            </a:r>
            <a:r>
              <a:rPr lang="ru-RU" sz="1600" dirty="0"/>
              <a:t>великих </a:t>
            </a:r>
            <a:r>
              <a:rPr lang="ru-RU" sz="1600" dirty="0" err="1"/>
              <a:t>площах</a:t>
            </a:r>
            <a:r>
              <a:rPr lang="ru-RU" sz="1600" dirty="0"/>
              <a:t>, </a:t>
            </a:r>
            <a:r>
              <a:rPr lang="ru-RU" sz="1600" dirty="0" err="1"/>
              <a:t>роблячи</a:t>
            </a:r>
            <a:r>
              <a:rPr lang="ru-RU" sz="1600" dirty="0"/>
              <a:t> </a:t>
            </a:r>
            <a:r>
              <a:rPr lang="ru-RU" sz="1600" dirty="0" err="1"/>
              <a:t>негативний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атмосферу, </a:t>
            </a:r>
            <a:r>
              <a:rPr lang="ru-RU" sz="1600" dirty="0" err="1"/>
              <a:t>поверхневі</a:t>
            </a:r>
            <a:r>
              <a:rPr lang="ru-RU" sz="1600" dirty="0"/>
              <a:t> і </a:t>
            </a:r>
            <a:r>
              <a:rPr lang="ru-RU" sz="1600" dirty="0" err="1"/>
              <a:t>підземні</a:t>
            </a:r>
            <a:r>
              <a:rPr lang="ru-RU" sz="1600" dirty="0"/>
              <a:t> води, грунт (пил, </a:t>
            </a:r>
            <a:r>
              <a:rPr lang="ru-RU" sz="1600" dirty="0" err="1"/>
              <a:t>виділення</a:t>
            </a:r>
            <a:r>
              <a:rPr lang="ru-RU" sz="1600" dirty="0"/>
              <a:t> </a:t>
            </a:r>
            <a:r>
              <a:rPr lang="ru-RU" sz="1600" dirty="0" err="1"/>
              <a:t>газів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5517231"/>
            <a:ext cx="3015437" cy="2058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5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Джерела інформації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1800" dirty="0" smtClean="0"/>
              <a:t>1.</a:t>
            </a:r>
            <a:r>
              <a:rPr lang="en-US" sz="1800" dirty="0" smtClean="0"/>
              <a:t>http</a:t>
            </a:r>
            <a:r>
              <a:rPr lang="en-US" sz="1800" dirty="0"/>
              <a:t>://uk.wikipedia.org/wiki/%</a:t>
            </a:r>
            <a:r>
              <a:rPr lang="en-US" sz="1800" dirty="0" smtClean="0"/>
              <a:t>D0%9B%D1%83%D0%B3%D0%B0%D0%BD%D1%81%D1%8C%D0%BA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2.</a:t>
            </a:r>
            <a:r>
              <a:rPr lang="en-US" sz="1800" dirty="0"/>
              <a:t> http://</a:t>
            </a:r>
            <a:r>
              <a:rPr lang="en-US" sz="1800" dirty="0" smtClean="0"/>
              <a:t>www.kuksin.dp.ua/zabrudnennya-atmosfery-v-luganskij-oblasti.html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3.</a:t>
            </a:r>
            <a:r>
              <a:rPr lang="en-US" sz="1800" dirty="0"/>
              <a:t> http://yandex.ua/yandsearch?text=%D0%BF%D1%80%D0%BE%D0%BC%D0%B8%D1%81%D0%BB%D0%BE%D0%B2%D1%96%D1%81%D1%82%D1%8C%20%D0%BB%D1%83%D0%B3%D0%B0%D0%BD%D1%81%D1%8C%D0%BA%D0%B0&amp;clid=2041984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667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4176463" cy="33843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План</a:t>
            </a:r>
            <a:br>
              <a:rPr lang="ru-RU" sz="2800" dirty="0" smtClean="0"/>
            </a:br>
            <a:r>
              <a:rPr lang="ru-RU" sz="2800" dirty="0" smtClean="0"/>
              <a:t>1.Розташування м</a:t>
            </a:r>
            <a:r>
              <a:rPr lang="uk-UA" sz="2800" dirty="0" err="1" smtClean="0"/>
              <a:t>іста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2.Населення </a:t>
            </a:r>
            <a:br>
              <a:rPr lang="uk-UA" sz="2800" dirty="0" smtClean="0"/>
            </a:br>
            <a:r>
              <a:rPr lang="uk-UA" sz="2800" dirty="0" smtClean="0"/>
              <a:t>3.Промисловість</a:t>
            </a:r>
            <a:br>
              <a:rPr lang="uk-UA" sz="2800" dirty="0" smtClean="0"/>
            </a:br>
            <a:r>
              <a:rPr lang="uk-UA" sz="2800" dirty="0" smtClean="0"/>
              <a:t>4.Забруднення міста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373215"/>
            <a:ext cx="5967765" cy="34985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8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56784" cy="2539410"/>
          </a:xfrm>
        </p:spPr>
        <p:txBody>
          <a:bodyPr>
            <a:normAutofit/>
          </a:bodyPr>
          <a:lstStyle/>
          <a:p>
            <a:r>
              <a:rPr lang="vi-VN" sz="1600" dirty="0" smtClean="0">
                <a:latin typeface="+mn-lt"/>
              </a:rPr>
              <a:t>Луганськ</a:t>
            </a:r>
            <a:r>
              <a:rPr lang="uk-UA" sz="1600" dirty="0" smtClean="0">
                <a:latin typeface="+mn-lt"/>
              </a:rPr>
              <a:t> - </a:t>
            </a:r>
            <a:r>
              <a:rPr lang="ru-RU" sz="1600" dirty="0" err="1" smtClean="0">
                <a:latin typeface="+mn-lt"/>
              </a:rPr>
              <a:t>адміністративний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центр </a:t>
            </a:r>
            <a:r>
              <a:rPr lang="ru-RU" sz="1600" dirty="0" err="1">
                <a:latin typeface="+mn-lt"/>
              </a:rPr>
              <a:t>Луганської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області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найсхідніший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обласний</a:t>
            </a:r>
            <a:r>
              <a:rPr lang="ru-RU" sz="1600" dirty="0">
                <a:latin typeface="+mn-lt"/>
              </a:rPr>
              <a:t> центр </a:t>
            </a:r>
            <a:r>
              <a:rPr lang="ru-RU" sz="1600" dirty="0" err="1">
                <a:latin typeface="+mn-lt"/>
              </a:rPr>
              <a:t>держави</a:t>
            </a:r>
            <a:r>
              <a:rPr lang="ru-RU" sz="1600" dirty="0">
                <a:latin typeface="+mn-lt"/>
              </a:rPr>
              <a:t>. </a:t>
            </a:r>
            <a:r>
              <a:rPr lang="ru-RU" sz="1600" dirty="0" err="1">
                <a:latin typeface="+mn-lt"/>
              </a:rPr>
              <a:t>Розташований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середньому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Подінців'ї</a:t>
            </a:r>
            <a:r>
              <a:rPr lang="ru-RU" sz="1600" dirty="0">
                <a:latin typeface="+mn-lt"/>
              </a:rPr>
              <a:t>, у </a:t>
            </a:r>
            <a:r>
              <a:rPr lang="ru-RU" sz="1600" dirty="0" err="1">
                <a:latin typeface="+mn-lt"/>
              </a:rPr>
              <a:t>місці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злиття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річок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Лугані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Вільхівки</a:t>
            </a:r>
            <a:r>
              <a:rPr lang="ru-RU" sz="1600" dirty="0">
                <a:latin typeface="+mn-lt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3960440" cy="3938969"/>
          </a:xfrm>
        </p:spPr>
      </p:pic>
    </p:spTree>
    <p:extLst>
      <p:ext uri="{BB962C8B-B14F-4D97-AF65-F5344CB8AC3E}">
        <p14:creationId xmlns:p14="http://schemas.microsoft.com/office/powerpoint/2010/main" val="20674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2"/>
            <a:ext cx="6800636" cy="2323386"/>
          </a:xfrm>
        </p:spPr>
        <p:txBody>
          <a:bodyPr>
            <a:normAutofit/>
          </a:bodyPr>
          <a:lstStyle/>
          <a:p>
            <a:r>
              <a:rPr lang="ru-RU" sz="1600" dirty="0"/>
              <a:t>За </a:t>
            </a:r>
            <a:r>
              <a:rPr lang="ru-RU" sz="1600" dirty="0" err="1"/>
              <a:t>чисельністю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Луганськ</a:t>
            </a:r>
            <a:r>
              <a:rPr lang="ru-RU" sz="1600" dirty="0"/>
              <a:t> </a:t>
            </a:r>
            <a:r>
              <a:rPr lang="ru-RU" sz="1600" dirty="0" err="1"/>
              <a:t>посідає</a:t>
            </a:r>
            <a:r>
              <a:rPr lang="ru-RU" sz="1600" dirty="0"/>
              <a:t> 11-ту </a:t>
            </a:r>
            <a:r>
              <a:rPr lang="ru-RU" sz="1600" dirty="0" err="1"/>
              <a:t>сходинку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(станом на 1 </a:t>
            </a:r>
            <a:r>
              <a:rPr lang="ru-RU" sz="1600" dirty="0" err="1"/>
              <a:t>січня</a:t>
            </a:r>
            <a:r>
              <a:rPr lang="ru-RU" sz="1600" dirty="0"/>
              <a:t> 2014 року у </a:t>
            </a:r>
            <a:r>
              <a:rPr lang="ru-RU" sz="1600" dirty="0" err="1"/>
              <a:t>місті</a:t>
            </a:r>
            <a:r>
              <a:rPr lang="ru-RU" sz="1600" dirty="0"/>
              <a:t> мешкало 424 113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). </a:t>
            </a:r>
            <a:r>
              <a:rPr lang="ru-RU" sz="1600" dirty="0"/>
              <a:t>Разом з </a:t>
            </a:r>
            <a:r>
              <a:rPr lang="ru-RU" sz="1600" dirty="0" err="1"/>
              <a:t>прилеглими</a:t>
            </a:r>
            <a:r>
              <a:rPr lang="ru-RU" sz="1600" dirty="0"/>
              <a:t> районами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формує</a:t>
            </a:r>
            <a:r>
              <a:rPr lang="ru-RU" sz="1600" dirty="0"/>
              <a:t> 500-тисячну </a:t>
            </a:r>
            <a:r>
              <a:rPr lang="ru-RU" sz="1600" dirty="0" err="1"/>
              <a:t>агломерацію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4320480" cy="3240361"/>
          </a:xfrm>
        </p:spPr>
      </p:pic>
    </p:spTree>
    <p:extLst>
      <p:ext uri="{BB962C8B-B14F-4D97-AF65-F5344CB8AC3E}">
        <p14:creationId xmlns:p14="http://schemas.microsoft.com/office/powerpoint/2010/main" val="34348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872644" cy="1891338"/>
          </a:xfrm>
        </p:spPr>
        <p:txBody>
          <a:bodyPr>
            <a:normAutofit/>
          </a:bodyPr>
          <a:lstStyle/>
          <a:p>
            <a:r>
              <a:rPr lang="ru-RU" sz="1600" dirty="0" err="1"/>
              <a:t>Провідна</a:t>
            </a:r>
            <a:r>
              <a:rPr lang="ru-RU" sz="1600" dirty="0"/>
              <a:t> роль в </a:t>
            </a:r>
            <a:r>
              <a:rPr lang="ru-RU" sz="1600" dirty="0" err="1"/>
              <a:t>економіці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Луганська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</a:t>
            </a:r>
            <a:r>
              <a:rPr lang="ru-RU" sz="1600" dirty="0" err="1"/>
              <a:t>машинобудуванню</a:t>
            </a:r>
            <a:r>
              <a:rPr lang="ru-RU" sz="1600" dirty="0"/>
              <a:t>, </a:t>
            </a:r>
            <a:r>
              <a:rPr lang="ru-RU" sz="1600" dirty="0" err="1"/>
              <a:t>представленому</a:t>
            </a:r>
            <a:r>
              <a:rPr lang="ru-RU" sz="1600" dirty="0"/>
              <a:t> </a:t>
            </a:r>
            <a:r>
              <a:rPr lang="ru-RU" sz="1600" dirty="0" err="1"/>
              <a:t>Луганським</a:t>
            </a:r>
            <a:r>
              <a:rPr lang="ru-RU" sz="1600" dirty="0"/>
              <a:t> </a:t>
            </a:r>
            <a:r>
              <a:rPr lang="ru-RU" sz="1600" dirty="0" err="1"/>
              <a:t>тепловозобудівним</a:t>
            </a:r>
            <a:r>
              <a:rPr lang="ru-RU" sz="1600" dirty="0"/>
              <a:t> заводом, </a:t>
            </a:r>
            <a:r>
              <a:rPr lang="ru-RU" sz="1600" dirty="0" err="1"/>
              <a:t>Лугцентрокузом</a:t>
            </a:r>
            <a:r>
              <a:rPr lang="ru-RU" sz="1600" dirty="0"/>
              <a:t> та </a:t>
            </a:r>
            <a:r>
              <a:rPr lang="ru-RU" sz="1600" dirty="0" err="1"/>
              <a:t>іншими</a:t>
            </a:r>
            <a:r>
              <a:rPr lang="ru-RU" sz="1600" dirty="0"/>
              <a:t>. У </a:t>
            </a:r>
            <a:r>
              <a:rPr lang="ru-RU" sz="1600" dirty="0" err="1"/>
              <a:t>Луганську</a:t>
            </a:r>
            <a:r>
              <a:rPr lang="ru-RU" sz="1600" dirty="0"/>
              <a:t> </a:t>
            </a:r>
            <a:r>
              <a:rPr lang="ru-RU" sz="1600" dirty="0" err="1"/>
              <a:t>виробляються</a:t>
            </a:r>
            <a:r>
              <a:rPr lang="ru-RU" sz="1600" dirty="0"/>
              <a:t> </a:t>
            </a:r>
            <a:r>
              <a:rPr lang="ru-RU" sz="1600" dirty="0" err="1"/>
              <a:t>тепловози</a:t>
            </a:r>
            <a:r>
              <a:rPr lang="ru-RU" sz="1600" dirty="0"/>
              <a:t>, </a:t>
            </a:r>
            <a:r>
              <a:rPr lang="ru-RU" sz="1600" dirty="0" err="1"/>
              <a:t>трамваї</a:t>
            </a:r>
            <a:r>
              <a:rPr lang="ru-RU" sz="1600" dirty="0"/>
              <a:t>, </a:t>
            </a:r>
            <a:r>
              <a:rPr lang="ru-RU" sz="1600" dirty="0" err="1"/>
              <a:t>запасні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для </a:t>
            </a:r>
            <a:r>
              <a:rPr lang="ru-RU" sz="1600" dirty="0" err="1"/>
              <a:t>автомобілів</a:t>
            </a:r>
            <a:r>
              <a:rPr lang="ru-RU" sz="1600" dirty="0"/>
              <a:t> і </a:t>
            </a:r>
            <a:r>
              <a:rPr lang="ru-RU" sz="1600" dirty="0" err="1"/>
              <a:t>тракторів</a:t>
            </a:r>
            <a:r>
              <a:rPr lang="ru-RU" sz="1600" dirty="0"/>
              <a:t>. </a:t>
            </a:r>
            <a:r>
              <a:rPr lang="ru-RU" sz="1600" dirty="0" err="1"/>
              <a:t>Гірниче</a:t>
            </a:r>
            <a:r>
              <a:rPr lang="ru-RU" sz="1600" dirty="0"/>
              <a:t> </a:t>
            </a:r>
            <a:r>
              <a:rPr lang="ru-RU" sz="1600" dirty="0" err="1"/>
              <a:t>машинобудування</a:t>
            </a:r>
            <a:r>
              <a:rPr lang="ru-RU" sz="1600" dirty="0"/>
              <a:t> </a:t>
            </a:r>
            <a:r>
              <a:rPr lang="ru-RU" sz="1600" dirty="0" err="1"/>
              <a:t>представляє</a:t>
            </a:r>
            <a:r>
              <a:rPr lang="ru-RU" sz="1600" dirty="0"/>
              <a:t> </a:t>
            </a:r>
            <a:r>
              <a:rPr lang="ru-RU" sz="1600" dirty="0" err="1"/>
              <a:t>Луганський</a:t>
            </a:r>
            <a:r>
              <a:rPr lang="ru-RU" sz="1600" dirty="0"/>
              <a:t> </a:t>
            </a:r>
            <a:r>
              <a:rPr lang="ru-RU" sz="1600" dirty="0" err="1"/>
              <a:t>енергозавод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9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З 1500 </a:t>
            </a:r>
            <a:r>
              <a:rPr lang="ru-RU" sz="1600" dirty="0" err="1"/>
              <a:t>підприємств</a:t>
            </a:r>
            <a:r>
              <a:rPr lang="ru-RU" sz="1600" dirty="0"/>
              <a:t> </a:t>
            </a:r>
            <a:r>
              <a:rPr lang="ru-RU" sz="1600" dirty="0" err="1"/>
              <a:t>Луганській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постійну</a:t>
            </a:r>
            <a:r>
              <a:rPr lang="ru-RU" sz="1600" dirty="0"/>
              <a:t> </a:t>
            </a:r>
            <a:r>
              <a:rPr lang="ru-RU" sz="1600" dirty="0" err="1"/>
              <a:t>загрозу</a:t>
            </a:r>
            <a:r>
              <a:rPr lang="ru-RU" sz="1600" dirty="0"/>
              <a:t> </a:t>
            </a:r>
            <a:r>
              <a:rPr lang="ru-RU" sz="1600" dirty="0" err="1"/>
              <a:t>представляє</a:t>
            </a:r>
            <a:r>
              <a:rPr lang="ru-RU" sz="1600" dirty="0"/>
              <a:t> </a:t>
            </a:r>
            <a:r>
              <a:rPr lang="ru-RU" sz="1600" dirty="0" err="1" smtClean="0"/>
              <a:t>тисяча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/>
              <a:t>Ї</a:t>
            </a:r>
            <a:r>
              <a:rPr lang="ru-RU" sz="1600" dirty="0" err="1" smtClean="0"/>
              <a:t>хня</a:t>
            </a:r>
            <a:r>
              <a:rPr lang="ru-RU" sz="1600" dirty="0" smtClean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в </a:t>
            </a:r>
            <a:r>
              <a:rPr lang="ru-RU" sz="1600" dirty="0" err="1"/>
              <a:t>довкілля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ним, </a:t>
            </a:r>
            <a:r>
              <a:rPr lang="ru-RU" sz="1600" dirty="0" smtClean="0"/>
              <a:t>люди </a:t>
            </a:r>
            <a:r>
              <a:rPr lang="ru-RU" sz="1600" dirty="0" err="1" smtClean="0"/>
              <a:t>дихають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повітрям</a:t>
            </a:r>
            <a:r>
              <a:rPr lang="ru-RU" sz="1600" dirty="0"/>
              <a:t>, у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 smtClean="0"/>
              <a:t>з'являється</a:t>
            </a:r>
            <a:r>
              <a:rPr lang="ru-RU" sz="1600" dirty="0" smtClean="0"/>
              <a:t> </a:t>
            </a:r>
            <a:r>
              <a:rPr lang="ru-RU" sz="1600" dirty="0"/>
              <a:t>"</a:t>
            </a:r>
            <a:r>
              <a:rPr lang="ru-RU" sz="1600" dirty="0" err="1" smtClean="0"/>
              <a:t>зайвий</a:t>
            </a:r>
            <a:r>
              <a:rPr lang="ru-RU" sz="1600" dirty="0" smtClean="0"/>
              <a:t>" </a:t>
            </a:r>
            <a:r>
              <a:rPr lang="ru-RU" sz="1600" dirty="0"/>
              <a:t>пил, оксид </a:t>
            </a:r>
            <a:r>
              <a:rPr lang="ru-RU" sz="1600" dirty="0" err="1"/>
              <a:t>вуглецю</a:t>
            </a:r>
            <a:r>
              <a:rPr lang="ru-RU" sz="1600" dirty="0"/>
              <a:t>, оксид і </a:t>
            </a:r>
            <a:r>
              <a:rPr lang="ru-RU" sz="1600" dirty="0" err="1"/>
              <a:t>діоксид</a:t>
            </a:r>
            <a:r>
              <a:rPr lang="ru-RU" sz="1600" dirty="0"/>
              <a:t> азоту, </a:t>
            </a:r>
            <a:r>
              <a:rPr lang="ru-RU" sz="1600" dirty="0" err="1"/>
              <a:t>фтористий</a:t>
            </a:r>
            <a:r>
              <a:rPr lang="ru-RU" sz="1600" dirty="0"/>
              <a:t> </a:t>
            </a:r>
            <a:r>
              <a:rPr lang="ru-RU" sz="1600" dirty="0" err="1"/>
              <a:t>водень</a:t>
            </a:r>
            <a:r>
              <a:rPr lang="ru-RU" sz="1600" dirty="0"/>
              <a:t>, </a:t>
            </a:r>
            <a:r>
              <a:rPr lang="ru-RU" sz="1600" dirty="0" err="1"/>
              <a:t>сірководень</a:t>
            </a:r>
            <a:r>
              <a:rPr lang="ru-RU" sz="1600" dirty="0"/>
              <a:t>, </a:t>
            </a:r>
            <a:r>
              <a:rPr lang="ru-RU" sz="1600" dirty="0" smtClean="0"/>
              <a:t>фенол, </a:t>
            </a:r>
            <a:r>
              <a:rPr lang="ru-RU" sz="1600" dirty="0"/>
              <a:t>метан, </a:t>
            </a:r>
            <a:r>
              <a:rPr lang="ru-RU" sz="1600" dirty="0" err="1"/>
              <a:t>формальдегід</a:t>
            </a:r>
            <a:r>
              <a:rPr lang="ru-RU" sz="1600" dirty="0"/>
              <a:t> і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страшних</a:t>
            </a:r>
            <a:r>
              <a:rPr lang="ru-RU" sz="1600" dirty="0"/>
              <a:t> </a:t>
            </a:r>
            <a:r>
              <a:rPr lang="ru-RU" sz="1600" dirty="0" err="1"/>
              <a:t>назв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сполук</a:t>
            </a:r>
            <a:r>
              <a:rPr lang="ru-RU" sz="1600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3280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smtClean="0"/>
              <a:t>одна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/>
              <a:t>небезпечних</a:t>
            </a:r>
            <a:r>
              <a:rPr lang="ru-RU" sz="1600" dirty="0"/>
              <a:t> і </a:t>
            </a:r>
            <a:r>
              <a:rPr lang="ru-RU" sz="1600" dirty="0" err="1"/>
              <a:t>найгостріших</a:t>
            </a:r>
            <a:r>
              <a:rPr lang="ru-RU" sz="1600" dirty="0"/>
              <a:t> проблем – проблема </a:t>
            </a:r>
            <a:r>
              <a:rPr lang="ru-RU" sz="1600" dirty="0" err="1"/>
              <a:t>розміщення</a:t>
            </a:r>
            <a:r>
              <a:rPr lang="ru-RU" sz="1600" dirty="0"/>
              <a:t> </a:t>
            </a:r>
            <a:r>
              <a:rPr lang="ru-RU" sz="1600" dirty="0" err="1"/>
              <a:t>промислових</a:t>
            </a:r>
            <a:r>
              <a:rPr lang="ru-RU" sz="1600" dirty="0"/>
              <a:t> і </a:t>
            </a:r>
            <a:r>
              <a:rPr lang="ru-RU" sz="1600" dirty="0" err="1"/>
              <a:t>побутових</a:t>
            </a:r>
            <a:r>
              <a:rPr lang="ru-RU" sz="1600" dirty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/>
              <a:t>. </a:t>
            </a:r>
            <a:r>
              <a:rPr lang="ru-RU" sz="1600" dirty="0" err="1" smtClean="0"/>
              <a:t>Основне</a:t>
            </a:r>
            <a:r>
              <a:rPr lang="ru-RU" sz="1600" dirty="0" smtClean="0"/>
              <a:t> </a:t>
            </a:r>
            <a:r>
              <a:rPr lang="ru-RU" sz="1600" dirty="0" err="1"/>
              <a:t>сміття</a:t>
            </a:r>
            <a:r>
              <a:rPr lang="ru-RU" sz="1600" dirty="0"/>
              <a:t> </a:t>
            </a:r>
            <a:r>
              <a:rPr lang="ru-RU" sz="1600" dirty="0" err="1"/>
              <a:t>вивозять</a:t>
            </a:r>
            <a:r>
              <a:rPr lang="ru-RU" sz="1600" dirty="0"/>
              <a:t> на </a:t>
            </a:r>
            <a:r>
              <a:rPr lang="ru-RU" sz="1600" dirty="0" err="1"/>
              <a:t>міські</a:t>
            </a:r>
            <a:r>
              <a:rPr lang="ru-RU" sz="1600" dirty="0"/>
              <a:t> </a:t>
            </a:r>
            <a:r>
              <a:rPr lang="ru-RU" sz="1600" dirty="0" err="1"/>
              <a:t>звалища</a:t>
            </a:r>
            <a:r>
              <a:rPr lang="ru-RU" sz="1600" dirty="0"/>
              <a:t>, </a:t>
            </a:r>
            <a:r>
              <a:rPr lang="ru-RU" sz="1600" dirty="0" err="1"/>
              <a:t>чимало</a:t>
            </a:r>
            <a:r>
              <a:rPr lang="ru-RU" sz="1600" dirty="0"/>
              <a:t>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підлягають</a:t>
            </a:r>
            <a:r>
              <a:rPr lang="ru-RU" sz="1600" dirty="0"/>
              <a:t> </a:t>
            </a:r>
            <a:r>
              <a:rPr lang="ru-RU" sz="1600" dirty="0" err="1"/>
              <a:t>закриттю</a:t>
            </a:r>
            <a:r>
              <a:rPr lang="ru-RU" sz="1600" dirty="0"/>
              <a:t>. </a:t>
            </a:r>
            <a:r>
              <a:rPr lang="ru-RU" sz="1600" dirty="0" err="1"/>
              <a:t>Схеми</a:t>
            </a:r>
            <a:r>
              <a:rPr lang="ru-RU" sz="1600" dirty="0"/>
              <a:t>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численних</a:t>
            </a:r>
            <a:r>
              <a:rPr lang="ru-RU" sz="1600" dirty="0"/>
              <a:t> </a:t>
            </a:r>
            <a:r>
              <a:rPr lang="ru-RU" sz="1600" dirty="0" err="1"/>
              <a:t>звалищ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, </a:t>
            </a:r>
            <a:r>
              <a:rPr lang="ru-RU" sz="1600" dirty="0" err="1"/>
              <a:t>бо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спеціального</a:t>
            </a:r>
            <a:r>
              <a:rPr lang="ru-RU" sz="1600" dirty="0"/>
              <a:t> транспорту, </a:t>
            </a:r>
            <a:r>
              <a:rPr lang="ru-RU" sz="1600" dirty="0" err="1"/>
              <a:t>коштів</a:t>
            </a:r>
            <a:r>
              <a:rPr lang="ru-RU" sz="1600" dirty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/>
              <a:t>вивозити</a:t>
            </a:r>
            <a:r>
              <a:rPr lang="ru-RU" sz="1600" dirty="0"/>
              <a:t> </a:t>
            </a:r>
            <a:r>
              <a:rPr lang="ru-RU" sz="1600" dirty="0" err="1"/>
              <a:t>накопичені</a:t>
            </a:r>
            <a:r>
              <a:rPr lang="ru-RU" sz="1600" dirty="0"/>
              <a:t> </a:t>
            </a:r>
            <a:r>
              <a:rPr lang="ru-RU" sz="1600" dirty="0" err="1"/>
              <a:t>тонни</a:t>
            </a:r>
            <a:r>
              <a:rPr lang="ru-RU" sz="1600" dirty="0"/>
              <a:t> </a:t>
            </a:r>
            <a:r>
              <a:rPr lang="ru-RU" sz="1600" dirty="0" err="1"/>
              <a:t>відходів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4210711" cy="3158034"/>
          </a:xfrm>
        </p:spPr>
      </p:pic>
    </p:spTree>
    <p:extLst>
      <p:ext uri="{BB962C8B-B14F-4D97-AF65-F5344CB8AC3E}">
        <p14:creationId xmlns:p14="http://schemas.microsoft.com/office/powerpoint/2010/main" val="11629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err="1"/>
              <a:t>Ситуація</a:t>
            </a:r>
            <a:r>
              <a:rPr lang="ru-RU" sz="1600" dirty="0"/>
              <a:t> </a:t>
            </a:r>
            <a:r>
              <a:rPr lang="ru-RU" sz="1600" dirty="0" err="1"/>
              <a:t>погіршується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 у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err="1"/>
              <a:t>Луганщина</a:t>
            </a:r>
            <a:r>
              <a:rPr lang="ru-RU" sz="1600" dirty="0"/>
              <a:t> </a:t>
            </a:r>
            <a:r>
              <a:rPr lang="ru-RU" sz="1600" dirty="0" err="1"/>
              <a:t>лідирує</a:t>
            </a:r>
            <a:r>
              <a:rPr lang="ru-RU" sz="1600" dirty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/>
              <a:t>зношеності</a:t>
            </a:r>
            <a:r>
              <a:rPr lang="ru-RU" sz="1600" dirty="0"/>
              <a:t> </a:t>
            </a:r>
            <a:r>
              <a:rPr lang="ru-RU" sz="1600" dirty="0" err="1"/>
              <a:t>водогінної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Технологія</a:t>
            </a:r>
            <a:r>
              <a:rPr lang="ru-RU" sz="1600" dirty="0" smtClean="0"/>
              <a:t> яка </a:t>
            </a:r>
            <a:r>
              <a:rPr lang="ru-RU" sz="1600" dirty="0" err="1" smtClean="0"/>
              <a:t>приміняється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питної</a:t>
            </a:r>
            <a:r>
              <a:rPr lang="ru-RU" sz="1600" dirty="0"/>
              <a:t> води </a:t>
            </a:r>
            <a:r>
              <a:rPr lang="ru-RU" sz="1600" dirty="0" smtClean="0"/>
              <a:t>не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 smtClean="0"/>
              <a:t>повну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якість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неминуче </a:t>
            </a:r>
            <a:r>
              <a:rPr lang="ru-RU" sz="1600" dirty="0" err="1"/>
              <a:t>бактеріальне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. </a:t>
            </a:r>
            <a:r>
              <a:rPr lang="ru-RU" sz="1600" dirty="0" err="1"/>
              <a:t>Виходить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занедужати</a:t>
            </a:r>
            <a:r>
              <a:rPr lang="ru-RU" sz="1600" dirty="0"/>
              <a:t>,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</a:t>
            </a:r>
            <a:r>
              <a:rPr lang="ru-RU" sz="1600" dirty="0" err="1"/>
              <a:t>ковток</a:t>
            </a:r>
            <a:r>
              <a:rPr lang="ru-RU" sz="1600" dirty="0"/>
              <a:t> води.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243421" cy="2046213"/>
          </a:xfrm>
        </p:spPr>
      </p:pic>
    </p:spTree>
    <p:extLst>
      <p:ext uri="{BB962C8B-B14F-4D97-AF65-F5344CB8AC3E}">
        <p14:creationId xmlns:p14="http://schemas.microsoft.com/office/powerpoint/2010/main" val="26387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smtClean="0"/>
              <a:t>одна проблема </a:t>
            </a:r>
            <a:r>
              <a:rPr lang="ru-RU" sz="1600" dirty="0" err="1" smtClean="0"/>
              <a:t>регіону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err="1"/>
              <a:t>закриття</a:t>
            </a:r>
            <a:r>
              <a:rPr lang="ru-RU" sz="1600" dirty="0"/>
              <a:t> шахт. </a:t>
            </a:r>
            <a:r>
              <a:rPr lang="ru-RU" sz="1600" dirty="0" err="1" smtClean="0"/>
              <a:t>Екологи</a:t>
            </a:r>
            <a:r>
              <a:rPr lang="ru-RU" sz="1600" dirty="0" smtClean="0"/>
              <a:t> ВНУ </a:t>
            </a:r>
            <a:r>
              <a:rPr lang="ru-RU" sz="1600" dirty="0" err="1"/>
              <a:t>їм</a:t>
            </a:r>
            <a:r>
              <a:rPr lang="ru-RU" sz="1600" dirty="0"/>
              <a:t>. У. Даля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три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закриття</a:t>
            </a:r>
            <a:r>
              <a:rPr lang="ru-RU" sz="1600" dirty="0"/>
              <a:t>: </a:t>
            </a:r>
            <a:r>
              <a:rPr lang="ru-RU" sz="1600" dirty="0" err="1"/>
              <a:t>породні</a:t>
            </a:r>
            <a:r>
              <a:rPr lang="ru-RU" sz="1600" dirty="0"/>
              <a:t> </a:t>
            </a:r>
            <a:r>
              <a:rPr lang="ru-RU" sz="1600" dirty="0" err="1"/>
              <a:t>відвали</a:t>
            </a:r>
            <a:r>
              <a:rPr lang="ru-RU" sz="1600" dirty="0"/>
              <a:t>, </a:t>
            </a:r>
            <a:r>
              <a:rPr lang="ru-RU" sz="1600" dirty="0" err="1"/>
              <a:t>шахтні</a:t>
            </a:r>
            <a:r>
              <a:rPr lang="ru-RU" sz="1600" dirty="0"/>
              <a:t> </a:t>
            </a:r>
            <a:r>
              <a:rPr lang="ru-RU" sz="1600" dirty="0" err="1"/>
              <a:t>відвали</a:t>
            </a:r>
            <a:r>
              <a:rPr lang="ru-RU" sz="1600" dirty="0"/>
              <a:t> за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 smtClean="0"/>
              <a:t>засипання</a:t>
            </a:r>
            <a:r>
              <a:rPr lang="ru-RU" sz="1600" dirty="0" smtClean="0"/>
              <a:t>, </a:t>
            </a:r>
            <a:r>
              <a:rPr lang="ru-RU" sz="1600" dirty="0" err="1"/>
              <a:t>проникнення</a:t>
            </a:r>
            <a:r>
              <a:rPr lang="ru-RU" sz="1600" dirty="0"/>
              <a:t> </a:t>
            </a:r>
            <a:r>
              <a:rPr lang="ru-RU" sz="1600" dirty="0" err="1"/>
              <a:t>газів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7"/>
            <a:ext cx="3168351" cy="3662091"/>
          </a:xfrm>
        </p:spPr>
      </p:pic>
    </p:spTree>
    <p:extLst>
      <p:ext uri="{BB962C8B-B14F-4D97-AF65-F5344CB8AC3E}">
        <p14:creationId xmlns:p14="http://schemas.microsoft.com/office/powerpoint/2010/main" val="16675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347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Рівень забруднення Луганська</vt:lpstr>
      <vt:lpstr>                План 1.Розташування міста 2.Населення  3.Промисловість 4.Забруднення міста </vt:lpstr>
      <vt:lpstr>Луганськ - адміністративний центр Луганської області, найсхідніший обласний центр держави. Розташований у середньому Подінців'ї, у місці злиття річок Лугані та Вільхівки. </vt:lpstr>
      <vt:lpstr>За чисельністю населення Луганськ посідає 11-ту сходинку серед міст України (станом на 1 січня 2014 року у місті мешкало 424 113 осіб). Разом з прилеглими районами області місто формує 500-тисячну агломерацію.</vt:lpstr>
      <vt:lpstr>Провідна роль в економіці міста Луганська належить машинобудуванню, представленому Луганським тепловозобудівним заводом, Лугцентрокузом та іншими. У Луганську виробляються тепловози, трамваї, запасні частини для автомобілів і тракторів. Гірниче машинобудування представляє Луганський енергозавод.</vt:lpstr>
      <vt:lpstr>З 1500 підприємств Луганській області постійну загрозу представляє тисяча. Їхня діяльність призводить до викидів в довкілля. Завдяки ним, люди дихають повітрям, у якому з'являється "зайвий" пил, оксид вуглецю, оксид і діоксид азоту, фтористий водень, сірководень, фенол, метан, формальдегід і ще багато страшних назв різних хімічних сполук. </vt:lpstr>
      <vt:lpstr>Ще одна із небезпечних і найгостріших проблем – проблема розміщення промислових і побутових відходів. Основне сміття вивозять на міські звалища, чимало з яких підлягають закриттю. Схеми очищення території міст від численних звалищ немає, бо немає спеціального транспорту, коштів, щоб вивозити накопичені тонни відходів.</vt:lpstr>
      <vt:lpstr>Ситуація погіршується рік у рік. Луганщина лідирує із зношеності водогінної системи України. Технологія яка приміняється для очищення питної води не дозволяє забезпечити повну якість, тобто неминуче бактеріальне зараження. Виходить, щоб занедужати, досить зробити ковток води.</vt:lpstr>
      <vt:lpstr>Ще одна проблема регіону – закриття шахт. Екологи ВНУ їм. У. Даля називають три джерела забруднення повітря після закриття: породні відвали, шахтні відвали за її засипання, проникнення газів на поверхню.</vt:lpstr>
      <vt:lpstr>У процесі експлуатації хімічних заводів і теплових електростанцій також утворюються величезні кількості твердих відходів (огарок, шлаки, золи тощо.), які складуються на  великих площах, роблячи негативний вплив на атмосферу, поверхневі і підземні води, грунт (пил, виділення газів тощо.). </vt:lpstr>
      <vt:lpstr>Джерела інформації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Рівень забруднення Луганська</dc:title>
  <dc:creator>Admin</dc:creator>
  <cp:lastModifiedBy>Admin</cp:lastModifiedBy>
  <cp:revision>6</cp:revision>
  <dcterms:created xsi:type="dcterms:W3CDTF">2014-10-13T03:17:08Z</dcterms:created>
  <dcterms:modified xsi:type="dcterms:W3CDTF">2014-10-13T04:28:32Z</dcterms:modified>
</cp:coreProperties>
</file>