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10001250" cy="6877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5639" y="0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r>
              <a:rPr lang="uk-UA" smtClean="0"/>
              <a:t>.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31606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5639" y="6531606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A4338AF-7AC0-4B7F-BDCD-0603777AA98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5639" y="0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r>
              <a:rPr lang="uk-UA" smtClean="0"/>
              <a:t>.</a:t>
            </a:r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5938"/>
            <a:ext cx="3438525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125" y="3266599"/>
            <a:ext cx="8001000" cy="309467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31606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5639" y="6531606"/>
            <a:ext cx="4333875" cy="34385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45F2581-986B-4C39-BCB5-6A150610A73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0AEE4D-A25C-4699-959A-9E085FE12F7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30E9A-96D5-40E0-B57A-74C7F6B579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0" TargetMode="External"/><Relationship Id="rId2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4%D0%BE%D0%BB%D0%B8%D0%BD%D0%B0_%D0%BD%D0%B0%D1%80%D1%86%D0%B8%D1%81%D1%96%D0%B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3214686"/>
          </a:xfrm>
        </p:spPr>
        <p:txBody>
          <a:bodyPr/>
          <a:lstStyle/>
          <a:p>
            <a:r>
              <a:rPr lang="uk-UA" dirty="0" smtClean="0"/>
              <a:t>Червона книга </a:t>
            </a:r>
            <a:br>
              <a:rPr lang="uk-UA" dirty="0" smtClean="0"/>
            </a:br>
            <a:r>
              <a:rPr lang="uk-UA" dirty="0" smtClean="0"/>
              <a:t>рослини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143248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kingdo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715404" cy="1500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Нарцис вузьколистий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Родина </a:t>
            </a:r>
            <a:r>
              <a:rPr lang="ru-RU" dirty="0" err="1" smtClean="0"/>
              <a:t>Амарилісові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 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роду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давньогрецької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міфів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прекрасного юнака </a:t>
            </a:r>
            <a:r>
              <a:rPr lang="ru-RU" dirty="0" err="1" smtClean="0"/>
              <a:t>Нарциса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покохала</a:t>
            </a:r>
            <a:r>
              <a:rPr lang="ru-RU" dirty="0" smtClean="0"/>
              <a:t> юна </a:t>
            </a:r>
            <a:r>
              <a:rPr lang="ru-RU" dirty="0" err="1" smtClean="0"/>
              <a:t>німфа</a:t>
            </a:r>
            <a:r>
              <a:rPr lang="ru-RU" dirty="0" smtClean="0"/>
              <a:t> </a:t>
            </a:r>
            <a:r>
              <a:rPr lang="ru-RU" dirty="0" err="1" smtClean="0"/>
              <a:t>Ехо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Нарцис</a:t>
            </a:r>
            <a:r>
              <a:rPr lang="ru-RU" dirty="0" smtClean="0"/>
              <a:t> не </a:t>
            </a:r>
            <a:r>
              <a:rPr lang="ru-RU" dirty="0" err="1" smtClean="0"/>
              <a:t>відповів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взаємністю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мук </a:t>
            </a:r>
            <a:r>
              <a:rPr lang="ru-RU" dirty="0" err="1" smtClean="0"/>
              <a:t>нерозділеного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Ехо</a:t>
            </a:r>
            <a:r>
              <a:rPr lang="ru-RU" dirty="0" smtClean="0"/>
              <a:t> так </a:t>
            </a:r>
            <a:r>
              <a:rPr lang="ru-RU" dirty="0" err="1" smtClean="0"/>
              <a:t>висохла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тихий голос. </a:t>
            </a:r>
            <a:r>
              <a:rPr lang="ru-RU" dirty="0" err="1" smtClean="0"/>
              <a:t>Нарциса</a:t>
            </a:r>
            <a:r>
              <a:rPr lang="ru-RU" dirty="0" smtClean="0"/>
              <a:t> ж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жорстоку</a:t>
            </a:r>
            <a:r>
              <a:rPr lang="ru-RU" dirty="0" smtClean="0"/>
              <a:t> </a:t>
            </a:r>
            <a:r>
              <a:rPr lang="ru-RU" dirty="0" err="1" smtClean="0"/>
              <a:t>байдужість</a:t>
            </a:r>
            <a:r>
              <a:rPr lang="ru-RU" dirty="0" smtClean="0"/>
              <a:t> покарали боги </a:t>
            </a:r>
            <a:r>
              <a:rPr lang="ru-RU" dirty="0" err="1" smtClean="0"/>
              <a:t>Олімпу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перетворився</a:t>
            </a:r>
            <a:r>
              <a:rPr lang="ru-RU" dirty="0" smtClean="0"/>
              <a:t> на </a:t>
            </a:r>
            <a:r>
              <a:rPr lang="ru-RU" dirty="0" err="1" smtClean="0"/>
              <a:t>квітку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міфом</a:t>
            </a:r>
            <a:r>
              <a:rPr lang="ru-RU" dirty="0" smtClean="0"/>
              <a:t>,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Нарцис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прогулянок</a:t>
            </a:r>
            <a:r>
              <a:rPr lang="ru-RU" dirty="0" smtClean="0"/>
              <a:t> </a:t>
            </a:r>
            <a:r>
              <a:rPr lang="ru-RU" dirty="0" err="1" smtClean="0"/>
              <a:t>нахилився</a:t>
            </a:r>
            <a:r>
              <a:rPr lang="ru-RU" dirty="0" smtClean="0"/>
              <a:t> над </a:t>
            </a:r>
            <a:r>
              <a:rPr lang="ru-RU" dirty="0" err="1" smtClean="0"/>
              <a:t>струмком</a:t>
            </a:r>
            <a:r>
              <a:rPr lang="ru-RU" dirty="0" smtClean="0"/>
              <a:t> </a:t>
            </a:r>
            <a:r>
              <a:rPr lang="ru-RU" dirty="0" err="1" smtClean="0"/>
              <a:t>напитися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побачивши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, </a:t>
            </a:r>
            <a:r>
              <a:rPr lang="ru-RU" dirty="0" err="1" smtClean="0"/>
              <a:t>відразу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закохався</a:t>
            </a:r>
            <a:r>
              <a:rPr lang="ru-RU" dirty="0" smtClean="0"/>
              <a:t>. Про все на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забув</a:t>
            </a:r>
            <a:r>
              <a:rPr lang="ru-RU" dirty="0" smtClean="0"/>
              <a:t> </a:t>
            </a:r>
            <a:r>
              <a:rPr lang="ru-RU" dirty="0" err="1" smtClean="0"/>
              <a:t>Нарцис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щораз</a:t>
            </a:r>
            <a:r>
              <a:rPr lang="ru-RU" dirty="0" smtClean="0"/>
              <a:t> </a:t>
            </a:r>
            <a:r>
              <a:rPr lang="ru-RU" dirty="0" err="1" smtClean="0"/>
              <a:t>милувався</a:t>
            </a:r>
            <a:r>
              <a:rPr lang="ru-RU" dirty="0" smtClean="0"/>
              <a:t> собою, не </a:t>
            </a:r>
            <a:r>
              <a:rPr lang="ru-RU" dirty="0" err="1" smtClean="0"/>
              <a:t>відходячи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водяного </a:t>
            </a:r>
            <a:r>
              <a:rPr lang="ru-RU" dirty="0" err="1" smtClean="0"/>
              <a:t>дзеркала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уже </a:t>
            </a:r>
            <a:r>
              <a:rPr lang="ru-RU" dirty="0" err="1" smtClean="0"/>
              <a:t>відчував</a:t>
            </a:r>
            <a:r>
              <a:rPr lang="ru-RU" dirty="0" smtClean="0"/>
              <a:t> </a:t>
            </a:r>
            <a:r>
              <a:rPr lang="ru-RU" dirty="0" err="1" smtClean="0"/>
              <a:t>наближення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відірватися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. Так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помер, а на тому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виросла</a:t>
            </a:r>
            <a:r>
              <a:rPr lang="ru-RU" dirty="0" smtClean="0"/>
              <a:t> красива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-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самозакоханості</a:t>
            </a:r>
            <a:r>
              <a:rPr lang="ru-RU" dirty="0" smtClean="0"/>
              <a:t> та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прозаїчне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роду </a:t>
            </a:r>
            <a:r>
              <a:rPr lang="ru-RU" dirty="0" err="1" smtClean="0"/>
              <a:t>narcissus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"</a:t>
            </a:r>
            <a:r>
              <a:rPr lang="ru-RU" dirty="0" err="1" smtClean="0"/>
              <a:t>нарко</a:t>
            </a:r>
            <a:r>
              <a:rPr lang="ru-RU" dirty="0" smtClean="0"/>
              <a:t>" - </a:t>
            </a:r>
            <a:r>
              <a:rPr lang="ru-RU" dirty="0" err="1" smtClean="0"/>
              <a:t>затьмарювати</a:t>
            </a:r>
            <a:r>
              <a:rPr lang="ru-RU" dirty="0" smtClean="0"/>
              <a:t>, </a:t>
            </a:r>
            <a:r>
              <a:rPr lang="ru-RU" dirty="0" err="1" smtClean="0"/>
              <a:t>дурманити</a:t>
            </a:r>
            <a:r>
              <a:rPr lang="ru-RU" dirty="0" smtClean="0"/>
              <a:t> (у </a:t>
            </a:r>
            <a:r>
              <a:rPr lang="ru-RU" dirty="0" err="1" smtClean="0"/>
              <a:t>давній</a:t>
            </a:r>
            <a:r>
              <a:rPr lang="ru-RU" dirty="0" smtClean="0"/>
              <a:t> </a:t>
            </a:r>
            <a:r>
              <a:rPr lang="ru-RU" dirty="0" err="1" smtClean="0"/>
              <a:t>медицині</a:t>
            </a:r>
            <a:r>
              <a:rPr lang="ru-RU" dirty="0" smtClean="0"/>
              <a:t> </a:t>
            </a:r>
            <a:r>
              <a:rPr lang="ru-RU" dirty="0" err="1" smtClean="0"/>
              <a:t>алкалоїди</a:t>
            </a:r>
            <a:r>
              <a:rPr lang="ru-RU" dirty="0" smtClean="0"/>
              <a:t> </a:t>
            </a:r>
            <a:r>
              <a:rPr lang="ru-RU" dirty="0" err="1" smtClean="0"/>
              <a:t>цибулин</a:t>
            </a:r>
            <a:r>
              <a:rPr lang="ru-RU" dirty="0" smtClean="0"/>
              <a:t> </a:t>
            </a:r>
            <a:r>
              <a:rPr lang="ru-RU" dirty="0" err="1" smtClean="0"/>
              <a:t>нарцисів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як </a:t>
            </a:r>
            <a:r>
              <a:rPr lang="ru-RU" dirty="0" err="1" smtClean="0"/>
              <a:t>наркотичний</a:t>
            </a:r>
            <a:r>
              <a:rPr lang="ru-RU" dirty="0" smtClean="0"/>
              <a:t>, </a:t>
            </a:r>
            <a:r>
              <a:rPr lang="ru-RU" dirty="0" err="1" smtClean="0"/>
              <a:t>запаморочливий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). </a:t>
            </a:r>
            <a:r>
              <a:rPr lang="ru-RU" dirty="0" err="1" smtClean="0"/>
              <a:t>Учені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алкалоїдів</a:t>
            </a:r>
            <a:r>
              <a:rPr lang="ru-RU" dirty="0" smtClean="0"/>
              <a:t> </a:t>
            </a:r>
            <a:r>
              <a:rPr lang="ru-RU" dirty="0" err="1" smtClean="0"/>
              <a:t>нарциси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лікорин</a:t>
            </a:r>
            <a:r>
              <a:rPr lang="ru-RU" dirty="0" smtClean="0"/>
              <a:t> —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відхаркувальний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для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хронічних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гострих</a:t>
            </a:r>
            <a:r>
              <a:rPr lang="ru-RU" dirty="0" smtClean="0"/>
              <a:t> </a:t>
            </a:r>
            <a:r>
              <a:rPr lang="ru-RU" dirty="0" err="1" smtClean="0"/>
              <a:t>запалень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бронхітів</a:t>
            </a:r>
            <a:r>
              <a:rPr lang="ru-RU" dirty="0" smtClean="0"/>
              <a:t>. Таким чином, </a:t>
            </a:r>
            <a:r>
              <a:rPr lang="ru-RU" dirty="0" err="1" smtClean="0"/>
              <a:t>нарциси</a:t>
            </a:r>
            <a:r>
              <a:rPr lang="ru-RU" dirty="0" smtClean="0"/>
              <a:t> належать до арсеналу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Нарцис</a:t>
            </a:r>
            <a:r>
              <a:rPr lang="ru-RU" dirty="0" smtClean="0"/>
              <a:t> </a:t>
            </a:r>
            <a:r>
              <a:rPr lang="ru-RU" dirty="0" err="1" smtClean="0"/>
              <a:t>вузьколистий</a:t>
            </a:r>
            <a:r>
              <a:rPr lang="ru-RU" dirty="0" smtClean="0"/>
              <a:t> — </a:t>
            </a:r>
            <a:r>
              <a:rPr lang="ru-RU" dirty="0" err="1" smtClean="0"/>
              <a:t>рідкісний</a:t>
            </a:r>
            <a:r>
              <a:rPr lang="ru-RU" dirty="0" smtClean="0"/>
              <a:t> вид, </a:t>
            </a:r>
            <a:r>
              <a:rPr lang="ru-RU" dirty="0" err="1" smtClean="0"/>
              <a:t>охороняється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занесено </a:t>
            </a:r>
            <a:r>
              <a:rPr lang="ru-RU" dirty="0" err="1" smtClean="0"/>
              <a:t>до</a:t>
            </a:r>
            <a:r>
              <a:rPr lang="ru-RU" u="sng" dirty="0" err="1" smtClean="0">
                <a:hlinkClick r:id="rId2" tooltip="Червона книга України"/>
              </a:rPr>
              <a:t>Червоної</a:t>
            </a:r>
            <a:r>
              <a:rPr lang="ru-RU" u="sng" dirty="0" smtClean="0">
                <a:hlinkClick r:id="rId2" tooltip="Червона книга України"/>
              </a:rPr>
              <a:t> книги </a:t>
            </a:r>
            <a:r>
              <a:rPr lang="ru-RU" u="sng" dirty="0" err="1" smtClean="0">
                <a:hlinkClick r:id="rId2" tooltip="Червона книга України"/>
              </a:rPr>
              <a:t>України</a:t>
            </a:r>
            <a:r>
              <a:rPr lang="ru-RU" dirty="0" smtClean="0"/>
              <a:t> у </a:t>
            </a:r>
            <a:r>
              <a:rPr lang="ru-RU" u="sng" dirty="0" smtClean="0">
                <a:hlinkClick r:id="rId3" tooltip="1980"/>
              </a:rPr>
              <a:t>1980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Найвідомішим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Долина нарцисів"/>
              </a:rPr>
              <a:t>Долина </a:t>
            </a:r>
            <a:r>
              <a:rPr lang="ru-RU" u="sng" dirty="0" err="1" smtClean="0">
                <a:hlinkClick r:id="rId4" tooltip="Долина нарцисів"/>
              </a:rPr>
              <a:t>нарцисів</a:t>
            </a:r>
            <a:r>
              <a:rPr lang="ru-RU" dirty="0" smtClean="0"/>
              <a:t> на </a:t>
            </a:r>
            <a:r>
              <a:rPr lang="ru-RU" dirty="0" err="1" smtClean="0"/>
              <a:t>Хустщині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долина в </a:t>
            </a:r>
            <a:r>
              <a:rPr lang="ru-RU" dirty="0" err="1" smtClean="0"/>
              <a:t>смт</a:t>
            </a:r>
            <a:r>
              <a:rPr lang="ru-RU" dirty="0" smtClean="0"/>
              <a:t> </a:t>
            </a:r>
            <a:r>
              <a:rPr lang="ru-RU" dirty="0" err="1" smtClean="0"/>
              <a:t>Бурштині</a:t>
            </a:r>
            <a:r>
              <a:rPr lang="ru-RU" dirty="0" smtClean="0"/>
              <a:t> на </a:t>
            </a:r>
            <a:r>
              <a:rPr lang="ru-RU" dirty="0" err="1" smtClean="0"/>
              <a:t>Тячівщині</a:t>
            </a:r>
            <a:endParaRPr lang="ru-RU" dirty="0" smtClean="0"/>
          </a:p>
          <a:p>
            <a:r>
              <a:rPr lang="ru-RU" dirty="0" smtClean="0"/>
              <a:t>Долина </a:t>
            </a:r>
            <a:r>
              <a:rPr lang="ru-RU" dirty="0" err="1" smtClean="0"/>
              <a:t>нарцисів</a:t>
            </a:r>
            <a:r>
              <a:rPr lang="ru-RU" dirty="0" smtClean="0"/>
              <a:t> —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де </a:t>
            </a:r>
            <a:r>
              <a:rPr lang="ru-RU" dirty="0" err="1" smtClean="0"/>
              <a:t>нарциси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180 </a:t>
            </a:r>
            <a:r>
              <a:rPr lang="ru-RU" dirty="0" err="1" smtClean="0"/>
              <a:t>метрів</a:t>
            </a:r>
            <a:r>
              <a:rPr lang="ru-RU" dirty="0" smtClean="0"/>
              <a:t>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моря.</a:t>
            </a:r>
            <a:r>
              <a:rPr lang="uk-UA" dirty="0" smtClean="0"/>
              <a:t>(чому зникає) </a:t>
            </a:r>
            <a:r>
              <a:rPr lang="ru-RU" dirty="0" err="1" smtClean="0"/>
              <a:t>Випас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прояви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зривання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 та </a:t>
            </a:r>
            <a:r>
              <a:rPr lang="ru-RU" dirty="0" err="1" smtClean="0"/>
              <a:t>викопування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для </a:t>
            </a:r>
            <a:r>
              <a:rPr lang="ru-RU" dirty="0" err="1" smtClean="0"/>
              <a:t>озеленення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а поширення Нарцис вузьколистий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1088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Нарцис вузьколистий (Narcissus angustifolius Curtis (N. poëticus L. subsp. angustifolius (Curtis) Asch. et Graebn., N. poëticus L. subsp. radiiflorus (Salisb.) Baker, N. poëticus L. subsp. stellaris Haw.)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8254" y="1714488"/>
            <a:ext cx="38457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571868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Червона</a:t>
            </a:r>
            <a:r>
              <a:rPr lang="ru-RU" b="1" dirty="0" smtClean="0"/>
              <a:t> книга </a:t>
            </a:r>
            <a:r>
              <a:rPr lang="ru-RU" b="1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офіційним</a:t>
            </a:r>
            <a:r>
              <a:rPr lang="ru-RU" dirty="0" smtClean="0"/>
              <a:t> документом,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стан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документу </a:t>
            </a:r>
            <a:r>
              <a:rPr lang="ru-RU" dirty="0" err="1" smtClean="0"/>
              <a:t>розробляються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заходи,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охорону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 </a:t>
            </a:r>
            <a:r>
              <a:rPr lang="ru-RU" dirty="0" err="1" smtClean="0"/>
              <a:t>раціональне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книзі</a:t>
            </a:r>
            <a:r>
              <a:rPr lang="ru-RU" dirty="0" smtClean="0"/>
              <a:t> </a:t>
            </a:r>
            <a:r>
              <a:rPr lang="ru-RU" dirty="0" err="1" smtClean="0"/>
              <a:t>наводяться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826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стаття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ілюстрацією</a:t>
            </a:r>
            <a:r>
              <a:rPr lang="ru-RU" dirty="0" smtClean="0"/>
              <a:t> та картосхемою </a:t>
            </a:r>
            <a:r>
              <a:rPr lang="ru-RU" dirty="0" err="1" smtClean="0"/>
              <a:t>поширення</a:t>
            </a:r>
            <a:r>
              <a:rPr lang="ru-RU" dirty="0" smtClean="0"/>
              <a:t> виду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вміщено</a:t>
            </a:r>
            <a:r>
              <a:rPr lang="ru-RU" dirty="0" smtClean="0"/>
              <a:t> </a:t>
            </a:r>
            <a:r>
              <a:rPr lang="ru-RU" dirty="0" err="1" smtClean="0"/>
              <a:t>нормативні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про </a:t>
            </a:r>
            <a:r>
              <a:rPr lang="ru-RU" dirty="0" err="1" smtClean="0"/>
              <a:t>Червону</a:t>
            </a:r>
            <a:r>
              <a:rPr lang="ru-RU" dirty="0" smtClean="0"/>
              <a:t> книгу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довідкові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kingdo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4000528" cy="53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Карта поширення Пізньоцвіт осінній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42915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00562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Пізньоцвіт</a:t>
            </a:r>
            <a:r>
              <a:rPr lang="ru-RU" b="1" dirty="0" smtClean="0"/>
              <a:t> </a:t>
            </a:r>
            <a:r>
              <a:rPr lang="ru-RU" b="1" dirty="0" err="1" smtClean="0"/>
              <a:t>осінній</a:t>
            </a:r>
            <a:endParaRPr lang="ru-RU" dirty="0" smtClean="0"/>
          </a:p>
          <a:p>
            <a:r>
              <a:rPr lang="ru-RU" b="1" i="1" dirty="0" err="1" smtClean="0"/>
              <a:t>Colchicum</a:t>
            </a:r>
            <a:r>
              <a:rPr lang="ru-RU" b="1" i="1" dirty="0" smtClean="0"/>
              <a:t> </a:t>
            </a:r>
            <a:r>
              <a:rPr lang="ru-RU" b="1" i="1" dirty="0" err="1" smtClean="0"/>
              <a:t>autumnale</a:t>
            </a:r>
            <a:r>
              <a:rPr lang="ru-RU" b="1" i="1" dirty="0" smtClean="0"/>
              <a:t> L.</a:t>
            </a:r>
            <a:endParaRPr lang="ru-RU" dirty="0" smtClean="0"/>
          </a:p>
          <a:p>
            <a:r>
              <a:rPr lang="ru-RU" dirty="0" err="1" smtClean="0"/>
              <a:t>Європейський</a:t>
            </a:r>
            <a:r>
              <a:rPr lang="ru-RU" dirty="0" smtClean="0"/>
              <a:t> вид на </a:t>
            </a:r>
            <a:r>
              <a:rPr lang="ru-RU" dirty="0" err="1" smtClean="0"/>
              <a:t>крайній</a:t>
            </a:r>
            <a:r>
              <a:rPr lang="ru-RU" dirty="0" smtClean="0"/>
              <a:t>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ареалу. </a:t>
            </a:r>
            <a:r>
              <a:rPr lang="ru-RU" dirty="0" err="1" smtClean="0"/>
              <a:t>Родова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пізньоцвіта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давньої</a:t>
            </a:r>
            <a:r>
              <a:rPr lang="ru-RU" dirty="0" smtClean="0"/>
              <a:t> </a:t>
            </a:r>
            <a:r>
              <a:rPr lang="ru-RU" dirty="0" err="1" smtClean="0"/>
              <a:t>Колхіди</a:t>
            </a:r>
            <a:r>
              <a:rPr lang="ru-RU" dirty="0" smtClean="0"/>
              <a:t>, де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широко </a:t>
            </a:r>
            <a:r>
              <a:rPr lang="ru-RU" dirty="0" err="1" smtClean="0"/>
              <a:t>розповсюджена</a:t>
            </a:r>
            <a:r>
              <a:rPr lang="ru-RU" dirty="0" smtClean="0"/>
              <a:t>. Цвіте </a:t>
            </a:r>
            <a:r>
              <a:rPr lang="ru-RU" dirty="0" err="1" smtClean="0"/>
              <a:t>пізно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, тому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зимоцвіт</a:t>
            </a:r>
            <a:r>
              <a:rPr lang="ru-RU" dirty="0" smtClean="0"/>
              <a:t>, </a:t>
            </a:r>
            <a:r>
              <a:rPr lang="ru-RU" dirty="0" err="1" smtClean="0"/>
              <a:t>син</a:t>
            </a:r>
            <a:r>
              <a:rPr lang="ru-RU" dirty="0" smtClean="0"/>
              <a:t> без батька,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за </a:t>
            </a:r>
            <a:r>
              <a:rPr lang="ru-RU" dirty="0" err="1" smtClean="0"/>
              <a:t>батька;остання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походить, очевидно,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плоди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. </a:t>
            </a:r>
            <a:r>
              <a:rPr lang="ru-RU" dirty="0" err="1" smtClean="0"/>
              <a:t>Пізньоцвіт</a:t>
            </a:r>
            <a:r>
              <a:rPr lang="ru-RU" dirty="0" smtClean="0"/>
              <a:t> – декоративна </a:t>
            </a:r>
            <a:r>
              <a:rPr lang="ru-RU" dirty="0" err="1" smtClean="0"/>
              <a:t>рослина</a:t>
            </a:r>
            <a:r>
              <a:rPr lang="ru-RU" dirty="0" smtClean="0"/>
              <a:t>,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.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лікарська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мазі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раку </a:t>
            </a:r>
            <a:r>
              <a:rPr lang="ru-RU" dirty="0" err="1" smtClean="0"/>
              <a:t>шкіри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Родина </a:t>
            </a:r>
            <a:r>
              <a:rPr lang="ru-RU" dirty="0" err="1" smtClean="0"/>
              <a:t>Пізньоцвітові</a:t>
            </a:r>
            <a:r>
              <a:rPr lang="ru-RU" dirty="0" smtClean="0"/>
              <a:t> — </a:t>
            </a:r>
            <a:r>
              <a:rPr lang="ru-RU" dirty="0" err="1" smtClean="0"/>
              <a:t>Colchicaceae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Причини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чисельності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популяції</a:t>
            </a:r>
            <a:r>
              <a:rPr lang="ru-RU" dirty="0" smtClean="0"/>
              <a:t>.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зривається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, </a:t>
            </a:r>
            <a:r>
              <a:rPr lang="ru-RU" dirty="0" err="1" smtClean="0"/>
              <a:t>викопується</a:t>
            </a:r>
            <a:r>
              <a:rPr lang="ru-RU" dirty="0" smtClean="0"/>
              <a:t> для </a:t>
            </a:r>
            <a:r>
              <a:rPr lang="ru-RU" dirty="0" err="1" smtClean="0"/>
              <a:t>пересадження</a:t>
            </a:r>
            <a:r>
              <a:rPr lang="ru-RU" dirty="0" smtClean="0"/>
              <a:t>, </a:t>
            </a:r>
            <a:r>
              <a:rPr lang="ru-RU" dirty="0" err="1" smtClean="0"/>
              <a:t>витоптується</a:t>
            </a:r>
            <a:r>
              <a:rPr lang="ru-RU" dirty="0" smtClean="0"/>
              <a:t> худобою, </a:t>
            </a:r>
            <a:r>
              <a:rPr lang="ru-RU" dirty="0" err="1" smtClean="0"/>
              <a:t>знищується</a:t>
            </a:r>
            <a:r>
              <a:rPr lang="ru-RU" dirty="0" smtClean="0"/>
              <a:t> при </a:t>
            </a:r>
            <a:r>
              <a:rPr lang="ru-RU" dirty="0" err="1" smtClean="0"/>
              <a:t>розорюванні</a:t>
            </a:r>
            <a:r>
              <a:rPr lang="ru-RU" dirty="0" smtClean="0"/>
              <a:t> лук.</a:t>
            </a:r>
          </a:p>
          <a:p>
            <a:endParaRPr lang="ru-RU" dirty="0"/>
          </a:p>
        </p:txBody>
      </p:sp>
      <p:pic>
        <p:nvPicPr>
          <p:cNvPr id="33796" name="Picture 4" descr="ANd9GcRScf9nWRwomIrkiAao3EkBAVN0EMQ0s_a7Eq1FaGXLGET-FI4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6248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Шавлія</a:t>
            </a:r>
            <a:r>
              <a:rPr lang="ru-RU" b="1" dirty="0" smtClean="0"/>
              <a:t> </a:t>
            </a:r>
            <a:r>
              <a:rPr lang="ru-RU" b="1" dirty="0" err="1" smtClean="0"/>
              <a:t>кременецька</a:t>
            </a:r>
            <a:endParaRPr lang="ru-RU" dirty="0" smtClean="0"/>
          </a:p>
          <a:p>
            <a:r>
              <a:rPr lang="ru-RU" b="1" i="1" dirty="0" err="1" smtClean="0"/>
              <a:t>Salvia</a:t>
            </a:r>
            <a:r>
              <a:rPr lang="ru-RU" b="1" i="1" dirty="0" smtClean="0"/>
              <a:t> </a:t>
            </a:r>
            <a:r>
              <a:rPr lang="ru-RU" b="1" i="1" dirty="0" err="1" smtClean="0"/>
              <a:t>cremenecensis</a:t>
            </a:r>
            <a:r>
              <a:rPr lang="ru-RU" b="1" i="1" dirty="0" smtClean="0"/>
              <a:t> </a:t>
            </a:r>
            <a:r>
              <a:rPr lang="ru-RU" b="1" i="1" dirty="0" err="1" smtClean="0"/>
              <a:t>Bess</a:t>
            </a:r>
            <a:r>
              <a:rPr lang="ru-RU" b="1" i="1" dirty="0" smtClean="0"/>
              <a:t>.</a:t>
            </a:r>
            <a:endParaRPr lang="ru-RU" dirty="0" smtClean="0"/>
          </a:p>
          <a:p>
            <a:r>
              <a:rPr lang="ru-RU" dirty="0" err="1" smtClean="0"/>
              <a:t>Ендемічний</a:t>
            </a:r>
            <a:r>
              <a:rPr lang="ru-RU" dirty="0" smtClean="0"/>
              <a:t> </a:t>
            </a:r>
            <a:r>
              <a:rPr lang="ru-RU" dirty="0" err="1" smtClean="0"/>
              <a:t>подільський</a:t>
            </a:r>
            <a:r>
              <a:rPr lang="ru-RU" dirty="0" smtClean="0"/>
              <a:t> вид</a:t>
            </a:r>
            <a:r>
              <a:rPr lang="en-US" dirty="0" smtClean="0"/>
              <a:t>. </a:t>
            </a:r>
            <a:r>
              <a:rPr lang="ru-RU" dirty="0" err="1" smtClean="0"/>
              <a:t>Багаторічна</a:t>
            </a:r>
            <a:r>
              <a:rPr lang="ru-RU" dirty="0" smtClean="0"/>
              <a:t> трав</a:t>
            </a:r>
            <a:r>
              <a:rPr lang="en-US" dirty="0" smtClean="0"/>
              <a:t>’</a:t>
            </a:r>
            <a:r>
              <a:rPr lang="ru-RU" dirty="0" err="1" smtClean="0"/>
              <a:t>яниста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en-US" dirty="0" smtClean="0"/>
              <a:t>-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пониклим</a:t>
            </a:r>
            <a:r>
              <a:rPr lang="ru-RU" dirty="0" smtClean="0"/>
              <a:t> </a:t>
            </a:r>
            <a:r>
              <a:rPr lang="ru-RU" dirty="0" err="1" smtClean="0"/>
              <a:t>гроновидним</a:t>
            </a:r>
            <a:r>
              <a:rPr lang="ru-RU" dirty="0" smtClean="0"/>
              <a:t> </a:t>
            </a:r>
            <a:r>
              <a:rPr lang="ru-RU" dirty="0" err="1" smtClean="0"/>
              <a:t>суцвіттям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синьо</a:t>
            </a:r>
            <a:r>
              <a:rPr lang="en-US" dirty="0" smtClean="0"/>
              <a:t>-</a:t>
            </a:r>
            <a:r>
              <a:rPr lang="ru-RU" dirty="0" err="1" smtClean="0"/>
              <a:t>фіолетових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en-US" dirty="0" smtClean="0"/>
              <a:t>. </a:t>
            </a:r>
            <a:r>
              <a:rPr lang="ru-RU" dirty="0" smtClean="0"/>
              <a:t>Цвіте у </a:t>
            </a:r>
            <a:r>
              <a:rPr lang="ru-RU" dirty="0" err="1" smtClean="0"/>
              <a:t>червні-липні</a:t>
            </a:r>
            <a:r>
              <a:rPr lang="ru-RU" dirty="0" smtClean="0"/>
              <a:t>.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слабке</a:t>
            </a:r>
            <a:r>
              <a:rPr lang="ru-RU" dirty="0" smtClean="0"/>
              <a:t>. Росте на </a:t>
            </a:r>
            <a:r>
              <a:rPr lang="ru-RU" dirty="0" err="1" smtClean="0"/>
              <a:t>вапнякових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Подільської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.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із-за</a:t>
            </a:r>
            <a:r>
              <a:rPr lang="ru-RU" dirty="0" smtClean="0"/>
              <a:t> </a:t>
            </a:r>
            <a:r>
              <a:rPr lang="ru-RU" dirty="0" err="1" smtClean="0"/>
              <a:t>випасання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витоптування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Родина </a:t>
            </a:r>
            <a:r>
              <a:rPr lang="ru-RU" dirty="0" err="1" smtClean="0"/>
              <a:t>Губоцвіті</a:t>
            </a:r>
            <a:r>
              <a:rPr lang="ru-RU" dirty="0" smtClean="0"/>
              <a:t> — </a:t>
            </a:r>
            <a:r>
              <a:rPr lang="ru-RU" dirty="0" err="1" smtClean="0"/>
              <a:t>Lamiaceae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Причини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чисельності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ru-RU" dirty="0" err="1" smtClean="0"/>
              <a:t>Неконтрольоване</a:t>
            </a:r>
            <a:r>
              <a:rPr lang="ru-RU" dirty="0" smtClean="0"/>
              <a:t> </a:t>
            </a:r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випасання</a:t>
            </a:r>
            <a:r>
              <a:rPr lang="en-US" dirty="0" smtClean="0"/>
              <a:t>, </a:t>
            </a:r>
            <a:r>
              <a:rPr lang="ru-RU" dirty="0" err="1" smtClean="0"/>
              <a:t>часте</a:t>
            </a:r>
            <a:r>
              <a:rPr lang="ru-RU" dirty="0" smtClean="0"/>
              <a:t> </a:t>
            </a:r>
            <a:r>
              <a:rPr lang="ru-RU" dirty="0" err="1" smtClean="0"/>
              <a:t>випалювання</a:t>
            </a:r>
            <a:r>
              <a:rPr lang="ru-RU" dirty="0" smtClean="0"/>
              <a:t> старики</a:t>
            </a:r>
            <a:r>
              <a:rPr lang="en-US" dirty="0" smtClean="0"/>
              <a:t>, </a:t>
            </a:r>
            <a:r>
              <a:rPr lang="ru-RU" dirty="0" err="1" smtClean="0"/>
              <a:t>безпосереднє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екотопів</a:t>
            </a: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en-US" dirty="0" smtClean="0"/>
              <a:t>, </a:t>
            </a:r>
            <a:r>
              <a:rPr lang="ru-RU" dirty="0" err="1" smtClean="0"/>
              <a:t>рекреація</a:t>
            </a:r>
            <a:r>
              <a:rPr lang="en-US" dirty="0" smtClean="0"/>
              <a:t>, </a:t>
            </a:r>
            <a:r>
              <a:rPr lang="ru-RU" dirty="0" err="1" smtClean="0"/>
              <a:t>будівництво</a:t>
            </a:r>
            <a:endParaRPr lang="ru-RU" dirty="0"/>
          </a:p>
        </p:txBody>
      </p:sp>
      <p:pic>
        <p:nvPicPr>
          <p:cNvPr id="34819" name="Picture 3" descr="Карта поширення Шавлія кременецька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562162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fl100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3357586" cy="3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6248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Астранція</a:t>
            </a:r>
            <a:r>
              <a:rPr lang="ru-RU" b="1" dirty="0" smtClean="0"/>
              <a:t> велика</a:t>
            </a:r>
            <a:endParaRPr lang="ru-RU" dirty="0" smtClean="0"/>
          </a:p>
          <a:p>
            <a:pPr fontAlgn="base"/>
            <a:r>
              <a:rPr lang="ru-RU" b="1" i="1" dirty="0" err="1" smtClean="0"/>
              <a:t>Astrantia</a:t>
            </a:r>
            <a:r>
              <a:rPr lang="ru-RU" b="1" i="1" dirty="0" smtClean="0"/>
              <a:t> </a:t>
            </a:r>
            <a:r>
              <a:rPr lang="ru-RU" b="1" i="1" dirty="0" err="1" smtClean="0"/>
              <a:t>major</a:t>
            </a:r>
            <a:r>
              <a:rPr lang="ru-RU" b="1" i="1" dirty="0" smtClean="0"/>
              <a:t> L.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 err="1" smtClean="0"/>
              <a:t>Астранція</a:t>
            </a:r>
            <a:r>
              <a:rPr lang="ru-RU" dirty="0" smtClean="0"/>
              <a:t>”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схожа до </a:t>
            </a:r>
            <a:r>
              <a:rPr lang="ru-RU" dirty="0" err="1" smtClean="0"/>
              <a:t>зірки</a:t>
            </a:r>
            <a:r>
              <a:rPr lang="ru-RU" dirty="0" smtClean="0"/>
              <a:t>. І </a:t>
            </a:r>
            <a:r>
              <a:rPr lang="ru-RU" dirty="0" err="1" smtClean="0"/>
              <a:t>дійсно</a:t>
            </a:r>
            <a:r>
              <a:rPr lang="ru-RU" dirty="0" smtClean="0"/>
              <a:t>, </a:t>
            </a:r>
            <a:r>
              <a:rPr lang="ru-RU" dirty="0" err="1" smtClean="0"/>
              <a:t>суцвіття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по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. Людина </a:t>
            </a:r>
            <a:r>
              <a:rPr lang="ru-RU" dirty="0" err="1" smtClean="0"/>
              <a:t>здаві^а</a:t>
            </a:r>
            <a:r>
              <a:rPr lang="ru-RU" dirty="0" smtClean="0"/>
              <a:t> </a:t>
            </a:r>
            <a:r>
              <a:rPr lang="ru-RU" dirty="0" err="1" smtClean="0"/>
              <a:t>астранцію</a:t>
            </a:r>
            <a:r>
              <a:rPr lang="ru-RU" dirty="0" smtClean="0"/>
              <a:t> </a:t>
            </a:r>
            <a:r>
              <a:rPr lang="ru-RU" dirty="0" err="1" smtClean="0"/>
              <a:t>намагалася</a:t>
            </a:r>
            <a:r>
              <a:rPr lang="ru-RU" dirty="0" smtClean="0"/>
              <a:t> перенести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в </a:t>
            </a:r>
            <a:r>
              <a:rPr lang="ru-RU" dirty="0" err="1" smtClean="0"/>
              <a:t>культурний</a:t>
            </a:r>
            <a:r>
              <a:rPr lang="ru-RU" dirty="0" smtClean="0"/>
              <a:t> ландшафт. Так, в </a:t>
            </a:r>
            <a:r>
              <a:rPr lang="ru-RU" dirty="0" err="1" smtClean="0"/>
              <a:t>ботанічному</a:t>
            </a:r>
            <a:r>
              <a:rPr lang="ru-RU" dirty="0" smtClean="0"/>
              <a:t> саду </a:t>
            </a:r>
            <a:r>
              <a:rPr lang="ru-RU" dirty="0" err="1" smtClean="0"/>
              <a:t>шведського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Ужала,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нащадки</a:t>
            </a:r>
            <a:r>
              <a:rPr lang="ru-RU" dirty="0" smtClean="0"/>
              <a:t> тих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астранції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посаджені</a:t>
            </a:r>
            <a:r>
              <a:rPr lang="ru-RU" dirty="0" smtClean="0"/>
              <a:t> у 18 </a:t>
            </a:r>
            <a:r>
              <a:rPr lang="ru-RU" dirty="0" err="1" smtClean="0"/>
              <a:t>столітті</a:t>
            </a:r>
            <a:r>
              <a:rPr lang="ru-RU" dirty="0" smtClean="0"/>
              <a:t> великим </a:t>
            </a:r>
            <a:r>
              <a:rPr lang="ru-RU" dirty="0" err="1" smtClean="0"/>
              <a:t>натуралістом</a:t>
            </a:r>
            <a:r>
              <a:rPr lang="ru-RU" dirty="0" smtClean="0"/>
              <a:t> Карлом </a:t>
            </a:r>
            <a:r>
              <a:rPr lang="ru-RU" dirty="0" err="1" smtClean="0"/>
              <a:t>Ліннеєм</a:t>
            </a:r>
            <a:r>
              <a:rPr lang="ru-RU" dirty="0" smtClean="0"/>
              <a:t>. Росте в </a:t>
            </a:r>
            <a:r>
              <a:rPr lang="ru-RU" dirty="0" err="1" smtClean="0"/>
              <a:t>лісах</a:t>
            </a:r>
            <a:r>
              <a:rPr lang="ru-RU" dirty="0" smtClean="0"/>
              <a:t> Карпат,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Полісся</a:t>
            </a:r>
            <a:r>
              <a:rPr lang="ru-RU" dirty="0" smtClean="0"/>
              <a:t> та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Лісостепу</a:t>
            </a:r>
            <a:r>
              <a:rPr lang="ru-RU" dirty="0" smtClean="0"/>
              <a:t>.</a:t>
            </a:r>
            <a:r>
              <a:rPr lang="uk-UA" dirty="0" smtClean="0"/>
              <a:t>(причини зникнення) </a:t>
            </a:r>
            <a:r>
              <a:rPr lang="ru-RU" dirty="0" err="1" smtClean="0"/>
              <a:t>Вирубування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</a:t>
            </a:r>
            <a:r>
              <a:rPr lang="ru-RU" dirty="0" err="1" smtClean="0"/>
              <a:t>випасання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, </a:t>
            </a:r>
            <a:r>
              <a:rPr lang="ru-RU" dirty="0" err="1" smtClean="0"/>
              <a:t>зривання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,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як </a:t>
            </a:r>
            <a:r>
              <a:rPr lang="ru-RU" dirty="0" err="1" smtClean="0"/>
              <a:t>лікарської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endParaRPr lang="ru-RU" dirty="0"/>
          </a:p>
        </p:txBody>
      </p:sp>
      <p:pic>
        <p:nvPicPr>
          <p:cNvPr id="35842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"/>
            <a:ext cx="291725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avstransh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030938" cy="30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643306" cy="68580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Шафран </a:t>
            </a:r>
            <a:r>
              <a:rPr lang="ru-RU" b="1" dirty="0" err="1" smtClean="0"/>
              <a:t>Гейфелів</a:t>
            </a:r>
            <a:endParaRPr lang="ru-RU" dirty="0" smtClean="0"/>
          </a:p>
          <a:p>
            <a:pPr fontAlgn="base"/>
            <a:r>
              <a:rPr lang="ru-RU" b="1" i="1" dirty="0" err="1" smtClean="0"/>
              <a:t>Crocus</a:t>
            </a:r>
            <a:r>
              <a:rPr lang="ru-RU" b="1" i="1" dirty="0" smtClean="0"/>
              <a:t> </a:t>
            </a:r>
            <a:r>
              <a:rPr lang="ru-RU" b="1" i="1" dirty="0" err="1" smtClean="0"/>
              <a:t>heuffelianus</a:t>
            </a:r>
            <a:r>
              <a:rPr lang="ru-RU" b="1" i="1" dirty="0" smtClean="0"/>
              <a:t> </a:t>
            </a:r>
            <a:r>
              <a:rPr lang="ru-RU" b="1" i="1" dirty="0" err="1" smtClean="0"/>
              <a:t>Herb</a:t>
            </a:r>
            <a:r>
              <a:rPr lang="ru-RU" b="1" i="1" dirty="0" smtClean="0"/>
              <a:t>.</a:t>
            </a:r>
            <a:endParaRPr lang="ru-RU" dirty="0" smtClean="0"/>
          </a:p>
          <a:p>
            <a:pPr fontAlgn="base"/>
            <a:r>
              <a:rPr lang="ru-RU" dirty="0" err="1" smtClean="0"/>
              <a:t>Карпатсько-балканський</a:t>
            </a:r>
            <a:r>
              <a:rPr lang="ru-RU" dirty="0" smtClean="0"/>
              <a:t> вид на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ареалу.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розтанув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, а в </a:t>
            </a:r>
            <a:r>
              <a:rPr lang="ru-RU" dirty="0" err="1" smtClean="0"/>
              <a:t>затишних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прогрітої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показуються</a:t>
            </a:r>
            <a:r>
              <a:rPr lang="ru-RU" dirty="0" smtClean="0"/>
              <a:t> </a:t>
            </a:r>
            <a:r>
              <a:rPr lang="ru-RU" dirty="0" err="1" smtClean="0"/>
              <a:t>верхівки</a:t>
            </a:r>
            <a:r>
              <a:rPr lang="ru-RU" dirty="0" smtClean="0"/>
              <a:t> </a:t>
            </a:r>
            <a:r>
              <a:rPr lang="ru-RU" dirty="0" err="1" smtClean="0"/>
              <a:t>красивих</a:t>
            </a:r>
            <a:r>
              <a:rPr lang="ru-RU" dirty="0" smtClean="0"/>
              <a:t> </a:t>
            </a:r>
            <a:r>
              <a:rPr lang="ru-RU" dirty="0" err="1" smtClean="0"/>
              <a:t>фіолетових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розкриваючись</a:t>
            </a:r>
            <a:r>
              <a:rPr lang="ru-RU" dirty="0" smtClean="0"/>
              <a:t>, </a:t>
            </a:r>
            <a:r>
              <a:rPr lang="ru-RU" dirty="0" err="1" smtClean="0"/>
              <a:t>оголюють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оранжеві</a:t>
            </a:r>
            <a:r>
              <a:rPr lang="ru-RU" dirty="0" smtClean="0"/>
              <a:t> </a:t>
            </a:r>
            <a:r>
              <a:rPr lang="ru-RU" dirty="0" err="1" smtClean="0"/>
              <a:t>тичинки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– шафран </a:t>
            </a:r>
            <a:r>
              <a:rPr lang="ru-RU" dirty="0" err="1" smtClean="0"/>
              <a:t>Гейфелів</a:t>
            </a:r>
            <a:r>
              <a:rPr lang="ru-RU" dirty="0" smtClean="0"/>
              <a:t>. Росте </a:t>
            </a:r>
            <a:r>
              <a:rPr lang="ru-RU" dirty="0" err="1" smtClean="0"/>
              <a:t>він</a:t>
            </a:r>
            <a:r>
              <a:rPr lang="ru-RU" dirty="0" smtClean="0"/>
              <a:t> у </a:t>
            </a:r>
            <a:r>
              <a:rPr lang="ru-RU" dirty="0" err="1" smtClean="0"/>
              <a:t>вологих</a:t>
            </a:r>
            <a:r>
              <a:rPr lang="ru-RU" dirty="0" smtClean="0"/>
              <a:t> </a:t>
            </a:r>
            <a:r>
              <a:rPr lang="ru-RU" dirty="0" err="1" smtClean="0"/>
              <a:t>листяних</a:t>
            </a:r>
            <a:r>
              <a:rPr lang="ru-RU" dirty="0" smtClean="0"/>
              <a:t> </a:t>
            </a:r>
            <a:r>
              <a:rPr lang="ru-RU" dirty="0" err="1" smtClean="0"/>
              <a:t>лісах,на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галявинах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криволіссі</a:t>
            </a:r>
            <a:r>
              <a:rPr lang="ru-RU" dirty="0" smtClean="0"/>
              <a:t>. Родина </a:t>
            </a:r>
            <a:r>
              <a:rPr lang="ru-RU" dirty="0" err="1" smtClean="0"/>
              <a:t>Півникові</a:t>
            </a:r>
            <a:r>
              <a:rPr lang="ru-RU" dirty="0" smtClean="0"/>
              <a:t> — </a:t>
            </a:r>
            <a:r>
              <a:rPr lang="ru-RU" dirty="0" err="1" smtClean="0"/>
              <a:t>Iridaceae</a:t>
            </a:r>
            <a:r>
              <a:rPr lang="ru-RU" dirty="0" smtClean="0"/>
              <a:t>.</a:t>
            </a:r>
            <a:r>
              <a:rPr lang="ru-RU" b="1" dirty="0" smtClean="0"/>
              <a:t> Причини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чисельності</a:t>
            </a:r>
            <a:r>
              <a:rPr lang="ru-RU" b="1" dirty="0" smtClean="0"/>
              <a:t>:</a:t>
            </a:r>
            <a:r>
              <a:rPr lang="ru-RU" dirty="0" smtClean="0"/>
              <a:t> Як декоративна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зривається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, </a:t>
            </a:r>
            <a:r>
              <a:rPr lang="ru-RU" dirty="0" err="1" smtClean="0"/>
              <a:t>викопується</a:t>
            </a:r>
            <a:r>
              <a:rPr lang="ru-RU" dirty="0" smtClean="0"/>
              <a:t> для продажу та пересадки на </a:t>
            </a:r>
            <a:r>
              <a:rPr lang="ru-RU" dirty="0" err="1" smtClean="0"/>
              <a:t>присадибні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. В </a:t>
            </a:r>
            <a:r>
              <a:rPr lang="ru-RU" dirty="0" err="1" smtClean="0"/>
              <a:t>околицях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потерпає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. На </a:t>
            </a:r>
            <a:r>
              <a:rPr lang="ru-RU" dirty="0" err="1" smtClean="0"/>
              <a:t>межі</a:t>
            </a:r>
            <a:r>
              <a:rPr lang="ru-RU" dirty="0" smtClean="0"/>
              <a:t> ареалу </a:t>
            </a:r>
            <a:r>
              <a:rPr lang="ru-RU" dirty="0" err="1" smtClean="0"/>
              <a:t>зазнає</a:t>
            </a:r>
            <a:r>
              <a:rPr lang="ru-RU" dirty="0" smtClean="0"/>
              <a:t>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 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освоєнням</a:t>
            </a:r>
            <a:r>
              <a:rPr lang="ru-RU" dirty="0" smtClean="0"/>
              <a:t> </a:t>
            </a:r>
            <a:r>
              <a:rPr lang="ru-RU" dirty="0" err="1" smtClean="0"/>
              <a:t>характерних</a:t>
            </a:r>
            <a:r>
              <a:rPr lang="ru-RU" dirty="0" smtClean="0"/>
              <a:t> для виду </a:t>
            </a:r>
            <a:r>
              <a:rPr lang="ru-RU" dirty="0" err="1" smtClean="0"/>
              <a:t>екотопів</a:t>
            </a:r>
            <a:r>
              <a:rPr lang="ru-RU" dirty="0" smtClean="0"/>
              <a:t>. 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шафранів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 </a:t>
            </a:r>
            <a:r>
              <a:rPr lang="ru-RU" dirty="0" err="1" smtClean="0"/>
              <a:t>кулінарії</a:t>
            </a:r>
            <a:r>
              <a:rPr lang="ru-RU" dirty="0" smtClean="0"/>
              <a:t> як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барвник</a:t>
            </a:r>
            <a:endParaRPr lang="ru-RU" dirty="0"/>
          </a:p>
        </p:txBody>
      </p:sp>
      <p:pic>
        <p:nvPicPr>
          <p:cNvPr id="36866" name="Picture 2" descr="Шафран Гейфелів (Crocus heuffelianus Herb. (C. banaticus Heuff., nom. illeg.; C. vernus auct. non (L.) Hill, p.p.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0"/>
            <a:ext cx="448079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Карта поширення Шафран Гейфелів в Украї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54798"/>
            <a:ext cx="4357718" cy="31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143372" cy="657227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Плавун </a:t>
            </a:r>
            <a:r>
              <a:rPr lang="ru-RU" b="1" dirty="0" err="1" smtClean="0"/>
              <a:t>щитолистий</a:t>
            </a:r>
            <a:endParaRPr lang="ru-RU" dirty="0" smtClean="0"/>
          </a:p>
          <a:p>
            <a:pPr fontAlgn="base"/>
            <a:r>
              <a:rPr lang="ru-RU" b="1" i="1" dirty="0" err="1" smtClean="0"/>
              <a:t>Nymphoides</a:t>
            </a:r>
            <a:r>
              <a:rPr lang="ru-RU" b="1" i="1" dirty="0" smtClean="0"/>
              <a:t> </a:t>
            </a:r>
            <a:r>
              <a:rPr lang="ru-RU" b="1" i="1" dirty="0" err="1" smtClean="0"/>
              <a:t>peltata</a:t>
            </a:r>
            <a:r>
              <a:rPr lang="ru-RU" b="1" i="1" dirty="0" smtClean="0"/>
              <a:t> </a:t>
            </a:r>
            <a:endParaRPr lang="ru-RU" dirty="0" smtClean="0"/>
          </a:p>
          <a:p>
            <a:pPr fontAlgn="base"/>
            <a:r>
              <a:rPr lang="ru-RU" dirty="0" err="1" smtClean="0"/>
              <a:t>Реліктовий</a:t>
            </a:r>
            <a:r>
              <a:rPr lang="ru-RU" dirty="0" smtClean="0"/>
              <a:t> (</a:t>
            </a:r>
            <a:r>
              <a:rPr lang="ru-RU" dirty="0" err="1" smtClean="0"/>
              <a:t>третинний</a:t>
            </a:r>
            <a:r>
              <a:rPr lang="ru-RU" dirty="0" smtClean="0"/>
              <a:t>) </a:t>
            </a:r>
            <a:r>
              <a:rPr lang="ru-RU" dirty="0" err="1" smtClean="0"/>
              <a:t>вид.Багаторічна</a:t>
            </a:r>
            <a:r>
              <a:rPr lang="ru-RU" dirty="0" smtClean="0"/>
              <a:t> </a:t>
            </a:r>
            <a:r>
              <a:rPr lang="ru-RU" dirty="0" err="1" smtClean="0"/>
              <a:t>трав’яниста</a:t>
            </a:r>
            <a:r>
              <a:rPr lang="ru-RU" dirty="0" smtClean="0"/>
              <a:t> </a:t>
            </a:r>
            <a:r>
              <a:rPr lang="ru-RU" dirty="0" err="1" smtClean="0"/>
              <a:t>водяна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. </a:t>
            </a:r>
            <a:r>
              <a:rPr lang="ru-RU" dirty="0" err="1" smtClean="0"/>
              <a:t>Кореневище</a:t>
            </a:r>
            <a:r>
              <a:rPr lang="ru-RU" dirty="0" smtClean="0"/>
              <a:t> </a:t>
            </a:r>
            <a:r>
              <a:rPr lang="ru-RU" dirty="0" err="1" smtClean="0"/>
              <a:t>довге,повзуче,закріплюється</a:t>
            </a:r>
            <a:r>
              <a:rPr lang="ru-RU" dirty="0" smtClean="0"/>
              <a:t> на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. Листки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плавають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води. Росте спорадично на </a:t>
            </a:r>
            <a:r>
              <a:rPr lang="ru-RU" dirty="0" err="1" smtClean="0"/>
              <a:t>мілководдях</a:t>
            </a:r>
            <a:r>
              <a:rPr lang="ru-RU" dirty="0" smtClean="0"/>
              <a:t> (30-50 см.), </a:t>
            </a:r>
            <a:r>
              <a:rPr lang="ru-RU" dirty="0" err="1" smtClean="0"/>
              <a:t>непроточних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мало </a:t>
            </a:r>
            <a:r>
              <a:rPr lang="ru-RU" dirty="0" err="1" smtClean="0"/>
              <a:t>проточних</a:t>
            </a:r>
            <a:r>
              <a:rPr lang="ru-RU" dirty="0" smtClean="0"/>
              <a:t> </a:t>
            </a:r>
            <a:r>
              <a:rPr lang="ru-RU" dirty="0" err="1" smtClean="0"/>
              <a:t>водоймах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піщаним</a:t>
            </a:r>
            <a:r>
              <a:rPr lang="ru-RU" dirty="0" smtClean="0"/>
              <a:t> та </a:t>
            </a:r>
            <a:r>
              <a:rPr lang="ru-RU" dirty="0" err="1" smtClean="0"/>
              <a:t>мулисто-піщаним</a:t>
            </a:r>
            <a:r>
              <a:rPr lang="ru-RU" dirty="0" smtClean="0"/>
              <a:t> дном. В </a:t>
            </a:r>
            <a:r>
              <a:rPr lang="ru-RU" dirty="0" err="1" smtClean="0"/>
              <a:t>Хмельницькій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плавун </a:t>
            </a:r>
            <a:r>
              <a:rPr lang="ru-RU" dirty="0" err="1" smtClean="0"/>
              <a:t>щитолистий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 старому </a:t>
            </a:r>
            <a:r>
              <a:rPr lang="ru-RU" dirty="0" err="1" smtClean="0"/>
              <a:t>руслі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Бугу </a:t>
            </a:r>
            <a:r>
              <a:rPr lang="ru-RU" dirty="0" err="1" smtClean="0"/>
              <a:t>біля</a:t>
            </a:r>
            <a:r>
              <a:rPr lang="ru-RU" dirty="0" smtClean="0"/>
              <a:t> Меджибожа.</a:t>
            </a:r>
          </a:p>
          <a:p>
            <a:pPr fontAlgn="base"/>
            <a:r>
              <a:rPr lang="ru-RU" dirty="0" smtClean="0"/>
              <a:t>Родина </a:t>
            </a:r>
            <a:r>
              <a:rPr lang="ru-RU" dirty="0" err="1" smtClean="0"/>
              <a:t>Бобівникові</a:t>
            </a:r>
            <a:r>
              <a:rPr lang="ru-RU" dirty="0" smtClean="0"/>
              <a:t> — </a:t>
            </a:r>
            <a:r>
              <a:rPr lang="ru-RU" dirty="0" err="1" smtClean="0"/>
              <a:t>Menyanthaceae</a:t>
            </a:r>
            <a:r>
              <a:rPr lang="ru-RU" dirty="0" smtClean="0"/>
              <a:t>.</a:t>
            </a:r>
          </a:p>
          <a:p>
            <a:pPr fontAlgn="base"/>
            <a:r>
              <a:rPr lang="uk-UA" dirty="0" smtClean="0"/>
              <a:t> </a:t>
            </a:r>
            <a:endParaRPr lang="ru-RU" dirty="0" smtClean="0"/>
          </a:p>
          <a:p>
            <a:pPr fontAlgn="base"/>
            <a:r>
              <a:rPr lang="uk-UA" b="1" dirty="0" smtClean="0"/>
              <a:t>Причини зміни чисельності:</a:t>
            </a:r>
            <a:r>
              <a:rPr lang="ru-RU" dirty="0" smtClean="0"/>
              <a:t> </a:t>
            </a:r>
            <a:r>
              <a:rPr lang="uk-UA" dirty="0" err="1" smtClean="0"/>
              <a:t>Антр</a:t>
            </a:r>
            <a:r>
              <a:rPr lang="ru-RU" dirty="0" smtClean="0"/>
              <a:t> </a:t>
            </a:r>
            <a:r>
              <a:rPr lang="uk-UA" dirty="0" err="1" smtClean="0"/>
              <a:t>опогенні</a:t>
            </a:r>
            <a:r>
              <a:rPr lang="uk-UA" dirty="0" smtClean="0"/>
              <a:t>: меліорація, забруднення, засолення водойм; природні: </a:t>
            </a:r>
            <a:r>
              <a:rPr lang="uk-UA" dirty="0" err="1" smtClean="0"/>
              <a:t>евтрофікація</a:t>
            </a:r>
            <a:r>
              <a:rPr lang="uk-UA" dirty="0" smtClean="0"/>
              <a:t> водойм.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Карта поширення Плавун щитолистий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-142900"/>
            <a:ext cx="5019893" cy="27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Плавун щитолистий (Nymphoides peltata (S.G. Gmel.) Kuntz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357430"/>
            <a:ext cx="2905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ANd9GcQrpaIw4lkuNz_7F_aOfGOf2FEvaqR7foPDNU1gLBXIHwuPcC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14884"/>
            <a:ext cx="3019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Рябчик </a:t>
            </a:r>
            <a:r>
              <a:rPr lang="ru-RU" b="1" dirty="0" err="1" smtClean="0"/>
              <a:t>гірський</a:t>
            </a:r>
            <a:endParaRPr lang="ru-RU" dirty="0" smtClean="0"/>
          </a:p>
          <a:p>
            <a:pPr fontAlgn="base"/>
            <a:r>
              <a:rPr lang="ru-RU" b="1" i="1" dirty="0" err="1" smtClean="0"/>
              <a:t>Fritillaria</a:t>
            </a:r>
            <a:r>
              <a:rPr lang="ru-RU" b="1" i="1" dirty="0" smtClean="0"/>
              <a:t> </a:t>
            </a:r>
            <a:r>
              <a:rPr lang="ru-RU" b="1" i="1" dirty="0" err="1" smtClean="0"/>
              <a:t>montana</a:t>
            </a:r>
            <a:endParaRPr lang="ru-RU" dirty="0" smtClean="0"/>
          </a:p>
          <a:p>
            <a:pPr fontAlgn="base"/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латинська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роду рябчика “</a:t>
            </a:r>
            <a:r>
              <a:rPr lang="ru-RU" dirty="0" err="1" smtClean="0"/>
              <a:t>фрітілярія</a:t>
            </a:r>
            <a:r>
              <a:rPr lang="ru-RU" dirty="0" smtClean="0"/>
              <a:t>” за одними </a:t>
            </a:r>
            <a:r>
              <a:rPr lang="ru-RU" dirty="0" err="1" smtClean="0"/>
              <a:t>тлумаченнями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“</a:t>
            </a:r>
            <a:r>
              <a:rPr lang="ru-RU" dirty="0" err="1" smtClean="0"/>
              <a:t>келих</a:t>
            </a:r>
            <a:r>
              <a:rPr lang="ru-RU" dirty="0" smtClean="0"/>
              <a:t>”, а за </a:t>
            </a:r>
            <a:r>
              <a:rPr lang="ru-RU" dirty="0" err="1" smtClean="0"/>
              <a:t>іншими</a:t>
            </a:r>
            <a:r>
              <a:rPr lang="ru-RU" dirty="0" smtClean="0"/>
              <a:t> -”</a:t>
            </a:r>
            <a:r>
              <a:rPr lang="ru-RU" dirty="0" err="1" smtClean="0"/>
              <a:t>шахова</a:t>
            </a:r>
            <a:r>
              <a:rPr lang="ru-RU" dirty="0" smtClean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”.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дзвониковидною</a:t>
            </a:r>
            <a:r>
              <a:rPr lang="ru-RU" dirty="0" smtClean="0"/>
              <a:t> формою </a:t>
            </a:r>
            <a:r>
              <a:rPr lang="ru-RU" dirty="0" err="1" smtClean="0"/>
              <a:t>квітки</a:t>
            </a:r>
            <a:r>
              <a:rPr lang="ru-RU" dirty="0" smtClean="0"/>
              <a:t> рябчика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 –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пелюсточка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шаховий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.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темно-червона</a:t>
            </a:r>
            <a:r>
              <a:rPr lang="ru-RU" dirty="0" smtClean="0"/>
              <a:t>, </a:t>
            </a:r>
            <a:r>
              <a:rPr lang="ru-RU" dirty="0" err="1" smtClean="0"/>
              <a:t>всередині-жовтувата</a:t>
            </a:r>
            <a:r>
              <a:rPr lang="ru-RU" dirty="0" smtClean="0"/>
              <a:t>. Росте рябчик </a:t>
            </a:r>
            <a:r>
              <a:rPr lang="ru-RU" dirty="0" err="1" smtClean="0"/>
              <a:t>гірський</a:t>
            </a:r>
            <a:r>
              <a:rPr lang="ru-RU" dirty="0" smtClean="0"/>
              <a:t> на </a:t>
            </a:r>
            <a:r>
              <a:rPr lang="ru-RU" dirty="0" err="1" smtClean="0"/>
              <a:t>галявинах</a:t>
            </a:r>
            <a:r>
              <a:rPr lang="ru-RU" dirty="0" smtClean="0"/>
              <a:t>, у </a:t>
            </a:r>
            <a:r>
              <a:rPr lang="ru-RU" dirty="0" err="1" smtClean="0"/>
              <a:t>дібровах,в</a:t>
            </a:r>
            <a:r>
              <a:rPr lang="ru-RU" dirty="0" smtClean="0"/>
              <a:t> долинах </a:t>
            </a:r>
            <a:r>
              <a:rPr lang="ru-RU" dirty="0" err="1" smtClean="0"/>
              <a:t>річок</a:t>
            </a:r>
            <a:r>
              <a:rPr lang="ru-RU" dirty="0" smtClean="0"/>
              <a:t> в </a:t>
            </a:r>
            <a:r>
              <a:rPr lang="ru-RU" dirty="0" err="1" smtClean="0"/>
              <a:t>Придністров’ї</a:t>
            </a:r>
            <a:r>
              <a:rPr lang="ru-RU" dirty="0" smtClean="0"/>
              <a:t> (</a:t>
            </a:r>
            <a:r>
              <a:rPr lang="ru-RU" dirty="0" err="1" smtClean="0"/>
              <a:t>околиці</a:t>
            </a:r>
            <a:r>
              <a:rPr lang="ru-RU" dirty="0" smtClean="0"/>
              <a:t> м. </a:t>
            </a:r>
            <a:r>
              <a:rPr lang="ru-RU" dirty="0" err="1" smtClean="0"/>
              <a:t>Кам’яндя-Подільського</a:t>
            </a:r>
            <a:r>
              <a:rPr lang="ru-RU" dirty="0" smtClean="0"/>
              <a:t>), </a:t>
            </a:r>
            <a:r>
              <a:rPr lang="ru-RU" dirty="0" err="1" smtClean="0"/>
              <a:t>і</a:t>
            </a:r>
            <a:r>
              <a:rPr lang="ru-RU" dirty="0" smtClean="0"/>
              <a:t> тут проходить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північно-східна</a:t>
            </a:r>
            <a:r>
              <a:rPr lang="ru-RU" dirty="0" smtClean="0"/>
              <a:t> межа ареалу.</a:t>
            </a:r>
          </a:p>
          <a:p>
            <a:pPr fontAlgn="base"/>
            <a:r>
              <a:rPr lang="ru-RU" dirty="0" smtClean="0"/>
              <a:t>Родина </a:t>
            </a:r>
            <a:r>
              <a:rPr lang="ru-RU" dirty="0" err="1" smtClean="0"/>
              <a:t>Лілійні</a:t>
            </a:r>
            <a:r>
              <a:rPr lang="ru-RU" dirty="0" smtClean="0"/>
              <a:t> — </a:t>
            </a:r>
            <a:r>
              <a:rPr lang="ru-RU" dirty="0" err="1" smtClean="0"/>
              <a:t>Liliaceae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Причини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чисельності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потерпає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на </a:t>
            </a:r>
            <a:r>
              <a:rPr lang="ru-RU" dirty="0" err="1" smtClean="0"/>
              <a:t>букети</a:t>
            </a:r>
            <a:r>
              <a:rPr lang="ru-RU" dirty="0" smtClean="0"/>
              <a:t>, </a:t>
            </a:r>
            <a:r>
              <a:rPr lang="ru-RU" dirty="0" err="1" smtClean="0"/>
              <a:t>викопування</a:t>
            </a:r>
            <a:r>
              <a:rPr lang="ru-RU" dirty="0" smtClean="0"/>
              <a:t> </a:t>
            </a:r>
            <a:r>
              <a:rPr lang="ru-RU" dirty="0" err="1" smtClean="0"/>
              <a:t>цибулин</a:t>
            </a:r>
            <a:r>
              <a:rPr lang="ru-RU" dirty="0" smtClean="0"/>
              <a:t>, </a:t>
            </a:r>
            <a:r>
              <a:rPr lang="ru-RU" dirty="0" err="1" smtClean="0"/>
              <a:t>рекреаційного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. Особливо </a:t>
            </a:r>
            <a:r>
              <a:rPr lang="ru-RU" dirty="0" err="1" smtClean="0"/>
              <a:t>загрозливим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стан </a:t>
            </a:r>
            <a:r>
              <a:rPr lang="ru-RU" dirty="0" err="1" smtClean="0"/>
              <a:t>популяцій</a:t>
            </a:r>
            <a:r>
              <a:rPr lang="ru-RU" dirty="0" smtClean="0"/>
              <a:t> у </a:t>
            </a:r>
            <a:r>
              <a:rPr lang="ru-RU" dirty="0" err="1" smtClean="0"/>
              <a:t>Хмельницькій</a:t>
            </a:r>
            <a:r>
              <a:rPr lang="ru-RU" dirty="0" smtClean="0"/>
              <a:t> обл.</a:t>
            </a:r>
          </a:p>
          <a:p>
            <a:endParaRPr lang="ru-RU" dirty="0"/>
          </a:p>
        </p:txBody>
      </p:sp>
      <p:pic>
        <p:nvPicPr>
          <p:cNvPr id="38914" name="Picture 2" descr="Рябчик гірський (Fritillaria montana Hoppe (F. orientalis auct. non Adam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3929090" cy="31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Карта поширення Рябчик гірський в Украї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50401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599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 err="1" smtClean="0"/>
              <a:t>Ясенець</a:t>
            </a:r>
            <a:r>
              <a:rPr lang="ru-RU" b="1" dirty="0" smtClean="0"/>
              <a:t> </a:t>
            </a:r>
            <a:r>
              <a:rPr lang="ru-RU" b="1" dirty="0" err="1" smtClean="0"/>
              <a:t>білий</a:t>
            </a:r>
            <a:endParaRPr lang="ru-RU" dirty="0" smtClean="0"/>
          </a:p>
          <a:p>
            <a:pPr fontAlgn="base"/>
            <a:r>
              <a:rPr lang="en-US" b="1" i="1" dirty="0" err="1" smtClean="0"/>
              <a:t>Dictuinnus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alhus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L.Trapa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natans</a:t>
            </a:r>
            <a:r>
              <a:rPr lang="en-US" b="1" i="1" dirty="0" smtClean="0"/>
              <a:t> L. s. I.</a:t>
            </a:r>
            <a:endParaRPr lang="ru-RU" dirty="0" smtClean="0"/>
          </a:p>
          <a:p>
            <a:pPr fontAlgn="base"/>
            <a:r>
              <a:rPr lang="ru-RU" dirty="0" err="1" smtClean="0"/>
              <a:t>Реліктовий</a:t>
            </a:r>
            <a:r>
              <a:rPr lang="ru-RU" dirty="0" smtClean="0"/>
              <a:t> вид.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темнозеленим</a:t>
            </a:r>
            <a:r>
              <a:rPr lang="ru-RU" dirty="0" smtClean="0"/>
              <a:t> </a:t>
            </a:r>
            <a:r>
              <a:rPr lang="ru-RU" dirty="0" err="1" smtClean="0"/>
              <a:t>цупким</a:t>
            </a:r>
            <a:r>
              <a:rPr lang="ru-RU" dirty="0" smtClean="0"/>
              <a:t> </a:t>
            </a:r>
            <a:r>
              <a:rPr lang="ru-RU" dirty="0" err="1" smtClean="0"/>
              <a:t>непарноперистим</a:t>
            </a:r>
            <a:r>
              <a:rPr lang="ru-RU" dirty="0" smtClean="0"/>
              <a:t> </a:t>
            </a:r>
            <a:r>
              <a:rPr lang="ru-RU" dirty="0" err="1" smtClean="0"/>
              <a:t>листям</a:t>
            </a:r>
            <a:r>
              <a:rPr lang="ru-RU" dirty="0" smtClean="0"/>
              <a:t>, яке </a:t>
            </a:r>
            <a:r>
              <a:rPr lang="ru-RU" dirty="0" err="1" smtClean="0"/>
              <a:t>своєю</a:t>
            </a:r>
            <a:r>
              <a:rPr lang="ru-RU" dirty="0" smtClean="0"/>
              <a:t> формою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ясена</a:t>
            </a:r>
            <a:r>
              <a:rPr lang="ru-RU" dirty="0" smtClean="0"/>
              <a:t>. А </a:t>
            </a:r>
            <a:r>
              <a:rPr lang="ru-RU" dirty="0" err="1" smtClean="0"/>
              <a:t>епітет</a:t>
            </a:r>
            <a:r>
              <a:rPr lang="ru-RU" dirty="0" smtClean="0"/>
              <a:t> “</a:t>
            </a:r>
            <a:r>
              <a:rPr lang="ru-RU" dirty="0" err="1" smtClean="0"/>
              <a:t>білий</a:t>
            </a:r>
            <a:r>
              <a:rPr lang="ru-RU" dirty="0" smtClean="0"/>
              <a:t>” </a:t>
            </a:r>
            <a:r>
              <a:rPr lang="ru-RU" dirty="0" err="1" smtClean="0"/>
              <a:t>залежить</a:t>
            </a:r>
            <a:r>
              <a:rPr lang="ru-RU" dirty="0" smtClean="0"/>
              <a:t> не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квіток</a:t>
            </a:r>
            <a:r>
              <a:rPr lang="ru-RU" dirty="0" smtClean="0"/>
              <a:t>, 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м’ясистого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. </a:t>
            </a:r>
            <a:r>
              <a:rPr lang="ru-RU" dirty="0" err="1" smtClean="0"/>
              <a:t>Зростає</a:t>
            </a:r>
            <a:r>
              <a:rPr lang="ru-RU" dirty="0" smtClean="0"/>
              <a:t> на сухих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кам’янистих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чагарників</a:t>
            </a:r>
            <a:r>
              <a:rPr lang="ru-RU" dirty="0" smtClean="0"/>
              <a:t>, на грунтах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.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ефірну</a:t>
            </a:r>
            <a:r>
              <a:rPr lang="ru-RU" dirty="0" smtClean="0"/>
              <a:t> </a:t>
            </a:r>
            <a:r>
              <a:rPr lang="ru-RU" dirty="0" err="1" smtClean="0"/>
              <a:t>олію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запах,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ароматів</a:t>
            </a:r>
            <a:r>
              <a:rPr lang="ru-RU" dirty="0" smtClean="0"/>
              <a:t> лимона, </a:t>
            </a:r>
            <a:r>
              <a:rPr lang="ru-RU" dirty="0" err="1" smtClean="0"/>
              <a:t>кориці</a:t>
            </a:r>
            <a:r>
              <a:rPr lang="ru-RU" dirty="0" smtClean="0"/>
              <a:t> та </a:t>
            </a:r>
            <a:r>
              <a:rPr lang="ru-RU" dirty="0" err="1" smtClean="0"/>
              <a:t>камфори</a:t>
            </a:r>
            <a:r>
              <a:rPr lang="ru-RU" dirty="0" smtClean="0"/>
              <a:t>. </a:t>
            </a:r>
            <a:r>
              <a:rPr lang="ru-RU" dirty="0" err="1" smtClean="0"/>
              <a:t>Жаркої</a:t>
            </a:r>
            <a:r>
              <a:rPr lang="ru-RU" dirty="0" smtClean="0"/>
              <a:t> </a:t>
            </a:r>
            <a:r>
              <a:rPr lang="ru-RU" dirty="0" err="1" smtClean="0"/>
              <a:t>сухої</a:t>
            </a:r>
            <a:r>
              <a:rPr lang="ru-RU" dirty="0" smtClean="0"/>
              <a:t> </a:t>
            </a:r>
            <a:r>
              <a:rPr lang="ru-RU" dirty="0" err="1" smtClean="0"/>
              <a:t>літньої</a:t>
            </a:r>
            <a:r>
              <a:rPr lang="ru-RU" dirty="0" smtClean="0"/>
              <a:t> пори </a:t>
            </a:r>
            <a:r>
              <a:rPr lang="ru-RU" dirty="0" err="1" smtClean="0"/>
              <a:t>ефірна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випаровується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піднести</a:t>
            </a:r>
            <a:r>
              <a:rPr lang="ru-RU" dirty="0" smtClean="0"/>
              <a:t> до </a:t>
            </a:r>
            <a:r>
              <a:rPr lang="ru-RU" dirty="0" err="1" smtClean="0"/>
              <a:t>квіток</a:t>
            </a:r>
            <a:r>
              <a:rPr lang="ru-RU" dirty="0" smtClean="0"/>
              <a:t> </a:t>
            </a:r>
            <a:r>
              <a:rPr lang="ru-RU" dirty="0" err="1" smtClean="0"/>
              <a:t>запалений</a:t>
            </a:r>
            <a:r>
              <a:rPr lang="ru-RU" dirty="0" smtClean="0"/>
              <a:t> </a:t>
            </a:r>
            <a:r>
              <a:rPr lang="ru-RU" dirty="0" err="1" smtClean="0"/>
              <a:t>сірник</a:t>
            </a:r>
            <a:r>
              <a:rPr lang="ru-RU" dirty="0" smtClean="0"/>
              <a:t>, як </a:t>
            </a:r>
            <a:r>
              <a:rPr lang="ru-RU" dirty="0" err="1" smtClean="0"/>
              <a:t>непомітна</a:t>
            </a:r>
            <a:r>
              <a:rPr lang="ru-RU" dirty="0" smtClean="0"/>
              <a:t> </a:t>
            </a:r>
            <a:r>
              <a:rPr lang="ru-RU" dirty="0" err="1" smtClean="0"/>
              <a:t>хмарка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 </a:t>
            </a:r>
            <a:r>
              <a:rPr lang="ru-RU" dirty="0" err="1" smtClean="0"/>
              <a:t>спалахує</a:t>
            </a:r>
            <a:r>
              <a:rPr lang="ru-RU" dirty="0" smtClean="0"/>
              <a:t> </a:t>
            </a:r>
            <a:r>
              <a:rPr lang="ru-RU" dirty="0" err="1" smtClean="0"/>
              <a:t>зеленувато-блакитним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рожевуватим</a:t>
            </a:r>
            <a:r>
              <a:rPr lang="ru-RU" dirty="0" smtClean="0"/>
              <a:t> </a:t>
            </a:r>
            <a:r>
              <a:rPr lang="ru-RU" dirty="0" err="1" smtClean="0"/>
              <a:t>полум’ям</a:t>
            </a:r>
            <a:r>
              <a:rPr lang="ru-RU" dirty="0" smtClean="0"/>
              <a:t>. За </a:t>
            </a:r>
            <a:r>
              <a:rPr lang="ru-RU" dirty="0" err="1" smtClean="0"/>
              <a:t>декілька</a:t>
            </a:r>
            <a:r>
              <a:rPr lang="ru-RU" dirty="0" smtClean="0"/>
              <a:t> секунд </a:t>
            </a:r>
            <a:r>
              <a:rPr lang="ru-RU" dirty="0" err="1" smtClean="0"/>
              <a:t>полум’я</a:t>
            </a:r>
            <a:r>
              <a:rPr lang="ru-RU" dirty="0" smtClean="0"/>
              <a:t> </a:t>
            </a:r>
            <a:r>
              <a:rPr lang="ru-RU" dirty="0" err="1" smtClean="0"/>
              <a:t>гасне</a:t>
            </a:r>
            <a:r>
              <a:rPr lang="ru-RU" dirty="0" smtClean="0"/>
              <a:t>, а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неушкодженою</a:t>
            </a:r>
            <a:r>
              <a:rPr lang="ru-RU" dirty="0" smtClean="0"/>
              <a:t>.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“</a:t>
            </a:r>
            <a:r>
              <a:rPr lang="ru-RU" dirty="0" err="1" smtClean="0"/>
              <a:t>неопалима</a:t>
            </a:r>
            <a:r>
              <a:rPr lang="ru-RU" dirty="0" smtClean="0"/>
              <a:t> купина”.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отруйна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багатому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лікарська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свята </a:t>
            </a:r>
            <a:r>
              <a:rPr lang="ru-RU" dirty="0" err="1" smtClean="0"/>
              <a:t>Івана</a:t>
            </a:r>
            <a:r>
              <a:rPr lang="ru-RU" dirty="0" smtClean="0"/>
              <a:t> Купала </a:t>
            </a:r>
            <a:r>
              <a:rPr lang="ru-RU" dirty="0" err="1" smtClean="0"/>
              <a:t>збирали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людей, приводили у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ясенці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там за </a:t>
            </a:r>
            <a:r>
              <a:rPr lang="ru-RU" dirty="0" err="1" smtClean="0"/>
              <a:t>особливим</a:t>
            </a:r>
            <a:r>
              <a:rPr lang="ru-RU" dirty="0" smtClean="0"/>
              <a:t> ритуалом в </a:t>
            </a:r>
            <a:r>
              <a:rPr lang="ru-RU" dirty="0" err="1" smtClean="0"/>
              <a:t>атмосфері</a:t>
            </a:r>
            <a:r>
              <a:rPr lang="ru-RU" dirty="0" smtClean="0"/>
              <a:t>, </a:t>
            </a:r>
            <a:r>
              <a:rPr lang="ru-RU" dirty="0" err="1" smtClean="0"/>
              <a:t>перенасиченій</a:t>
            </a:r>
            <a:r>
              <a:rPr lang="ru-RU" dirty="0" smtClean="0"/>
              <a:t> </a:t>
            </a:r>
            <a:r>
              <a:rPr lang="ru-RU" dirty="0" err="1" smtClean="0"/>
              <a:t>леткими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проводили </a:t>
            </a:r>
            <a:r>
              <a:rPr lang="ru-RU" dirty="0" err="1" smtClean="0"/>
              <a:t>своєрідні</a:t>
            </a:r>
            <a:r>
              <a:rPr lang="ru-RU" dirty="0" smtClean="0"/>
              <a:t> </a:t>
            </a: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. </a:t>
            </a:r>
            <a:r>
              <a:rPr lang="ru-RU" dirty="0" err="1" smtClean="0"/>
              <a:t>Ясенець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– </a:t>
            </a:r>
            <a:r>
              <a:rPr lang="ru-RU" dirty="0" err="1" smtClean="0"/>
              <a:t>чудова</a:t>
            </a:r>
            <a:r>
              <a:rPr lang="ru-RU" dirty="0" smtClean="0"/>
              <a:t> декоративна </a:t>
            </a:r>
            <a:r>
              <a:rPr lang="ru-RU" dirty="0" err="1" smtClean="0"/>
              <a:t>рослина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часто </a:t>
            </a:r>
            <a:r>
              <a:rPr lang="ru-RU" dirty="0" err="1" smtClean="0"/>
              <a:t>культивують</a:t>
            </a:r>
            <a:r>
              <a:rPr lang="ru-RU" dirty="0" smtClean="0"/>
              <a:t>, </a:t>
            </a:r>
            <a:r>
              <a:rPr lang="ru-RU" dirty="0" err="1" smtClean="0"/>
              <a:t>вивели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садові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сніжно</a:t>
            </a:r>
            <a:r>
              <a:rPr lang="ru-RU" dirty="0" smtClean="0"/>
              <a:t> – </a:t>
            </a:r>
            <a:r>
              <a:rPr lang="ru-RU" dirty="0" err="1" smtClean="0"/>
              <a:t>білими</a:t>
            </a:r>
            <a:r>
              <a:rPr lang="ru-RU" dirty="0" smtClean="0"/>
              <a:t> та </a:t>
            </a:r>
            <a:r>
              <a:rPr lang="ru-RU" dirty="0" err="1" smtClean="0"/>
              <a:t>карміново-червоними</a:t>
            </a:r>
            <a:r>
              <a:rPr lang="ru-RU" dirty="0" smtClean="0"/>
              <a:t> </a:t>
            </a:r>
            <a:r>
              <a:rPr lang="ru-RU" dirty="0" err="1" smtClean="0"/>
              <a:t>квітками</a:t>
            </a:r>
            <a:r>
              <a:rPr lang="ru-RU" dirty="0" smtClean="0"/>
              <a:t>. </a:t>
            </a:r>
            <a:r>
              <a:rPr lang="ru-RU" dirty="0" err="1" smtClean="0"/>
              <a:t>Охороняється</a:t>
            </a:r>
            <a:r>
              <a:rPr lang="ru-RU" dirty="0" smtClean="0"/>
              <a:t> у </a:t>
            </a:r>
            <a:r>
              <a:rPr lang="ru-RU" dirty="0" err="1" smtClean="0"/>
              <a:t>Циківському</a:t>
            </a:r>
            <a:r>
              <a:rPr lang="ru-RU" dirty="0" smtClean="0"/>
              <a:t> заказнику та </a:t>
            </a:r>
            <a:r>
              <a:rPr lang="ru-RU" dirty="0" err="1" smtClean="0"/>
              <a:t>вирощується</a:t>
            </a:r>
            <a:r>
              <a:rPr lang="ru-RU" dirty="0" smtClean="0"/>
              <a:t> у </a:t>
            </a:r>
            <a:r>
              <a:rPr lang="ru-RU" dirty="0" err="1" smtClean="0"/>
              <a:t>Кам’янець-Подільському</a:t>
            </a:r>
            <a:r>
              <a:rPr lang="ru-RU" dirty="0" smtClean="0"/>
              <a:t> </a:t>
            </a:r>
            <a:r>
              <a:rPr lang="ru-RU" dirty="0" err="1" smtClean="0"/>
              <a:t>ботанічному</a:t>
            </a:r>
            <a:r>
              <a:rPr lang="ru-RU" dirty="0" smtClean="0"/>
              <a:t> саду.</a:t>
            </a:r>
          </a:p>
          <a:p>
            <a:endParaRPr lang="ru-RU" dirty="0"/>
          </a:p>
        </p:txBody>
      </p:sp>
      <p:pic>
        <p:nvPicPr>
          <p:cNvPr id="39938" name="Picture 2" descr="Ясенець білий (Dictamnus albus L. (D. fraxinella DC.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9"/>
            <a:ext cx="2714644" cy="21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P526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1987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Карта поширення Ясенець білий в Україн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37724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632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Червона книга  рослини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  Нарцис вузьколистий Родина Амарилісові 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віка</cp:lastModifiedBy>
  <cp:revision>39</cp:revision>
  <dcterms:created xsi:type="dcterms:W3CDTF">2011-12-20T13:47:18Z</dcterms:created>
  <dcterms:modified xsi:type="dcterms:W3CDTF">2014-05-21T16:19:33Z</dcterms:modified>
</cp:coreProperties>
</file>