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96B1-E675-4F3F-9823-27218294C9DC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8755D-68B2-47F1-B581-592597A05B9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9C4E-E772-4632-A62D-C3E915305602}" type="datetimeFigureOut">
              <a:rPr lang="ru-RU" smtClean="0"/>
              <a:t>14.04.2013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FD48F-1404-4F09-804D-F606F6E6D3E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tours_excur.1310981314.1.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8794" y="1928802"/>
            <a:ext cx="5072098" cy="2571768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571744"/>
            <a:ext cx="37004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Мексика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8198" y="5214950"/>
            <a:ext cx="26958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 10-А класу</a:t>
            </a:r>
          </a:p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Спеціалізованої школи </a:t>
            </a:r>
            <a:r>
              <a:rPr lang="en-U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I-III</a:t>
            </a:r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</a:t>
            </a:r>
          </a:p>
          <a:p>
            <a:pPr algn="ctr"/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Ім.О.Маковея</a:t>
            </a: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Краєвська</a:t>
            </a:r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Юліанна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6519446"/>
            <a:ext cx="18181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Заліщики</a:t>
            </a:r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2013 р.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928670"/>
            <a:ext cx="8358246" cy="350046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Рослинність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різноманітна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досить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багата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12 тис. </a:t>
            </a:r>
            <a:r>
              <a:rPr lang="ru-RU" dirty="0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вищих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них </a:t>
            </a:r>
            <a:r>
              <a:rPr lang="ru-RU" dirty="0">
                <a:solidFill>
                  <a:schemeClr val="bg1"/>
                </a:solidFill>
              </a:rPr>
              <a:t>дві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третини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>
                <a:solidFill>
                  <a:schemeClr val="bg1"/>
                </a:solidFill>
              </a:rPr>
              <a:t>ендемічних</a:t>
            </a:r>
            <a:r>
              <a:rPr lang="ru-RU" dirty="0">
                <a:solidFill>
                  <a:schemeClr val="bg1"/>
                </a:solidFill>
              </a:rPr>
              <a:t>). У </a:t>
            </a:r>
            <a:r>
              <a:rPr lang="ru-RU" dirty="0">
                <a:solidFill>
                  <a:schemeClr val="bg1"/>
                </a:solidFill>
              </a:rPr>
              <a:t>північній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>
                <a:solidFill>
                  <a:schemeClr val="bg1"/>
                </a:solidFill>
              </a:rPr>
              <a:t>більшій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частині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Мексиканського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нагір'я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переважають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напівпустелі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пустелі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своєрідною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ксерофільною</a:t>
            </a:r>
            <a:r>
              <a:rPr lang="ru-RU" dirty="0">
                <a:solidFill>
                  <a:schemeClr val="bg1"/>
                </a:solidFill>
              </a:rPr>
              <a:t> флорою, а </a:t>
            </a:r>
            <a:r>
              <a:rPr lang="ru-RU" dirty="0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мімозовими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чагарниками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Рослинність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південної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нагір'я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берегових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низовин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обрамляють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головним</a:t>
            </a:r>
            <a:r>
              <a:rPr lang="ru-RU" dirty="0">
                <a:solidFill>
                  <a:schemeClr val="bg1"/>
                </a:solidFill>
              </a:rPr>
              <a:t> чином саванна, </a:t>
            </a:r>
            <a:r>
              <a:rPr lang="ru-RU" dirty="0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складається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злакового </a:t>
            </a:r>
            <a:r>
              <a:rPr lang="ru-RU" dirty="0">
                <a:solidFill>
                  <a:schemeClr val="bg1"/>
                </a:solidFill>
              </a:rPr>
              <a:t>покриву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заростей</a:t>
            </a:r>
            <a:r>
              <a:rPr lang="ru-RU" dirty="0">
                <a:solidFill>
                  <a:schemeClr val="bg1"/>
                </a:solidFill>
              </a:rPr>
              <a:t> колючих </a:t>
            </a:r>
            <a:r>
              <a:rPr lang="ru-RU" dirty="0">
                <a:solidFill>
                  <a:schemeClr val="bg1"/>
                </a:solidFill>
              </a:rPr>
              <a:t>чагарників</a:t>
            </a:r>
            <a:r>
              <a:rPr lang="ru-RU" dirty="0">
                <a:solidFill>
                  <a:schemeClr val="bg1"/>
                </a:solidFill>
              </a:rPr>
              <a:t>. У горах, </a:t>
            </a:r>
            <a:r>
              <a:rPr lang="ru-RU" dirty="0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облямовують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нагір'я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переважають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листяні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змішані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ліси</a:t>
            </a:r>
            <a:r>
              <a:rPr lang="ru-RU" dirty="0">
                <a:solidFill>
                  <a:schemeClr val="bg1"/>
                </a:solidFill>
              </a:rPr>
              <a:t> (дуб, граб, липа, сосна, </a:t>
            </a:r>
            <a:r>
              <a:rPr lang="ru-RU" dirty="0">
                <a:solidFill>
                  <a:schemeClr val="bg1"/>
                </a:solidFill>
              </a:rPr>
              <a:t>ялиця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). У </a:t>
            </a:r>
            <a:r>
              <a:rPr lang="ru-RU" dirty="0">
                <a:solidFill>
                  <a:schemeClr val="bg1"/>
                </a:solidFill>
              </a:rPr>
              <a:t>південній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південно-східній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частині</a:t>
            </a:r>
            <a:r>
              <a:rPr lang="ru-RU" dirty="0">
                <a:solidFill>
                  <a:schemeClr val="bg1"/>
                </a:solidFill>
              </a:rPr>
              <a:t> Мексики </a:t>
            </a:r>
            <a:r>
              <a:rPr lang="ru-RU" dirty="0">
                <a:solidFill>
                  <a:schemeClr val="bg1"/>
                </a:solidFill>
              </a:rPr>
              <a:t>ростуть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переважно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тропічні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ліси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>
                <a:solidFill>
                  <a:schemeClr val="bg1"/>
                </a:solidFill>
              </a:rPr>
              <a:t>східних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схилах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>
                <a:solidFill>
                  <a:schemeClr val="bg1"/>
                </a:solidFill>
              </a:rPr>
              <a:t>вологі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вічнозелені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західних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>
                <a:solidFill>
                  <a:schemeClr val="bg1"/>
                </a:solidFill>
              </a:rPr>
              <a:t>сухі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переважно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хвойні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біля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підніжжя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гір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>
                <a:solidFill>
                  <a:schemeClr val="bg1"/>
                </a:solidFill>
              </a:rPr>
              <a:t>листяні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e024bdb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48066" cy="2661050"/>
          </a:xfrm>
          <a:prstGeom prst="rect">
            <a:avLst/>
          </a:prstGeom>
        </p:spPr>
      </p:pic>
      <p:pic>
        <p:nvPicPr>
          <p:cNvPr id="5" name="Рисунок 4" descr="pu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45"/>
            <a:ext cx="3657586" cy="2071702"/>
          </a:xfrm>
          <a:prstGeom prst="rect">
            <a:avLst/>
          </a:prstGeom>
        </p:spPr>
      </p:pic>
      <p:pic>
        <p:nvPicPr>
          <p:cNvPr id="6" name="Рисунок 5" descr="cheprachniy-tap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0"/>
            <a:ext cx="3071802" cy="2714620"/>
          </a:xfrm>
          <a:prstGeom prst="rect">
            <a:avLst/>
          </a:prstGeom>
        </p:spPr>
      </p:pic>
      <p:pic>
        <p:nvPicPr>
          <p:cNvPr id="7" name="Рисунок 6" descr="23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66" y="2714620"/>
            <a:ext cx="3071834" cy="2073488"/>
          </a:xfrm>
          <a:prstGeom prst="rect">
            <a:avLst/>
          </a:prstGeom>
        </p:spPr>
      </p:pic>
      <p:pic>
        <p:nvPicPr>
          <p:cNvPr id="8" name="Рисунок 7" descr="deers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0"/>
            <a:ext cx="2575807" cy="4071942"/>
          </a:xfrm>
          <a:prstGeom prst="rect">
            <a:avLst/>
          </a:prstGeom>
        </p:spPr>
      </p:pic>
      <p:pic>
        <p:nvPicPr>
          <p:cNvPr id="10" name="Рисунок 9" descr="jagu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3447"/>
            <a:ext cx="3500430" cy="2214554"/>
          </a:xfrm>
          <a:prstGeom prst="rect">
            <a:avLst/>
          </a:prstGeom>
        </p:spPr>
      </p:pic>
      <p:pic>
        <p:nvPicPr>
          <p:cNvPr id="11" name="Рисунок 10" descr="enot-poloskun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3786190"/>
            <a:ext cx="2786082" cy="2000264"/>
          </a:xfrm>
          <a:prstGeom prst="rect">
            <a:avLst/>
          </a:prstGeom>
        </p:spPr>
      </p:pic>
      <p:pic>
        <p:nvPicPr>
          <p:cNvPr id="12" name="Рисунок 11" descr="ryzhaja_rys_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8" y="4786322"/>
            <a:ext cx="3428992" cy="2071677"/>
          </a:xfrm>
          <a:prstGeom prst="rect">
            <a:avLst/>
          </a:prstGeom>
        </p:spPr>
      </p:pic>
      <p:pic>
        <p:nvPicPr>
          <p:cNvPr id="13" name="Рисунок 12" descr="dadff4b71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92" y="5429264"/>
            <a:ext cx="2286016" cy="142873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85786" y="1071546"/>
            <a:ext cx="7929618" cy="521497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2000240"/>
            <a:ext cx="585791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bg1"/>
                </a:solidFill>
              </a:rPr>
              <a:t>Тваринний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світ</a:t>
            </a:r>
            <a:r>
              <a:rPr lang="ru-RU" sz="1900" dirty="0">
                <a:solidFill>
                  <a:schemeClr val="bg1"/>
                </a:solidFill>
              </a:rPr>
              <a:t> Мексики </a:t>
            </a:r>
            <a:r>
              <a:rPr lang="ru-RU" sz="1900" dirty="0">
                <a:solidFill>
                  <a:schemeClr val="bg1"/>
                </a:solidFill>
              </a:rPr>
              <a:t>належить</a:t>
            </a:r>
            <a:r>
              <a:rPr lang="ru-RU" sz="1900" dirty="0">
                <a:solidFill>
                  <a:schemeClr val="bg1"/>
                </a:solidFill>
              </a:rPr>
              <a:t> до </a:t>
            </a:r>
            <a:r>
              <a:rPr lang="ru-RU" sz="1900" dirty="0">
                <a:solidFill>
                  <a:schemeClr val="bg1"/>
                </a:solidFill>
              </a:rPr>
              <a:t>двох</a:t>
            </a:r>
            <a:r>
              <a:rPr lang="ru-RU" sz="1900" dirty="0">
                <a:solidFill>
                  <a:schemeClr val="bg1"/>
                </a:solidFill>
              </a:rPr>
              <a:t> фаун: </a:t>
            </a:r>
            <a:r>
              <a:rPr lang="ru-RU" sz="1900" dirty="0">
                <a:solidFill>
                  <a:schemeClr val="bg1"/>
                </a:solidFill>
              </a:rPr>
              <a:t>неарктичної</a:t>
            </a:r>
            <a:r>
              <a:rPr lang="ru-RU" sz="1900" dirty="0">
                <a:solidFill>
                  <a:schemeClr val="bg1"/>
                </a:solidFill>
              </a:rPr>
              <a:t> — на </a:t>
            </a:r>
            <a:r>
              <a:rPr lang="ru-RU" sz="1900" dirty="0">
                <a:solidFill>
                  <a:schemeClr val="bg1"/>
                </a:solidFill>
              </a:rPr>
              <a:t>північному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заході</a:t>
            </a:r>
            <a:r>
              <a:rPr lang="ru-RU" sz="1900" dirty="0">
                <a:solidFill>
                  <a:schemeClr val="bg1"/>
                </a:solidFill>
              </a:rPr>
              <a:t> та на </a:t>
            </a:r>
            <a:r>
              <a:rPr lang="ru-RU" sz="1900" dirty="0">
                <a:solidFill>
                  <a:schemeClr val="bg1"/>
                </a:solidFill>
              </a:rPr>
              <a:t>Мексиканському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нагір'ї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і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неотропічної</a:t>
            </a:r>
            <a:r>
              <a:rPr lang="ru-RU" sz="1900" dirty="0">
                <a:solidFill>
                  <a:schemeClr val="bg1"/>
                </a:solidFill>
              </a:rPr>
              <a:t> — </a:t>
            </a:r>
            <a:r>
              <a:rPr lang="ru-RU" sz="1900" dirty="0">
                <a:solidFill>
                  <a:schemeClr val="bg1"/>
                </a:solidFill>
              </a:rPr>
              <a:t>на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півдні</a:t>
            </a:r>
            <a:r>
              <a:rPr lang="ru-RU" sz="1900" dirty="0">
                <a:solidFill>
                  <a:schemeClr val="bg1"/>
                </a:solidFill>
              </a:rPr>
              <a:t> та у </a:t>
            </a:r>
            <a:r>
              <a:rPr lang="ru-RU" sz="1900" dirty="0">
                <a:solidFill>
                  <a:schemeClr val="bg1"/>
                </a:solidFill>
              </a:rPr>
              <a:t>низовинах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південніше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тропіків</a:t>
            </a:r>
            <a:r>
              <a:rPr lang="ru-RU" sz="1900" dirty="0">
                <a:solidFill>
                  <a:schemeClr val="bg1"/>
                </a:solidFill>
              </a:rPr>
              <a:t>. У </a:t>
            </a:r>
            <a:r>
              <a:rPr lang="ru-RU" sz="1900" dirty="0">
                <a:solidFill>
                  <a:schemeClr val="bg1"/>
                </a:solidFill>
              </a:rPr>
              <a:t>напівпустелях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і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пустелях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найхарактерніші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гризуни</a:t>
            </a:r>
            <a:r>
              <a:rPr lang="ru-RU" sz="1900" dirty="0">
                <a:solidFill>
                  <a:schemeClr val="bg1"/>
                </a:solidFill>
              </a:rPr>
              <a:t> — </a:t>
            </a:r>
            <a:r>
              <a:rPr lang="ru-RU" sz="1900" dirty="0">
                <a:solidFill>
                  <a:schemeClr val="bg1"/>
                </a:solidFill>
              </a:rPr>
              <a:t>землерийки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>
                <a:solidFill>
                  <a:schemeClr val="bg1"/>
                </a:solidFill>
              </a:rPr>
              <a:t>койоти</a:t>
            </a:r>
            <a:r>
              <a:rPr lang="ru-RU" sz="1900" dirty="0">
                <a:solidFill>
                  <a:schemeClr val="bg1"/>
                </a:solidFill>
              </a:rPr>
              <a:t>; </a:t>
            </a:r>
            <a:r>
              <a:rPr lang="ru-RU" sz="1900" dirty="0">
                <a:solidFill>
                  <a:schemeClr val="bg1"/>
                </a:solidFill>
              </a:rPr>
              <a:t>у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гірських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лісах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Мексиканського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нагір'я</a:t>
            </a:r>
            <a:r>
              <a:rPr lang="ru-RU" sz="1900" dirty="0">
                <a:solidFill>
                  <a:schemeClr val="bg1"/>
                </a:solidFill>
              </a:rPr>
              <a:t> — </a:t>
            </a:r>
            <a:r>
              <a:rPr lang="ru-RU" sz="1900" dirty="0">
                <a:solidFill>
                  <a:schemeClr val="bg1"/>
                </a:solidFill>
              </a:rPr>
              <a:t>чорний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ведмідь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>
                <a:solidFill>
                  <a:schemeClr val="bg1"/>
                </a:solidFill>
              </a:rPr>
              <a:t>єнот-полоскун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>
                <a:solidFill>
                  <a:schemeClr val="bg1"/>
                </a:solidFill>
              </a:rPr>
              <a:t>червона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рись</a:t>
            </a:r>
            <a:r>
              <a:rPr lang="ru-RU" sz="1900" dirty="0">
                <a:solidFill>
                  <a:schemeClr val="bg1"/>
                </a:solidFill>
              </a:rPr>
              <a:t>, пума; у саванах — </a:t>
            </a:r>
            <a:r>
              <a:rPr lang="ru-RU" sz="1900" dirty="0">
                <a:solidFill>
                  <a:schemeClr val="bg1"/>
                </a:solidFill>
              </a:rPr>
              <a:t>олені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>
                <a:solidFill>
                  <a:schemeClr val="bg1"/>
                </a:solidFill>
              </a:rPr>
              <a:t>мурахоїди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>
                <a:solidFill>
                  <a:schemeClr val="bg1"/>
                </a:solidFill>
              </a:rPr>
              <a:t>деревинний</a:t>
            </a:r>
            <a:r>
              <a:rPr lang="ru-RU" sz="1900" dirty="0">
                <a:solidFill>
                  <a:schemeClr val="bg1"/>
                </a:solidFill>
              </a:rPr>
              <a:t> дикобраз; у </a:t>
            </a:r>
            <a:r>
              <a:rPr lang="ru-RU" sz="1900" dirty="0">
                <a:solidFill>
                  <a:schemeClr val="bg1"/>
                </a:solidFill>
              </a:rPr>
              <a:t>тропічних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лісах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півдня</a:t>
            </a:r>
            <a:r>
              <a:rPr lang="ru-RU" sz="1900" dirty="0">
                <a:solidFill>
                  <a:schemeClr val="bg1"/>
                </a:solidFill>
              </a:rPr>
              <a:t> — 2 </a:t>
            </a:r>
            <a:r>
              <a:rPr lang="ru-RU" sz="1900" dirty="0">
                <a:solidFill>
                  <a:schemeClr val="bg1"/>
                </a:solidFill>
              </a:rPr>
              <a:t>види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мавп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>
                <a:solidFill>
                  <a:schemeClr val="bg1"/>
                </a:solidFill>
              </a:rPr>
              <a:t>тапір</a:t>
            </a:r>
            <a:r>
              <a:rPr lang="ru-RU" sz="1900" dirty="0">
                <a:solidFill>
                  <a:schemeClr val="bg1"/>
                </a:solidFill>
              </a:rPr>
              <a:t>, ягуар.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"/>
            <a:ext cx="6715172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Мексика — </a:t>
            </a:r>
            <a:r>
              <a:rPr lang="ru-RU" dirty="0">
                <a:solidFill>
                  <a:schemeClr val="tx1"/>
                </a:solidFill>
              </a:rPr>
              <a:t>індустріально-аграрна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країна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галузі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економіки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харчова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тютюнова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хімічна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сталеплавильна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нафтова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гірнича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текстильна</a:t>
            </a:r>
            <a:r>
              <a:rPr lang="ru-RU" dirty="0">
                <a:solidFill>
                  <a:schemeClr val="tx1"/>
                </a:solidFill>
              </a:rPr>
              <a:t> та легка </a:t>
            </a:r>
            <a:r>
              <a:rPr lang="ru-RU" dirty="0">
                <a:solidFill>
                  <a:schemeClr val="tx1"/>
                </a:solidFill>
              </a:rPr>
              <a:t>промисловість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моторобудівна</a:t>
            </a:r>
            <a:r>
              <a:rPr lang="ru-RU" dirty="0">
                <a:solidFill>
                  <a:schemeClr val="tx1"/>
                </a:solidFill>
              </a:rPr>
              <a:t>, туризм. </a:t>
            </a:r>
            <a:r>
              <a:rPr lang="ru-RU" dirty="0">
                <a:solidFill>
                  <a:schemeClr val="tx1"/>
                </a:solidFill>
              </a:rPr>
              <a:t>Паливно-енергетичний</a:t>
            </a:r>
            <a:r>
              <a:rPr lang="ru-RU" dirty="0">
                <a:solidFill>
                  <a:schemeClr val="tx1"/>
                </a:solidFill>
              </a:rPr>
              <a:t> баланс М. </a:t>
            </a:r>
            <a:r>
              <a:rPr lang="ru-RU" dirty="0">
                <a:solidFill>
                  <a:schemeClr val="tx1"/>
                </a:solidFill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переважанням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нафти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газу. Транспорт: </a:t>
            </a:r>
            <a:r>
              <a:rPr lang="ru-RU" dirty="0">
                <a:solidFill>
                  <a:schemeClr val="tx1"/>
                </a:solidFill>
              </a:rPr>
              <a:t>залізничний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автомобільний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морський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Бл</a:t>
            </a:r>
            <a:r>
              <a:rPr lang="ru-RU" dirty="0">
                <a:solidFill>
                  <a:schemeClr val="tx1"/>
                </a:solidFill>
              </a:rPr>
              <a:t>. 60 % </a:t>
            </a:r>
            <a:r>
              <a:rPr lang="ru-RU" dirty="0">
                <a:solidFill>
                  <a:schemeClr val="tx1"/>
                </a:solidFill>
              </a:rPr>
              <a:t>зовніш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вантажообігу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здійснює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морський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тр-т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Найважливіші</a:t>
            </a:r>
            <a:r>
              <a:rPr lang="ru-RU" dirty="0">
                <a:solidFill>
                  <a:schemeClr val="tx1"/>
                </a:solidFill>
              </a:rPr>
              <a:t> мор. порти: </a:t>
            </a:r>
            <a:r>
              <a:rPr lang="ru-RU" dirty="0">
                <a:solidFill>
                  <a:schemeClr val="tx1"/>
                </a:solidFill>
              </a:rPr>
              <a:t>Гуаймас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Коацакоалькос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Саліна-Крус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Тампіко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Веракрус</a:t>
            </a:r>
            <a:r>
              <a:rPr lang="ru-RU" dirty="0">
                <a:solidFill>
                  <a:schemeClr val="tx1"/>
                </a:solidFill>
              </a:rPr>
              <a:t>, Акапулько, </a:t>
            </a:r>
            <a:r>
              <a:rPr lang="ru-RU" dirty="0">
                <a:solidFill>
                  <a:schemeClr val="tx1"/>
                </a:solidFill>
              </a:rPr>
              <a:t>Прогресо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Масатлан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Мансанільо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Енсенада</a:t>
            </a:r>
            <a:r>
              <a:rPr lang="ru-RU" dirty="0">
                <a:solidFill>
                  <a:schemeClr val="tx1"/>
                </a:solidFill>
              </a:rPr>
              <a:t>, Ла-Пас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Санта-Росалія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Дві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головних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авіакомпанії</a:t>
            </a:r>
            <a:r>
              <a:rPr lang="ru-RU" dirty="0">
                <a:solidFill>
                  <a:schemeClr val="tx1"/>
                </a:solidFill>
              </a:rPr>
              <a:t> — «</a:t>
            </a:r>
            <a:r>
              <a:rPr lang="ru-RU" dirty="0">
                <a:solidFill>
                  <a:schemeClr val="tx1"/>
                </a:solidFill>
              </a:rPr>
              <a:t>Аеромехіко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>
                <a:solidFill>
                  <a:schemeClr val="tx1"/>
                </a:solidFill>
              </a:rPr>
              <a:t>Мехсікана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>
                <a:solidFill>
                  <a:schemeClr val="tx1"/>
                </a:solidFill>
              </a:rPr>
              <a:t>своєму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розпорядженні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велику</a:t>
            </a:r>
            <a:r>
              <a:rPr lang="ru-RU" dirty="0">
                <a:solidFill>
                  <a:schemeClr val="tx1"/>
                </a:solidFill>
              </a:rPr>
              <a:t> мережу </a:t>
            </a:r>
            <a:r>
              <a:rPr lang="ru-RU" dirty="0">
                <a:solidFill>
                  <a:schemeClr val="tx1"/>
                </a:solidFill>
              </a:rPr>
              <a:t>авіаліній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всередині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здійснюють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польоти</a:t>
            </a:r>
            <a:r>
              <a:rPr lang="ru-RU" dirty="0">
                <a:solidFill>
                  <a:schemeClr val="tx1"/>
                </a:solidFill>
              </a:rPr>
              <a:t> в США, </a:t>
            </a:r>
            <a:r>
              <a:rPr lang="ru-RU" dirty="0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Латинської</a:t>
            </a:r>
            <a:r>
              <a:rPr lang="ru-RU" dirty="0">
                <a:solidFill>
                  <a:schemeClr val="tx1"/>
                </a:solidFill>
              </a:rPr>
              <a:t> Америки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аеропорти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Європи</a:t>
            </a:r>
            <a:r>
              <a:rPr lang="ru-RU" dirty="0">
                <a:solidFill>
                  <a:schemeClr val="tx1"/>
                </a:solidFill>
              </a:rPr>
              <a:t>. 32 </a:t>
            </a:r>
            <a:r>
              <a:rPr lang="ru-RU" dirty="0">
                <a:solidFill>
                  <a:schemeClr val="tx1"/>
                </a:solidFill>
              </a:rPr>
              <a:t>міжнародних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30 </a:t>
            </a:r>
            <a:r>
              <a:rPr lang="ru-RU" dirty="0">
                <a:solidFill>
                  <a:schemeClr val="tx1"/>
                </a:solidFill>
              </a:rPr>
              <a:t>внутрішніх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аеропортів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обслуговують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численні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міжнародні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місцеві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авіакомпанії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Однією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найрозвиненіших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галузей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мексиканської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промисловості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електроенергетика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, передача та </a:t>
            </a:r>
            <a:r>
              <a:rPr lang="ru-RU" dirty="0">
                <a:solidFill>
                  <a:schemeClr val="tx1"/>
                </a:solidFill>
              </a:rPr>
              <a:t>розподіл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електроенергії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знаходиться</a:t>
            </a:r>
            <a:r>
              <a:rPr lang="ru-RU" dirty="0">
                <a:solidFill>
                  <a:schemeClr val="tx1"/>
                </a:solidFill>
              </a:rPr>
              <a:t> в руках </a:t>
            </a:r>
            <a:r>
              <a:rPr lang="ru-RU" dirty="0">
                <a:solidFill>
                  <a:schemeClr val="tx1"/>
                </a:solidFill>
              </a:rPr>
              <a:t>держави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Виробнича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потужність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оцінюється</a:t>
            </a:r>
            <a:r>
              <a:rPr lang="ru-RU" dirty="0">
                <a:solidFill>
                  <a:schemeClr val="tx1"/>
                </a:solidFill>
              </a:rPr>
              <a:t> в 40 тис. МВт. </a:t>
            </a:r>
            <a:r>
              <a:rPr lang="ru-RU" dirty="0">
                <a:solidFill>
                  <a:schemeClr val="tx1"/>
                </a:solidFill>
              </a:rPr>
              <a:t>Більшість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електростанцій</a:t>
            </a:r>
            <a:r>
              <a:rPr lang="ru-RU" dirty="0">
                <a:solidFill>
                  <a:schemeClr val="tx1"/>
                </a:solidFill>
              </a:rPr>
              <a:t> Мексики — </a:t>
            </a:r>
            <a:r>
              <a:rPr lang="ru-RU" dirty="0">
                <a:solidFill>
                  <a:schemeClr val="tx1"/>
                </a:solidFill>
              </a:rPr>
              <a:t>теплові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загальною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потужністю</a:t>
            </a:r>
            <a:r>
              <a:rPr lang="ru-RU" dirty="0">
                <a:solidFill>
                  <a:schemeClr val="tx1"/>
                </a:solidFill>
              </a:rPr>
              <a:t> 20468 МВт. На них </a:t>
            </a:r>
            <a:r>
              <a:rPr lang="ru-RU" dirty="0">
                <a:solidFill>
                  <a:schemeClr val="tx1"/>
                </a:solidFill>
              </a:rPr>
              <a:t>виробляється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основна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електроенергії</a:t>
            </a:r>
            <a:r>
              <a:rPr lang="ru-RU" dirty="0">
                <a:solidFill>
                  <a:schemeClr val="tx1"/>
                </a:solidFill>
              </a:rPr>
              <a:t> — 65 %, на ГЕС — 15 %, </a:t>
            </a:r>
            <a:r>
              <a:rPr lang="ru-RU" dirty="0">
                <a:solidFill>
                  <a:schemeClr val="tx1"/>
                </a:solidFill>
              </a:rPr>
              <a:t>атомних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електростанціях</a:t>
            </a:r>
            <a:r>
              <a:rPr lang="ru-RU" dirty="0">
                <a:solidFill>
                  <a:schemeClr val="tx1"/>
                </a:solidFill>
              </a:rPr>
              <a:t> — 6,2 %, на </a:t>
            </a:r>
            <a:r>
              <a:rPr lang="ru-RU" dirty="0">
                <a:solidFill>
                  <a:schemeClr val="tx1"/>
                </a:solidFill>
              </a:rPr>
              <a:t>геотермальних</a:t>
            </a:r>
            <a:r>
              <a:rPr lang="ru-RU" dirty="0">
                <a:solidFill>
                  <a:schemeClr val="tx1"/>
                </a:solidFill>
              </a:rPr>
              <a:t> — 3,3 %. </a:t>
            </a:r>
            <a:r>
              <a:rPr lang="ru-RU" dirty="0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ліній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електропередач</a:t>
            </a:r>
            <a:r>
              <a:rPr lang="ru-RU" dirty="0">
                <a:solidFill>
                  <a:schemeClr val="tx1"/>
                </a:solidFill>
              </a:rPr>
              <a:t> — 588 тис. км.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a_mais_naturalist_if_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9086" cy="2786058"/>
          </a:xfrm>
          <a:prstGeom prst="rect">
            <a:avLst/>
          </a:prstGeom>
        </p:spPr>
      </p:pic>
      <p:pic>
        <p:nvPicPr>
          <p:cNvPr id="5" name="Рисунок 4" descr="sor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31" y="4445435"/>
            <a:ext cx="4477469" cy="2412565"/>
          </a:xfrm>
          <a:prstGeom prst="rect">
            <a:avLst/>
          </a:prstGeom>
        </p:spPr>
      </p:pic>
      <p:pic>
        <p:nvPicPr>
          <p:cNvPr id="6" name="Рисунок 5" descr="52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0"/>
            <a:ext cx="5000628" cy="2786058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786058"/>
            <a:ext cx="4500562" cy="1741885"/>
          </a:xfrm>
          <a:prstGeom prst="rect">
            <a:avLst/>
          </a:prstGeom>
        </p:spPr>
      </p:pic>
      <p:pic>
        <p:nvPicPr>
          <p:cNvPr id="8" name="Рисунок 7" descr="___________4d97856205e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86058"/>
            <a:ext cx="4762500" cy="407194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00034" y="285728"/>
            <a:ext cx="8001056" cy="628654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1142984"/>
            <a:ext cx="5715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найважливіших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сільськогосподарських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культур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відносяться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кукурудза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пшениця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рис,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ячмінь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маїс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сорго. До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інших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важливих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експортних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культур —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фрукти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овочі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особливо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помідори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апельсини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манго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банани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кава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Розведення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великої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рогатої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худоби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Мексиці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зосереджене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північно-центральному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регіоні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який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експортує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велику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кількість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рогатої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худоби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 США.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Яловичина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молочні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продукти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урбанізованих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районів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здебільшого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надходять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приморського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району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Мексиканської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затоки, де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розводять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велику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зебу.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Велике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тваринництві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мають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також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мули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осли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вівці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кози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свині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Обсяги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випуску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продукції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тваринництва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відповідають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внутрішнім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потребам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яловичині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свинині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свіжому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молоці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м'ясі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птахів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яйцях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але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сухе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молоко 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імпортується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2500306"/>
            <a:ext cx="7786742" cy="235745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786058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Наибільш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популярними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видами спорту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бейсбол, футбол,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кінні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перегони,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бій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биків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хай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алай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баскська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національна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гра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м'яч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нагадує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гандбол),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теніс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баскетбол, волейбол, гольф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плавання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Мехіко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побудовано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дві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арени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боїв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биків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одна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них —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найбільша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Національний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стадіон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вміщує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80 тис.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глядачів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новий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Олімпійський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стадіон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Університетському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містечку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— 100 тис.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глядачів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85786" y="0"/>
            <a:ext cx="7643866" cy="68580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500174"/>
            <a:ext cx="6357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Страви 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мексиканської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кухні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багаті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прянощі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соуси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Обов'язковою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частиною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мексиканської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кухні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сальса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Так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називають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вогненно-гострі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соуси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обов'язково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містять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стручки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перцю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чілі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помідори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подають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вареної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риби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м'яса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птиці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квасолі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яйцям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Однак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помилкою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говорити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мексиканські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страви -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гострі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сильно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приправлені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прянощами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Деякі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них,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наприклад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овочевий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суп,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мають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тонкий,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помірний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смак,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не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заважає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проявитися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природному аромату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високоякісних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компонентів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прянощі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додаються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то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почуттям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міри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так,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щоб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смак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м'який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гармонічний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Не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страви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містять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чілі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гострий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стручковий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перець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навіть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них, де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він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можуть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бути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приготовлені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гострому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більш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м'якому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варіанті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8" name="Рисунок 7" descr="sal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35978" cy="141923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285852" y="0"/>
            <a:ext cx="6858048" cy="5214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8860" y="571480"/>
            <a:ext cx="4714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напоїв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мексиканці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приводу жаркого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клімату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відносяться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шанобливо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тому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споживають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величезних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кількостях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соки —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свіжовичавлених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апельсинового, мандаринового, ананасового до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зовсім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екзотичного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- соку тамаринду,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незважаючи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відлякуючий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чорний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колір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вгамовує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спрагу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краще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будь-який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інший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напій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Посперечатися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тамариндом у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цьому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відношенні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може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тільки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хамайка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-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охолоджений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відвар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різних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квітів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Спиртні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напої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п'ють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невеликих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ємкостей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дрібними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ковточками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Пятидесятиграмову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склянку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текіли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можна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розтягти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цілий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вечір</a:t>
            </a:r>
            <a:r>
              <a:rPr lang="ru-RU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решение 5"/>
          <p:cNvSpPr/>
          <p:nvPr/>
        </p:nvSpPr>
        <p:spPr>
          <a:xfrm>
            <a:off x="1357290" y="571480"/>
            <a:ext cx="6929486" cy="5572164"/>
          </a:xfrm>
          <a:prstGeom prst="flowChartDecis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292893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за увагу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71736" y="21429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Мексиканські Сполучені Штати</a:t>
            </a: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es-ES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Estados Unidos Mexicanos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Рисунок 10" descr="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2367012" cy="16474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Рисунок 11" descr="Coat_of_arms_of_Mexico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984" y="142852"/>
            <a:ext cx="2186016" cy="19821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71472" y="2071678"/>
            <a:ext cx="7643866" cy="45005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2285992"/>
            <a:ext cx="7072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Столиця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Мехіко</a:t>
            </a:r>
            <a:b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Офіційна мова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іспанська</a:t>
            </a:r>
          </a:p>
          <a:p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Державний устрій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Федеративна республіка</a:t>
            </a:r>
          </a:p>
          <a:p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Площа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1 972 550 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км²</a:t>
            </a:r>
          </a:p>
          <a:p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Населення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113 724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226 </a:t>
            </a:r>
          </a:p>
          <a:p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мексиканський песо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мексиканские-песо11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5214950"/>
            <a:ext cx="1714512" cy="145733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9144000" cy="51435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Державний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прапор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—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прямокутне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полотнище,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складається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трьох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рівновеликих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вертикальних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смуг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зеленого,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білого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червого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кольору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Посередині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білої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смуги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розміщується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державний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герб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Зелений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колір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прапорі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означає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надію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також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багатство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хороших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ґрунтів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Мексики. 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Білий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символізує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чистоту, мир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релігію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червоний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— кров,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була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пролита за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незалежність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країни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також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єдність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Державний</a:t>
            </a:r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герб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— На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ньому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зображений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орел,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який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сидячи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кактусі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шматує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змію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Герб обрамлений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двома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зеленими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гілками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— дубовою — символ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республіки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лавровою — символ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безсмертя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героїв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pic>
        <p:nvPicPr>
          <p:cNvPr id="6" name="Рисунок 5" descr="1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42852"/>
            <a:ext cx="2071702" cy="1441905"/>
          </a:xfrm>
          <a:prstGeom prst="rect">
            <a:avLst/>
          </a:prstGeom>
        </p:spPr>
      </p:pic>
      <p:pic>
        <p:nvPicPr>
          <p:cNvPr id="7" name="Рисунок 6" descr="Coat_of_arms_of_Mexic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0"/>
            <a:ext cx="2000264" cy="181371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357166"/>
            <a:ext cx="9144000" cy="407196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71480"/>
            <a:ext cx="81439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b="1" dirty="0" smtClean="0">
                <a:solidFill>
                  <a:schemeClr val="bg1"/>
                </a:solidFill>
              </a:rPr>
              <a:t>Мексиканські </a:t>
            </a:r>
            <a:r>
              <a:rPr lang="vi-VN" b="1" dirty="0">
                <a:solidFill>
                  <a:schemeClr val="bg1"/>
                </a:solidFill>
              </a:rPr>
              <a:t>Сполучені </a:t>
            </a:r>
            <a:r>
              <a:rPr lang="vi-VN" b="1" dirty="0" smtClean="0">
                <a:solidFill>
                  <a:schemeClr val="bg1"/>
                </a:solidFill>
              </a:rPr>
              <a:t>Штати</a:t>
            </a:r>
            <a:r>
              <a:rPr lang="en-US" dirty="0" smtClean="0">
                <a:solidFill>
                  <a:schemeClr val="bg1"/>
                </a:solidFill>
              </a:rPr>
              <a:t>— </a:t>
            </a:r>
            <a:r>
              <a:rPr lang="vi-VN" dirty="0">
                <a:solidFill>
                  <a:schemeClr val="bg1"/>
                </a:solidFill>
              </a:rPr>
              <a:t>країна в Північній Америці, яка межує на півночі зі Сполученими Штатами Америки, на півдні з Гватемалою, Белізом. Мексика також омивається на заході Тихим океаном, на південному сході Карибським морем та на сході Мексиканською затокою. Мексиканські Сполучені Штати — федеративна конституційна республіка, яка складається з 31-го штату та одного федерального округу навколо столиці м. Мехіко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Мексика — </a:t>
            </a:r>
            <a:r>
              <a:rPr lang="ru-RU" sz="2000" dirty="0">
                <a:solidFill>
                  <a:schemeClr val="bg1"/>
                </a:solidFill>
              </a:rPr>
              <a:t>п'ята</a:t>
            </a:r>
            <a:r>
              <a:rPr lang="ru-RU" sz="2000" dirty="0">
                <a:solidFill>
                  <a:schemeClr val="bg1"/>
                </a:solidFill>
              </a:rPr>
              <a:t> за величиною </a:t>
            </a:r>
            <a:r>
              <a:rPr lang="ru-RU" sz="2000" dirty="0">
                <a:solidFill>
                  <a:schemeClr val="bg1"/>
                </a:solidFill>
              </a:rPr>
              <a:t>країна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>
                <a:solidFill>
                  <a:schemeClr val="bg1"/>
                </a:solidFill>
              </a:rPr>
              <a:t>американському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континенті</a:t>
            </a:r>
            <a:r>
              <a:rPr lang="ru-RU" sz="2000" dirty="0">
                <a:solidFill>
                  <a:schemeClr val="bg1"/>
                </a:solidFill>
              </a:rPr>
              <a:t> та 14-та у </a:t>
            </a:r>
            <a:r>
              <a:rPr lang="ru-RU" sz="2000" dirty="0">
                <a:solidFill>
                  <a:schemeClr val="bg1"/>
                </a:solidFill>
              </a:rPr>
              <a:t>світі</a:t>
            </a:r>
            <a:r>
              <a:rPr lang="ru-RU" sz="2000" dirty="0">
                <a:solidFill>
                  <a:schemeClr val="bg1"/>
                </a:solidFill>
              </a:rPr>
              <a:t>. З </a:t>
            </a:r>
            <a:r>
              <a:rPr lang="ru-RU" sz="2000" dirty="0">
                <a:solidFill>
                  <a:schemeClr val="bg1"/>
                </a:solidFill>
              </a:rPr>
              <a:t>населенням</a:t>
            </a:r>
            <a:r>
              <a:rPr lang="ru-RU" sz="2000" dirty="0">
                <a:solidFill>
                  <a:schemeClr val="bg1"/>
                </a:solidFill>
              </a:rPr>
              <a:t> у 113 </a:t>
            </a:r>
            <a:r>
              <a:rPr lang="ru-RU" sz="2000" dirty="0">
                <a:solidFill>
                  <a:schemeClr val="bg1"/>
                </a:solidFill>
              </a:rPr>
              <a:t>мільйони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чоловік</a:t>
            </a:r>
            <a:r>
              <a:rPr lang="ru-RU" sz="2000" dirty="0">
                <a:solidFill>
                  <a:schemeClr val="bg1"/>
                </a:solidFill>
              </a:rPr>
              <a:t> Мексика </a:t>
            </a:r>
            <a:r>
              <a:rPr lang="ru-RU" sz="2000" dirty="0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найбільшу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кількість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іспаномовного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населення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>
                <a:solidFill>
                  <a:schemeClr val="bg1"/>
                </a:solidFill>
              </a:rPr>
              <a:t>світі</a:t>
            </a:r>
            <a:r>
              <a:rPr lang="ru-RU" sz="2000" dirty="0">
                <a:solidFill>
                  <a:schemeClr val="bg1"/>
                </a:solidFill>
              </a:rPr>
              <a:t>. Мексика — член ООН, ОАД, </a:t>
            </a:r>
            <a:r>
              <a:rPr lang="ru-RU" sz="2000" dirty="0">
                <a:solidFill>
                  <a:schemeClr val="bg1"/>
                </a:solidFill>
              </a:rPr>
              <a:t>Латиноамер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асоціації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інтеграції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Латиноамер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економічної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системи</a:t>
            </a:r>
            <a:r>
              <a:rPr lang="ru-RU" sz="2000" dirty="0">
                <a:solidFill>
                  <a:schemeClr val="bg1"/>
                </a:solidFill>
              </a:rPr>
              <a:t>. Мексика </a:t>
            </a:r>
            <a:r>
              <a:rPr lang="ru-RU" sz="2000" dirty="0">
                <a:solidFill>
                  <a:schemeClr val="bg1"/>
                </a:solidFill>
              </a:rPr>
              <a:t>була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колискою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древніх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цивілізацій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Нового </a:t>
            </a:r>
            <a:r>
              <a:rPr lang="ru-RU" sz="2000" dirty="0">
                <a:solidFill>
                  <a:schemeClr val="bg1"/>
                </a:solidFill>
              </a:rPr>
              <a:t>Світу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 descr="Mexico_(orthographic_projection)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05333"/>
            <a:ext cx="2571736" cy="2571736"/>
          </a:xfrm>
          <a:prstGeom prst="rect">
            <a:avLst/>
          </a:prstGeom>
        </p:spPr>
      </p:pic>
      <p:pic>
        <p:nvPicPr>
          <p:cNvPr id="9" name="Рисунок 8" descr="Meksyka_Mapa_Ukraiinskoy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269868"/>
            <a:ext cx="5072098" cy="258813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14554"/>
            <a:ext cx="9144000" cy="350046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Значну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частину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території</a:t>
            </a:r>
            <a:r>
              <a:rPr lang="ru-RU" sz="1600" dirty="0">
                <a:solidFill>
                  <a:schemeClr val="bg1"/>
                </a:solidFill>
              </a:rPr>
              <a:t> Мексики </a:t>
            </a:r>
            <a:r>
              <a:rPr lang="ru-RU" sz="1600" dirty="0">
                <a:solidFill>
                  <a:schemeClr val="bg1"/>
                </a:solidFill>
              </a:rPr>
              <a:t>займає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Мексиканське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нагір'я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береговими</a:t>
            </a:r>
            <a:r>
              <a:rPr lang="ru-RU" sz="1600" dirty="0">
                <a:solidFill>
                  <a:schemeClr val="bg1"/>
                </a:solidFill>
              </a:rPr>
              <a:t> низинами, </a:t>
            </a:r>
            <a:r>
              <a:rPr lang="ru-RU" sz="1600" dirty="0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обрамляють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його</a:t>
            </a:r>
            <a:r>
              <a:rPr lang="ru-RU" sz="1600" dirty="0">
                <a:solidFill>
                  <a:schemeClr val="bg1"/>
                </a:solidFill>
              </a:rPr>
              <a:t>, на </a:t>
            </a:r>
            <a:r>
              <a:rPr lang="ru-RU" sz="1600" dirty="0">
                <a:solidFill>
                  <a:schemeClr val="bg1"/>
                </a:solidFill>
              </a:rPr>
              <a:t>північному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заході</a:t>
            </a:r>
            <a:r>
              <a:rPr lang="ru-RU" sz="1600" dirty="0">
                <a:solidFill>
                  <a:schemeClr val="bg1"/>
                </a:solidFill>
              </a:rPr>
              <a:t> — </a:t>
            </a:r>
            <a:r>
              <a:rPr lang="ru-RU" sz="1600" dirty="0">
                <a:solidFill>
                  <a:schemeClr val="bg1"/>
                </a:solidFill>
              </a:rPr>
              <a:t>гористий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півострів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>
                <a:solidFill>
                  <a:schemeClr val="bg1"/>
                </a:solidFill>
              </a:rPr>
              <a:t>Каліфорнія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</a:rPr>
              <a:t>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півдні</a:t>
            </a:r>
            <a:r>
              <a:rPr lang="ru-RU" sz="1600" dirty="0">
                <a:solidFill>
                  <a:schemeClr val="bg1"/>
                </a:solidFill>
              </a:rPr>
              <a:t> — </a:t>
            </a:r>
            <a:r>
              <a:rPr lang="ru-RU" sz="1600" dirty="0">
                <a:solidFill>
                  <a:schemeClr val="bg1"/>
                </a:solidFill>
              </a:rPr>
              <a:t>гірська</a:t>
            </a:r>
            <a:r>
              <a:rPr lang="ru-RU" sz="1600" dirty="0">
                <a:solidFill>
                  <a:schemeClr val="bg1"/>
                </a:solidFill>
              </a:rPr>
              <a:t> область </a:t>
            </a:r>
            <a:r>
              <a:rPr lang="ru-RU" sz="1600" dirty="0">
                <a:solidFill>
                  <a:schemeClr val="bg1"/>
                </a:solidFill>
              </a:rPr>
              <a:t>Чьяпас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Південна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Сьєра-Мадре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>
                <a:solidFill>
                  <a:schemeClr val="bg1"/>
                </a:solidFill>
              </a:rPr>
              <a:t>низинний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півострів</a:t>
            </a:r>
            <a:r>
              <a:rPr lang="ru-RU" sz="1600" dirty="0">
                <a:solidFill>
                  <a:schemeClr val="bg1"/>
                </a:solidFill>
              </a:rPr>
              <a:t> Юкатан на </a:t>
            </a:r>
            <a:r>
              <a:rPr lang="ru-RU" sz="1600" dirty="0">
                <a:solidFill>
                  <a:schemeClr val="bg1"/>
                </a:solidFill>
              </a:rPr>
              <a:t>південному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сході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>
                <a:solidFill>
                  <a:schemeClr val="bg1"/>
                </a:solidFill>
              </a:rPr>
              <a:t>Мексиканське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нагір'я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переважну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висоту</a:t>
            </a:r>
            <a:r>
              <a:rPr lang="ru-RU" sz="1600" dirty="0">
                <a:solidFill>
                  <a:schemeClr val="bg1"/>
                </a:solidFill>
              </a:rPr>
              <a:t> 1000–2000 м, </a:t>
            </a:r>
            <a:r>
              <a:rPr lang="ru-RU" sz="1600" dirty="0">
                <a:solidFill>
                  <a:schemeClr val="bg1"/>
                </a:solidFill>
              </a:rPr>
              <a:t>складається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численних</a:t>
            </a:r>
            <a:r>
              <a:rPr lang="ru-RU" sz="1600" dirty="0">
                <a:solidFill>
                  <a:schemeClr val="bg1"/>
                </a:solidFill>
              </a:rPr>
              <a:t> широких плоских </a:t>
            </a:r>
            <a:r>
              <a:rPr lang="ru-RU" sz="1600" dirty="0">
                <a:solidFill>
                  <a:schemeClr val="bg1"/>
                </a:solidFill>
              </a:rPr>
              <a:t>акумулятивних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улоговин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>
                <a:solidFill>
                  <a:schemeClr val="bg1"/>
                </a:solidFill>
              </a:rPr>
              <a:t>больсонів</a:t>
            </a:r>
            <a:r>
              <a:rPr lang="ru-RU" sz="1600" dirty="0">
                <a:solidFill>
                  <a:schemeClr val="bg1"/>
                </a:solidFill>
              </a:rPr>
              <a:t>) </a:t>
            </a:r>
            <a:r>
              <a:rPr lang="ru-RU" sz="1600" dirty="0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окремих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</a:rPr>
              <a:t>переважно</a:t>
            </a:r>
            <a:r>
              <a:rPr lang="ru-RU" sz="1600" dirty="0">
                <a:solidFill>
                  <a:schemeClr val="bg1"/>
                </a:solidFill>
              </a:rPr>
              <a:t> коротких, </a:t>
            </a:r>
            <a:r>
              <a:rPr lang="ru-RU" sz="1600" dirty="0">
                <a:solidFill>
                  <a:schemeClr val="bg1"/>
                </a:solidFill>
              </a:rPr>
              <a:t>хребтів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>
                <a:solidFill>
                  <a:schemeClr val="bg1"/>
                </a:solidFill>
              </a:rPr>
              <a:t>Краї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нагір'я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підняті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утворюють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високі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хребти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крутими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зовнішніми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пологими </a:t>
            </a:r>
            <a:r>
              <a:rPr lang="ru-RU" sz="1600" dirty="0">
                <a:solidFill>
                  <a:schemeClr val="bg1"/>
                </a:solidFill>
              </a:rPr>
              <a:t>внутрішніми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схилами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>
                <a:solidFill>
                  <a:schemeClr val="bg1"/>
                </a:solidFill>
              </a:rPr>
              <a:t>Східна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Сьєра-Мадре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>
                <a:solidFill>
                  <a:schemeClr val="bg1"/>
                </a:solidFill>
              </a:rPr>
              <a:t>висота</a:t>
            </a:r>
            <a:r>
              <a:rPr lang="ru-RU" sz="1600" dirty="0">
                <a:solidFill>
                  <a:schemeClr val="bg1"/>
                </a:solidFill>
              </a:rPr>
              <a:t> 4054 м), </a:t>
            </a:r>
            <a:r>
              <a:rPr lang="ru-RU" sz="1600" dirty="0">
                <a:solidFill>
                  <a:schemeClr val="bg1"/>
                </a:solidFill>
              </a:rPr>
              <a:t>Західна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Сьєра-Мадре</a:t>
            </a:r>
            <a:r>
              <a:rPr lang="ru-RU" sz="1600" dirty="0">
                <a:solidFill>
                  <a:schemeClr val="bg1"/>
                </a:solidFill>
              </a:rPr>
              <a:t> (3150 м) </a:t>
            </a:r>
            <a:r>
              <a:rPr lang="ru-RU" sz="1600" dirty="0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Поперечна </a:t>
            </a:r>
            <a:r>
              <a:rPr lang="ru-RU" sz="1600" dirty="0">
                <a:solidFill>
                  <a:schemeClr val="bg1"/>
                </a:solidFill>
              </a:rPr>
              <a:t>Вулканічна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Сьєра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>
                <a:solidFill>
                  <a:schemeClr val="bg1"/>
                </a:solidFill>
              </a:rPr>
              <a:t>півдні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діючими</a:t>
            </a:r>
            <a:r>
              <a:rPr lang="ru-RU" sz="1600" dirty="0">
                <a:solidFill>
                  <a:schemeClr val="bg1"/>
                </a:solidFill>
              </a:rPr>
              <a:t> вулканами </a:t>
            </a:r>
            <a:r>
              <a:rPr lang="ru-RU" sz="1600" dirty="0" smtClean="0">
                <a:solidFill>
                  <a:schemeClr val="bg1"/>
                </a:solidFill>
              </a:rPr>
              <a:t>Орисаба</a:t>
            </a:r>
            <a:r>
              <a:rPr lang="ru-RU" sz="1600" dirty="0" smtClean="0">
                <a:solidFill>
                  <a:schemeClr val="bg1"/>
                </a:solidFill>
              </a:rPr>
              <a:t> (5700 </a:t>
            </a:r>
            <a:r>
              <a:rPr lang="ru-RU" sz="1600" dirty="0">
                <a:solidFill>
                  <a:schemeClr val="bg1"/>
                </a:solidFill>
              </a:rPr>
              <a:t>м), </a:t>
            </a:r>
            <a:r>
              <a:rPr lang="ru-RU" sz="1600" dirty="0">
                <a:solidFill>
                  <a:schemeClr val="bg1"/>
                </a:solidFill>
              </a:rPr>
              <a:t>Попокатепетль</a:t>
            </a:r>
            <a:r>
              <a:rPr lang="ru-RU" sz="1600" dirty="0">
                <a:solidFill>
                  <a:schemeClr val="bg1"/>
                </a:solidFill>
              </a:rPr>
              <a:t> (5452 м), </a:t>
            </a:r>
            <a:r>
              <a:rPr lang="ru-RU" sz="1600" dirty="0">
                <a:solidFill>
                  <a:schemeClr val="bg1"/>
                </a:solidFill>
              </a:rPr>
              <a:t>Колима</a:t>
            </a:r>
            <a:r>
              <a:rPr lang="ru-RU" sz="1600" dirty="0">
                <a:solidFill>
                  <a:schemeClr val="bg1"/>
                </a:solidFill>
              </a:rPr>
              <a:t> (3846 м) та </a:t>
            </a:r>
            <a:r>
              <a:rPr lang="ru-RU" sz="1600" dirty="0">
                <a:solidFill>
                  <a:schemeClr val="bg1"/>
                </a:solidFill>
              </a:rPr>
              <a:t>іншими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Півострів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Каліфорнію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утворюють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гірські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масиви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висотою</a:t>
            </a:r>
            <a:r>
              <a:rPr lang="ru-RU" sz="1600" dirty="0">
                <a:solidFill>
                  <a:schemeClr val="bg1"/>
                </a:solidFill>
              </a:rPr>
              <a:t> 800–1000 м (</a:t>
            </a:r>
            <a:r>
              <a:rPr lang="ru-RU" sz="1600" dirty="0">
                <a:solidFill>
                  <a:schemeClr val="bg1"/>
                </a:solidFill>
              </a:rPr>
              <a:t>найбільша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висота</a:t>
            </a:r>
            <a:r>
              <a:rPr lang="ru-RU" sz="1600" dirty="0">
                <a:solidFill>
                  <a:schemeClr val="bg1"/>
                </a:solidFill>
              </a:rPr>
              <a:t> 3078 м). </a:t>
            </a:r>
            <a:r>
              <a:rPr lang="ru-RU" sz="1600" dirty="0">
                <a:solidFill>
                  <a:schemeClr val="bg1"/>
                </a:solidFill>
              </a:rPr>
              <a:t>Південна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частина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країни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відділена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Мексиканського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нагір'я</a:t>
            </a:r>
            <a:r>
              <a:rPr lang="ru-RU" sz="1600" dirty="0">
                <a:solidFill>
                  <a:schemeClr val="bg1"/>
                </a:solidFill>
              </a:rPr>
              <a:t> западиною </a:t>
            </a:r>
            <a:r>
              <a:rPr lang="ru-RU" sz="1600" dirty="0">
                <a:solidFill>
                  <a:schemeClr val="bg1"/>
                </a:solidFill>
              </a:rPr>
              <a:t>ріки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Бальсас</a:t>
            </a:r>
            <a:r>
              <a:rPr lang="ru-RU" sz="1600" dirty="0">
                <a:solidFill>
                  <a:schemeClr val="bg1"/>
                </a:solidFill>
              </a:rPr>
              <a:t>, на </a:t>
            </a:r>
            <a:r>
              <a:rPr lang="ru-RU" sz="1600" dirty="0">
                <a:solidFill>
                  <a:schemeClr val="bg1"/>
                </a:solidFill>
              </a:rPr>
              <a:t>південь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якої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лежить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гірський</a:t>
            </a:r>
            <a:r>
              <a:rPr lang="ru-RU" sz="1600" dirty="0">
                <a:solidFill>
                  <a:schemeClr val="bg1"/>
                </a:solidFill>
              </a:rPr>
              <a:t> район </a:t>
            </a:r>
            <a:r>
              <a:rPr lang="ru-RU" sz="1600" dirty="0">
                <a:solidFill>
                  <a:schemeClr val="bg1"/>
                </a:solidFill>
              </a:rPr>
              <a:t>Південної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Сьєри-Мадре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складається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хребтів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висотою</a:t>
            </a:r>
            <a:r>
              <a:rPr lang="ru-RU" sz="1600" dirty="0">
                <a:solidFill>
                  <a:schemeClr val="bg1"/>
                </a:solidFill>
              </a:rPr>
              <a:t> 3 тис. м. На </a:t>
            </a:r>
            <a:r>
              <a:rPr lang="ru-RU" sz="1600" dirty="0">
                <a:solidFill>
                  <a:schemeClr val="bg1"/>
                </a:solidFill>
              </a:rPr>
              <a:t>Теуантепекському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перешийку</a:t>
            </a:r>
            <a:r>
              <a:rPr lang="ru-RU" sz="1600" dirty="0">
                <a:solidFill>
                  <a:schemeClr val="bg1"/>
                </a:solidFill>
              </a:rPr>
              <a:t> гори </a:t>
            </a:r>
            <a:r>
              <a:rPr lang="ru-RU" sz="1600" dirty="0">
                <a:solidFill>
                  <a:schemeClr val="bg1"/>
                </a:solidFill>
              </a:rPr>
              <a:t>знижуються</a:t>
            </a:r>
            <a:r>
              <a:rPr lang="ru-RU" sz="1600" dirty="0">
                <a:solidFill>
                  <a:schemeClr val="bg1"/>
                </a:solidFill>
              </a:rPr>
              <a:t> до 300 м, </a:t>
            </a:r>
            <a:r>
              <a:rPr lang="ru-RU" sz="1600" dirty="0">
                <a:solidFill>
                  <a:schemeClr val="bg1"/>
                </a:solidFill>
              </a:rPr>
              <a:t>берегова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низовина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Мексиканської</a:t>
            </a:r>
            <a:r>
              <a:rPr lang="ru-RU" sz="1600" dirty="0">
                <a:solidFill>
                  <a:schemeClr val="bg1"/>
                </a:solidFill>
              </a:rPr>
              <a:t> затоки </a:t>
            </a:r>
            <a:r>
              <a:rPr lang="ru-RU" sz="1600" dirty="0">
                <a:solidFill>
                  <a:schemeClr val="bg1"/>
                </a:solidFill>
              </a:rPr>
              <a:t>розширюється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далі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>
                <a:solidFill>
                  <a:schemeClr val="bg1"/>
                </a:solidFill>
              </a:rPr>
              <a:t>схід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займає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майже</a:t>
            </a:r>
            <a:r>
              <a:rPr lang="ru-RU" sz="1600" dirty="0">
                <a:solidFill>
                  <a:schemeClr val="bg1"/>
                </a:solidFill>
              </a:rPr>
              <a:t> увесь </a:t>
            </a:r>
            <a:r>
              <a:rPr lang="ru-RU" sz="1600" dirty="0">
                <a:solidFill>
                  <a:schemeClr val="bg1"/>
                </a:solidFill>
              </a:rPr>
              <a:t>півострів</a:t>
            </a:r>
            <a:r>
              <a:rPr lang="ru-RU" sz="1600" dirty="0">
                <a:solidFill>
                  <a:schemeClr val="bg1"/>
                </a:solidFill>
              </a:rPr>
              <a:t> Юкатан. </a:t>
            </a:r>
            <a:r>
              <a:rPr lang="ru-RU" sz="1600" dirty="0">
                <a:solidFill>
                  <a:schemeClr val="bg1"/>
                </a:solidFill>
              </a:rPr>
              <a:t>Продовженням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гірських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підвищень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>
                <a:solidFill>
                  <a:schemeClr val="bg1"/>
                </a:solidFill>
              </a:rPr>
              <a:t>півдні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вулканічний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масив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Чьяпас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хребет </a:t>
            </a:r>
            <a:r>
              <a:rPr lang="ru-RU" sz="1600" dirty="0">
                <a:solidFill>
                  <a:schemeClr val="bg1"/>
                </a:solidFill>
              </a:rPr>
              <a:t>Південна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smtClean="0">
                <a:solidFill>
                  <a:schemeClr val="bg1"/>
                </a:solidFill>
              </a:rPr>
              <a:t>Сьєра-Мадре</a:t>
            </a:r>
            <a:r>
              <a:rPr lang="ru-RU" sz="1600" dirty="0" smtClean="0">
                <a:solidFill>
                  <a:schemeClr val="bg1"/>
                </a:solidFill>
              </a:rPr>
              <a:t> (3703 </a:t>
            </a:r>
            <a:r>
              <a:rPr lang="ru-RU" sz="1600" dirty="0">
                <a:solidFill>
                  <a:schemeClr val="bg1"/>
                </a:solidFill>
              </a:rPr>
              <a:t>м).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0"/>
            <a:ext cx="8858312" cy="357187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Клімат</a:t>
            </a:r>
            <a:r>
              <a:rPr lang="ru-RU" dirty="0"/>
              <a:t> </a:t>
            </a:r>
            <a:r>
              <a:rPr lang="ru-RU" dirty="0"/>
              <a:t>більшої</a:t>
            </a:r>
            <a:r>
              <a:rPr lang="ru-RU" dirty="0"/>
              <a:t> </a:t>
            </a:r>
            <a:r>
              <a:rPr lang="ru-RU" dirty="0"/>
              <a:t>частини</a:t>
            </a:r>
            <a:r>
              <a:rPr lang="ru-RU" dirty="0"/>
              <a:t> Мексики </a:t>
            </a:r>
            <a:r>
              <a:rPr lang="ru-RU" dirty="0"/>
              <a:t>тропічний</a:t>
            </a:r>
            <a:r>
              <a:rPr lang="ru-RU" dirty="0"/>
              <a:t>, на </a:t>
            </a:r>
            <a:r>
              <a:rPr lang="ru-RU" dirty="0"/>
              <a:t>півночі</a:t>
            </a:r>
            <a:r>
              <a:rPr lang="ru-RU" dirty="0"/>
              <a:t> — </a:t>
            </a:r>
            <a:r>
              <a:rPr lang="ru-RU" dirty="0"/>
              <a:t>субтропічний</a:t>
            </a:r>
            <a:r>
              <a:rPr lang="ru-RU" dirty="0"/>
              <a:t>, </a:t>
            </a:r>
            <a:r>
              <a:rPr lang="ru-RU" dirty="0"/>
              <a:t>дуже</a:t>
            </a:r>
            <a:r>
              <a:rPr lang="ru-RU" dirty="0"/>
              <a:t> </a:t>
            </a:r>
            <a:r>
              <a:rPr lang="ru-RU" dirty="0"/>
              <a:t>мінливий</a:t>
            </a:r>
            <a:r>
              <a:rPr lang="ru-RU" dirty="0"/>
              <a:t> </a:t>
            </a:r>
            <a:r>
              <a:rPr lang="ru-RU" dirty="0"/>
              <a:t>залежно</a:t>
            </a:r>
            <a:r>
              <a:rPr lang="ru-RU" dirty="0"/>
              <a:t> </a:t>
            </a:r>
            <a:r>
              <a:rPr lang="ru-RU" dirty="0"/>
              <a:t>від</a:t>
            </a:r>
            <a:r>
              <a:rPr lang="ru-RU" dirty="0"/>
              <a:t> характеру </a:t>
            </a:r>
            <a:r>
              <a:rPr lang="ru-RU" dirty="0"/>
              <a:t>рельєфу</a:t>
            </a:r>
            <a:r>
              <a:rPr lang="ru-RU" dirty="0"/>
              <a:t>. </a:t>
            </a:r>
            <a:r>
              <a:rPr lang="ru-RU" dirty="0"/>
              <a:t>Зі</a:t>
            </a:r>
            <a:r>
              <a:rPr lang="ru-RU" dirty="0"/>
              <a:t> сходу та заходу на </a:t>
            </a:r>
            <a:r>
              <a:rPr lang="ru-RU" dirty="0"/>
              <a:t>територію</a:t>
            </a:r>
            <a:r>
              <a:rPr lang="ru-RU" dirty="0"/>
              <a:t> Мексики </a:t>
            </a:r>
            <a:r>
              <a:rPr lang="ru-RU" dirty="0"/>
              <a:t>проникають</a:t>
            </a:r>
            <a:r>
              <a:rPr lang="ru-RU" dirty="0"/>
              <a:t> </a:t>
            </a:r>
            <a:r>
              <a:rPr lang="ru-RU" dirty="0"/>
              <a:t>вологі</a:t>
            </a:r>
            <a:r>
              <a:rPr lang="ru-RU" dirty="0"/>
              <a:t> </a:t>
            </a:r>
            <a:r>
              <a:rPr lang="ru-RU" dirty="0"/>
              <a:t>тропічні</a:t>
            </a:r>
            <a:r>
              <a:rPr lang="ru-RU" dirty="0"/>
              <a:t> </a:t>
            </a:r>
            <a:r>
              <a:rPr lang="ru-RU" dirty="0"/>
              <a:t>повітряні</a:t>
            </a:r>
            <a:r>
              <a:rPr lang="ru-RU" dirty="0"/>
              <a:t> </a:t>
            </a:r>
            <a:r>
              <a:rPr lang="ru-RU" dirty="0"/>
              <a:t>маси</a:t>
            </a:r>
            <a:r>
              <a:rPr lang="ru-RU" dirty="0"/>
              <a:t>, </a:t>
            </a:r>
            <a:r>
              <a:rPr lang="ru-RU" dirty="0"/>
              <a:t>що</a:t>
            </a:r>
            <a:r>
              <a:rPr lang="ru-RU" dirty="0"/>
              <a:t> </a:t>
            </a:r>
            <a:r>
              <a:rPr lang="ru-RU" dirty="0"/>
              <a:t>рясно</a:t>
            </a:r>
            <a:r>
              <a:rPr lang="ru-RU" dirty="0"/>
              <a:t> </a:t>
            </a:r>
            <a:r>
              <a:rPr lang="ru-RU" dirty="0"/>
              <a:t>зрошують</a:t>
            </a:r>
            <a:r>
              <a:rPr lang="ru-RU" dirty="0"/>
              <a:t> </a:t>
            </a:r>
            <a:r>
              <a:rPr lang="ru-RU" dirty="0"/>
              <a:t>навітряні</a:t>
            </a:r>
            <a:r>
              <a:rPr lang="ru-RU" dirty="0"/>
              <a:t> </a:t>
            </a:r>
            <a:r>
              <a:rPr lang="ru-RU" dirty="0"/>
              <a:t>схили</a:t>
            </a:r>
            <a:r>
              <a:rPr lang="ru-RU" dirty="0"/>
              <a:t> </a:t>
            </a:r>
            <a:r>
              <a:rPr lang="ru-RU" dirty="0"/>
              <a:t>гір</a:t>
            </a:r>
            <a:r>
              <a:rPr lang="ru-RU" dirty="0"/>
              <a:t>. </a:t>
            </a:r>
            <a:r>
              <a:rPr lang="ru-RU" dirty="0"/>
              <a:t>Північно-західна</a:t>
            </a:r>
            <a:r>
              <a:rPr lang="ru-RU" dirty="0"/>
              <a:t> </a:t>
            </a:r>
            <a:r>
              <a:rPr lang="ru-RU" dirty="0"/>
              <a:t>територія</a:t>
            </a:r>
            <a:r>
              <a:rPr lang="ru-RU" dirty="0"/>
              <a:t> </a:t>
            </a:r>
            <a:r>
              <a:rPr lang="ru-RU" dirty="0"/>
              <a:t>країни</a:t>
            </a:r>
            <a:r>
              <a:rPr lang="ru-RU" dirty="0"/>
              <a:t> </a:t>
            </a:r>
            <a:r>
              <a:rPr lang="ru-RU" dirty="0"/>
              <a:t>незахищена</a:t>
            </a:r>
            <a:r>
              <a:rPr lang="ru-RU" dirty="0"/>
              <a:t> </a:t>
            </a:r>
            <a:r>
              <a:rPr lang="ru-RU" dirty="0"/>
              <a:t>від</a:t>
            </a:r>
            <a:r>
              <a:rPr lang="ru-RU" dirty="0"/>
              <a:t> </a:t>
            </a:r>
            <a:r>
              <a:rPr lang="ru-RU" dirty="0"/>
              <a:t>вітрів</a:t>
            </a:r>
            <a:r>
              <a:rPr lang="ru-RU" dirty="0"/>
              <a:t>, </a:t>
            </a:r>
            <a:r>
              <a:rPr lang="ru-RU" dirty="0"/>
              <a:t>що</a:t>
            </a:r>
            <a:r>
              <a:rPr lang="ru-RU" dirty="0"/>
              <a:t> </a:t>
            </a:r>
            <a:r>
              <a:rPr lang="ru-RU" dirty="0"/>
              <a:t>дмуть</a:t>
            </a:r>
            <a:r>
              <a:rPr lang="ru-RU" dirty="0"/>
              <a:t> </a:t>
            </a:r>
            <a:r>
              <a:rPr lang="ru-RU" dirty="0"/>
              <a:t>з</a:t>
            </a:r>
            <a:r>
              <a:rPr lang="ru-RU" dirty="0"/>
              <a:t> </a:t>
            </a:r>
            <a:r>
              <a:rPr lang="ru-RU" dirty="0"/>
              <a:t>центральних</a:t>
            </a:r>
            <a:r>
              <a:rPr lang="ru-RU" dirty="0"/>
              <a:t> </a:t>
            </a:r>
            <a:r>
              <a:rPr lang="ru-RU" dirty="0"/>
              <a:t>частин</a:t>
            </a:r>
            <a:r>
              <a:rPr lang="ru-RU" dirty="0"/>
              <a:t> </a:t>
            </a:r>
            <a:r>
              <a:rPr lang="ru-RU" dirty="0"/>
              <a:t>Північної</a:t>
            </a:r>
            <a:r>
              <a:rPr lang="ru-RU" dirty="0"/>
              <a:t> Америки,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має</a:t>
            </a:r>
            <a:r>
              <a:rPr lang="ru-RU" dirty="0"/>
              <a:t> </a:t>
            </a:r>
            <a:r>
              <a:rPr lang="ru-RU" dirty="0"/>
              <a:t>сухий</a:t>
            </a:r>
            <a:r>
              <a:rPr lang="ru-RU" dirty="0"/>
              <a:t> </a:t>
            </a:r>
            <a:r>
              <a:rPr lang="ru-RU" dirty="0"/>
              <a:t>континентальний</a:t>
            </a:r>
            <a:r>
              <a:rPr lang="ru-RU" dirty="0"/>
              <a:t> </a:t>
            </a:r>
            <a:r>
              <a:rPr lang="ru-RU" dirty="0"/>
              <a:t>клімат</a:t>
            </a:r>
            <a:r>
              <a:rPr lang="ru-RU" dirty="0"/>
              <a:t>.</a:t>
            </a:r>
          </a:p>
          <a:p>
            <a:r>
              <a:rPr lang="ru-RU" dirty="0"/>
              <a:t>Середня</a:t>
            </a:r>
            <a:r>
              <a:rPr lang="ru-RU" dirty="0"/>
              <a:t> температура </a:t>
            </a:r>
            <a:r>
              <a:rPr lang="ru-RU" dirty="0"/>
              <a:t>січня</a:t>
            </a:r>
            <a:r>
              <a:rPr lang="ru-RU" dirty="0"/>
              <a:t> </a:t>
            </a:r>
            <a:r>
              <a:rPr lang="ru-RU" dirty="0"/>
              <a:t>коливається</a:t>
            </a:r>
            <a:r>
              <a:rPr lang="ru-RU" dirty="0"/>
              <a:t> </a:t>
            </a:r>
            <a:r>
              <a:rPr lang="ru-RU" dirty="0"/>
              <a:t>від</a:t>
            </a:r>
            <a:r>
              <a:rPr lang="ru-RU" dirty="0"/>
              <a:t> 10 °</a:t>
            </a:r>
            <a:r>
              <a:rPr lang="en-US" dirty="0"/>
              <a:t>C </a:t>
            </a:r>
            <a:r>
              <a:rPr lang="ru-RU" dirty="0"/>
              <a:t>на </a:t>
            </a:r>
            <a:r>
              <a:rPr lang="ru-RU" dirty="0"/>
              <a:t>північному</a:t>
            </a:r>
            <a:r>
              <a:rPr lang="ru-RU" dirty="0"/>
              <a:t> </a:t>
            </a:r>
            <a:r>
              <a:rPr lang="ru-RU" dirty="0"/>
              <a:t>заході</a:t>
            </a:r>
            <a:r>
              <a:rPr lang="ru-RU" dirty="0"/>
              <a:t> до 25 °</a:t>
            </a:r>
            <a:r>
              <a:rPr lang="en-US" dirty="0"/>
              <a:t>C </a:t>
            </a:r>
            <a:r>
              <a:rPr lang="ru-RU" dirty="0"/>
              <a:t>на </a:t>
            </a:r>
            <a:r>
              <a:rPr lang="ru-RU" dirty="0"/>
              <a:t>півдні</a:t>
            </a:r>
            <a:r>
              <a:rPr lang="ru-RU" dirty="0"/>
              <a:t>. У </a:t>
            </a:r>
            <a:r>
              <a:rPr lang="ru-RU" dirty="0"/>
              <a:t>зв'язку</a:t>
            </a:r>
            <a:r>
              <a:rPr lang="ru-RU" dirty="0"/>
              <a:t> </a:t>
            </a:r>
            <a:r>
              <a:rPr lang="ru-RU" dirty="0"/>
              <a:t>з</a:t>
            </a:r>
            <a:r>
              <a:rPr lang="ru-RU" dirty="0"/>
              <a:t> </a:t>
            </a:r>
            <a:r>
              <a:rPr lang="ru-RU" dirty="0"/>
              <a:t>проникненням</a:t>
            </a:r>
            <a:r>
              <a:rPr lang="ru-RU" dirty="0"/>
              <a:t> холодного </a:t>
            </a:r>
            <a:r>
              <a:rPr lang="ru-RU" dirty="0"/>
              <a:t>повітря</a:t>
            </a:r>
            <a:r>
              <a:rPr lang="ru-RU" dirty="0"/>
              <a:t> на </a:t>
            </a:r>
            <a:r>
              <a:rPr lang="ru-RU" dirty="0"/>
              <a:t>півночі</a:t>
            </a:r>
            <a:r>
              <a:rPr lang="ru-RU" dirty="0"/>
              <a:t> </a:t>
            </a:r>
            <a:r>
              <a:rPr lang="ru-RU" dirty="0"/>
              <a:t>Мексиканського</a:t>
            </a:r>
            <a:r>
              <a:rPr lang="ru-RU" dirty="0"/>
              <a:t> </a:t>
            </a:r>
            <a:r>
              <a:rPr lang="ru-RU" dirty="0"/>
              <a:t>нагір'я</a:t>
            </a:r>
            <a:r>
              <a:rPr lang="ru-RU" dirty="0"/>
              <a:t> </a:t>
            </a:r>
            <a:r>
              <a:rPr lang="ru-RU" dirty="0"/>
              <a:t>трапляються</a:t>
            </a:r>
            <a:r>
              <a:rPr lang="ru-RU" dirty="0"/>
              <a:t> </a:t>
            </a:r>
            <a:r>
              <a:rPr lang="ru-RU" dirty="0"/>
              <a:t>морози</a:t>
            </a:r>
            <a:r>
              <a:rPr lang="ru-RU" dirty="0"/>
              <a:t> до −20 °</a:t>
            </a:r>
            <a:r>
              <a:rPr lang="en-US" dirty="0"/>
              <a:t>C. </a:t>
            </a:r>
            <a:r>
              <a:rPr lang="ru-RU" dirty="0"/>
              <a:t>Середня</a:t>
            </a:r>
            <a:r>
              <a:rPr lang="ru-RU" dirty="0"/>
              <a:t> температура </a:t>
            </a:r>
            <a:r>
              <a:rPr lang="ru-RU" dirty="0"/>
              <a:t>липня</a:t>
            </a:r>
            <a:r>
              <a:rPr lang="ru-RU" dirty="0"/>
              <a:t> </a:t>
            </a:r>
            <a:r>
              <a:rPr lang="ru-RU" dirty="0"/>
              <a:t>від</a:t>
            </a:r>
            <a:r>
              <a:rPr lang="ru-RU" dirty="0"/>
              <a:t> 15 °</a:t>
            </a:r>
            <a:r>
              <a:rPr lang="en-US" dirty="0"/>
              <a:t>C </a:t>
            </a:r>
            <a:r>
              <a:rPr lang="ru-RU" dirty="0"/>
              <a:t>у </a:t>
            </a:r>
            <a:r>
              <a:rPr lang="ru-RU" dirty="0"/>
              <a:t>піднесених</a:t>
            </a:r>
            <a:r>
              <a:rPr lang="ru-RU" dirty="0"/>
              <a:t> </a:t>
            </a:r>
            <a:r>
              <a:rPr lang="ru-RU" dirty="0"/>
              <a:t>рівнинних</a:t>
            </a:r>
            <a:r>
              <a:rPr lang="ru-RU" dirty="0"/>
              <a:t> </a:t>
            </a:r>
            <a:r>
              <a:rPr lang="ru-RU" dirty="0"/>
              <a:t>частинах</a:t>
            </a:r>
            <a:r>
              <a:rPr lang="ru-RU" dirty="0"/>
              <a:t> </a:t>
            </a:r>
            <a:r>
              <a:rPr lang="ru-RU" dirty="0"/>
              <a:t>нагір'я</a:t>
            </a:r>
            <a:r>
              <a:rPr lang="ru-RU" dirty="0"/>
              <a:t> до 30 °</a:t>
            </a:r>
            <a:r>
              <a:rPr lang="en-US" dirty="0"/>
              <a:t>C </a:t>
            </a:r>
            <a:r>
              <a:rPr lang="ru-RU" dirty="0"/>
              <a:t>на </a:t>
            </a:r>
            <a:r>
              <a:rPr lang="ru-RU" dirty="0"/>
              <a:t>березі</a:t>
            </a:r>
            <a:r>
              <a:rPr lang="ru-RU" dirty="0"/>
              <a:t> </a:t>
            </a:r>
            <a:r>
              <a:rPr lang="ru-RU" dirty="0"/>
              <a:t>Каліфорнійської</a:t>
            </a:r>
            <a:r>
              <a:rPr lang="ru-RU" dirty="0"/>
              <a:t> затоки. </a:t>
            </a:r>
            <a:r>
              <a:rPr lang="ru-RU" dirty="0"/>
              <a:t>Річна</a:t>
            </a:r>
            <a:r>
              <a:rPr lang="ru-RU" dirty="0"/>
              <a:t> </a:t>
            </a:r>
            <a:r>
              <a:rPr lang="ru-RU" dirty="0"/>
              <a:t>кількість</a:t>
            </a:r>
            <a:r>
              <a:rPr lang="ru-RU" dirty="0"/>
              <a:t> </a:t>
            </a:r>
            <a:r>
              <a:rPr lang="ru-RU" dirty="0"/>
              <a:t>опадів</a:t>
            </a:r>
            <a:r>
              <a:rPr lang="ru-RU" dirty="0"/>
              <a:t> </a:t>
            </a:r>
            <a:r>
              <a:rPr lang="ru-RU" dirty="0"/>
              <a:t>коливається</a:t>
            </a:r>
            <a:r>
              <a:rPr lang="ru-RU" dirty="0"/>
              <a:t> </a:t>
            </a:r>
            <a:r>
              <a:rPr lang="ru-RU" dirty="0"/>
              <a:t>від</a:t>
            </a:r>
            <a:r>
              <a:rPr lang="ru-RU" dirty="0"/>
              <a:t> 100–200 мм на </a:t>
            </a:r>
            <a:r>
              <a:rPr lang="ru-RU" dirty="0"/>
              <a:t>півночі</a:t>
            </a:r>
            <a:r>
              <a:rPr lang="ru-RU" dirty="0"/>
              <a:t> </a:t>
            </a:r>
            <a:r>
              <a:rPr lang="ru-RU" dirty="0"/>
              <a:t>і</a:t>
            </a:r>
            <a:r>
              <a:rPr lang="ru-RU" dirty="0"/>
              <a:t> </a:t>
            </a:r>
            <a:r>
              <a:rPr lang="ru-RU" dirty="0"/>
              <a:t>на</a:t>
            </a:r>
            <a:r>
              <a:rPr lang="ru-RU" dirty="0"/>
              <a:t> </a:t>
            </a:r>
            <a:r>
              <a:rPr lang="ru-RU" dirty="0"/>
              <a:t>навітряних</a:t>
            </a:r>
            <a:r>
              <a:rPr lang="ru-RU" dirty="0"/>
              <a:t> </a:t>
            </a:r>
            <a:r>
              <a:rPr lang="ru-RU" dirty="0"/>
              <a:t>схилах</a:t>
            </a:r>
            <a:r>
              <a:rPr lang="ru-RU" dirty="0"/>
              <a:t> </a:t>
            </a:r>
            <a:r>
              <a:rPr lang="ru-RU" dirty="0"/>
              <a:t>гір</a:t>
            </a:r>
            <a:r>
              <a:rPr lang="ru-RU" dirty="0"/>
              <a:t> </a:t>
            </a:r>
            <a:r>
              <a:rPr lang="ru-RU" dirty="0"/>
              <a:t>півдня</a:t>
            </a:r>
            <a:r>
              <a:rPr lang="ru-RU" dirty="0"/>
              <a:t> до 2000-3000 мм на </a:t>
            </a:r>
            <a:r>
              <a:rPr lang="ru-RU" dirty="0"/>
              <a:t>південних</a:t>
            </a:r>
            <a:r>
              <a:rPr lang="ru-RU" dirty="0"/>
              <a:t> </a:t>
            </a:r>
            <a:r>
              <a:rPr lang="ru-RU" dirty="0"/>
              <a:t>схилах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85786" y="928670"/>
            <a:ext cx="7643866" cy="514353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2357430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північному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заході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переважають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сіроземи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примітивні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пустельні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у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більшій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—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сіро-коричневі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коричневі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червоні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саван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гірсько-лісові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бурі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на низинах —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сіро-коричневі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червоно-коричневі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червоні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саван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болотні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1357298"/>
            <a:ext cx="8572528" cy="550070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8143932" cy="49859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Річкова</a:t>
            </a:r>
            <a:r>
              <a:rPr lang="ru-RU" sz="2000" dirty="0">
                <a:solidFill>
                  <a:schemeClr val="bg1"/>
                </a:solidFill>
              </a:rPr>
              <a:t> мережа на </a:t>
            </a:r>
            <a:r>
              <a:rPr lang="ru-RU" sz="2000" dirty="0">
                <a:solidFill>
                  <a:schemeClr val="bg1"/>
                </a:solidFill>
              </a:rPr>
              <a:t>південному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сході</a:t>
            </a:r>
            <a:r>
              <a:rPr lang="ru-RU" sz="2000" dirty="0">
                <a:solidFill>
                  <a:schemeClr val="bg1"/>
                </a:solidFill>
              </a:rPr>
              <a:t> густа, на </a:t>
            </a:r>
            <a:r>
              <a:rPr lang="ru-RU" sz="2000" dirty="0">
                <a:solidFill>
                  <a:schemeClr val="bg1"/>
                </a:solidFill>
              </a:rPr>
              <a:t>північному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заході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дуже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рідка</a:t>
            </a:r>
            <a:r>
              <a:rPr lang="ru-RU" sz="2000" dirty="0">
                <a:solidFill>
                  <a:schemeClr val="bg1"/>
                </a:solidFill>
              </a:rPr>
              <a:t>. У </a:t>
            </a:r>
            <a:r>
              <a:rPr lang="ru-RU" sz="2000" dirty="0">
                <a:solidFill>
                  <a:schemeClr val="bg1"/>
                </a:solidFill>
              </a:rPr>
              <a:t>деяких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внутрішніх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частинах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посушливого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Мексиканського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нагір'я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dirty="0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>
                <a:solidFill>
                  <a:schemeClr val="bg1"/>
                </a:solidFill>
              </a:rPr>
              <a:t>складеному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вапняками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півострові</a:t>
            </a:r>
            <a:r>
              <a:rPr lang="ru-RU" sz="2000" dirty="0">
                <a:solidFill>
                  <a:schemeClr val="bg1"/>
                </a:solidFill>
              </a:rPr>
              <a:t> Юкатан </a:t>
            </a:r>
            <a:r>
              <a:rPr lang="ru-RU" sz="2000" dirty="0">
                <a:solidFill>
                  <a:schemeClr val="bg1"/>
                </a:solidFill>
              </a:rPr>
              <a:t>поверхневий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стік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відсутній</a:t>
            </a:r>
            <a:r>
              <a:rPr lang="ru-RU" sz="2000" dirty="0">
                <a:solidFill>
                  <a:schemeClr val="bg1"/>
                </a:solidFill>
              </a:rPr>
              <a:t>. На </a:t>
            </a:r>
            <a:r>
              <a:rPr lang="ru-RU" sz="2000" dirty="0">
                <a:solidFill>
                  <a:schemeClr val="bg1"/>
                </a:solidFill>
              </a:rPr>
              <a:t>південному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сході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ріки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короткі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швидкоплинні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значно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насичені</a:t>
            </a:r>
            <a:r>
              <a:rPr lang="ru-RU" sz="2000" dirty="0">
                <a:solidFill>
                  <a:schemeClr val="bg1"/>
                </a:solidFill>
              </a:rPr>
              <a:t> водою, особливо </a:t>
            </a:r>
            <a:r>
              <a:rPr lang="ru-RU" sz="2000" dirty="0">
                <a:solidFill>
                  <a:schemeClr val="bg1"/>
                </a:solidFill>
              </a:rPr>
              <a:t>влітку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великі</a:t>
            </a:r>
            <a:r>
              <a:rPr lang="ru-RU" sz="2000" dirty="0">
                <a:solidFill>
                  <a:schemeClr val="bg1"/>
                </a:solidFill>
              </a:rPr>
              <a:t> запаси </a:t>
            </a:r>
            <a:r>
              <a:rPr lang="ru-RU" sz="2000" dirty="0">
                <a:solidFill>
                  <a:schemeClr val="bg1"/>
                </a:solidFill>
              </a:rPr>
              <a:t>енергії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Річки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північного</a:t>
            </a:r>
            <a:r>
              <a:rPr lang="ru-RU" sz="2000" dirty="0">
                <a:solidFill>
                  <a:schemeClr val="bg1"/>
                </a:solidFill>
              </a:rPr>
              <a:t> заходу </a:t>
            </a:r>
            <a:r>
              <a:rPr lang="ru-RU" sz="2000" dirty="0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довгі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але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маловодні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більшість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них </a:t>
            </a:r>
            <a:r>
              <a:rPr lang="ru-RU" sz="2000" dirty="0">
                <a:solidFill>
                  <a:schemeClr val="bg1"/>
                </a:solidFill>
              </a:rPr>
              <a:t>внаслідок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сухості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клімату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втрачають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кількість</a:t>
            </a:r>
            <a:r>
              <a:rPr lang="ru-RU" sz="2000" dirty="0">
                <a:solidFill>
                  <a:schemeClr val="bg1"/>
                </a:solidFill>
              </a:rPr>
              <a:t> води у </a:t>
            </a:r>
            <a:r>
              <a:rPr lang="ru-RU" sz="2000" dirty="0">
                <a:solidFill>
                  <a:schemeClr val="bg1"/>
                </a:solidFill>
              </a:rPr>
              <a:t>нижній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течії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використовується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>
                <a:solidFill>
                  <a:schemeClr val="bg1"/>
                </a:solidFill>
              </a:rPr>
              <a:t>зрошення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Їхній</a:t>
            </a:r>
            <a:r>
              <a:rPr lang="ru-RU" sz="2000" dirty="0">
                <a:solidFill>
                  <a:schemeClr val="bg1"/>
                </a:solidFill>
              </a:rPr>
              <a:t> режим </a:t>
            </a:r>
            <a:r>
              <a:rPr lang="ru-RU" sz="2000" dirty="0">
                <a:solidFill>
                  <a:schemeClr val="bg1"/>
                </a:solidFill>
              </a:rPr>
              <a:t>залежить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нерегулярного </a:t>
            </a:r>
            <a:r>
              <a:rPr lang="ru-RU" sz="2000" dirty="0">
                <a:solidFill>
                  <a:schemeClr val="bg1"/>
                </a:solidFill>
              </a:rPr>
              <a:t>випадання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опадів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Найбільші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річки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  <a:r>
              <a:rPr lang="ru-RU" sz="2000" dirty="0">
                <a:solidFill>
                  <a:schemeClr val="bg1"/>
                </a:solidFill>
              </a:rPr>
              <a:t>прикордонна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зі</a:t>
            </a:r>
            <a:r>
              <a:rPr lang="ru-RU" sz="2000" dirty="0">
                <a:solidFill>
                  <a:schemeClr val="bg1"/>
                </a:solidFill>
              </a:rPr>
              <a:t> США </a:t>
            </a:r>
            <a:r>
              <a:rPr lang="ru-RU" sz="2000" dirty="0">
                <a:solidFill>
                  <a:schemeClr val="bg1"/>
                </a:solidFill>
              </a:rPr>
              <a:t>Ріо-Гранде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>
                <a:solidFill>
                  <a:schemeClr val="bg1"/>
                </a:solidFill>
              </a:rPr>
              <a:t>Ріо-Браво-дель-Норте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притоками </a:t>
            </a:r>
            <a:r>
              <a:rPr lang="ru-RU" sz="2000" dirty="0">
                <a:solidFill>
                  <a:schemeClr val="bg1"/>
                </a:solidFill>
              </a:rPr>
              <a:t>Кончос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Лерма</a:t>
            </a:r>
            <a:r>
              <a:rPr lang="ru-RU" sz="2000" dirty="0">
                <a:solidFill>
                  <a:schemeClr val="bg1"/>
                </a:solidFill>
              </a:rPr>
              <a:t>, у </a:t>
            </a:r>
            <a:r>
              <a:rPr lang="ru-RU" sz="2000" dirty="0">
                <a:solidFill>
                  <a:schemeClr val="bg1"/>
                </a:solidFill>
              </a:rPr>
              <a:t>нижній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течії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виходу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озера Чапала) </a:t>
            </a:r>
            <a:r>
              <a:rPr lang="ru-RU" sz="2000" dirty="0">
                <a:solidFill>
                  <a:schemeClr val="bg1"/>
                </a:solidFill>
              </a:rPr>
              <a:t>називається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Ріо-Гранде-де-Сантьяго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Бальсас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річкова</a:t>
            </a:r>
            <a:r>
              <a:rPr lang="ru-RU" sz="2000" dirty="0">
                <a:solidFill>
                  <a:schemeClr val="bg1"/>
                </a:solidFill>
              </a:rPr>
              <a:t> система </a:t>
            </a:r>
            <a:r>
              <a:rPr lang="ru-RU" sz="2000" dirty="0">
                <a:solidFill>
                  <a:schemeClr val="bg1"/>
                </a:solidFill>
              </a:rPr>
              <a:t>Гріхальва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dirty="0">
                <a:solidFill>
                  <a:schemeClr val="bg1"/>
                </a:solidFill>
              </a:rPr>
              <a:t>Усумасінта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Найбільше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озеро — </a:t>
            </a:r>
            <a:r>
              <a:rPr lang="ru-RU" sz="2000" dirty="0" smtClean="0">
                <a:solidFill>
                  <a:schemeClr val="bg1"/>
                </a:solidFill>
              </a:rPr>
              <a:t>Чапала.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o-grande-border_1170_990x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" y="0"/>
            <a:ext cx="4856115" cy="3643314"/>
          </a:xfrm>
          <a:prstGeom prst="rect">
            <a:avLst/>
          </a:prstGeom>
        </p:spPr>
      </p:pic>
      <p:pic>
        <p:nvPicPr>
          <p:cNvPr id="5" name="Рисунок 4" descr="800px-Río_Balsas_desde_Coyuca_de_Catalá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2" y="3500438"/>
            <a:ext cx="4381498" cy="3357562"/>
          </a:xfrm>
          <a:prstGeom prst="rect">
            <a:avLst/>
          </a:prstGeom>
        </p:spPr>
      </p:pic>
      <p:pic>
        <p:nvPicPr>
          <p:cNvPr id="7" name="Рисунок 6" descr="800px-Rio_Santia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1523"/>
            <a:ext cx="4857752" cy="3236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2396" y="628652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Бальсас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307181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Ріо-Гранде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Ріо-Гранде-де-Сантьяго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Sumidero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0"/>
            <a:ext cx="4286248" cy="3500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504" y="29289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Грихальва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Elli 2.0 special for GeniEwgen)</dc:creator>
  <cp:lastModifiedBy>Elli 2.0 special for GeniEwgen)</cp:lastModifiedBy>
  <cp:revision>18</cp:revision>
  <dcterms:created xsi:type="dcterms:W3CDTF">2013-04-14T13:39:15Z</dcterms:created>
  <dcterms:modified xsi:type="dcterms:W3CDTF">2013-04-14T16:35:26Z</dcterms:modified>
</cp:coreProperties>
</file>