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B89C"/>
    <a:srgbClr val="D6BCA2"/>
    <a:srgbClr val="CDAE8F"/>
    <a:srgbClr val="D2B69A"/>
    <a:srgbClr val="CFB091"/>
    <a:srgbClr val="D5B89B"/>
    <a:srgbClr val="D1B497"/>
    <a:srgbClr val="CCAB8A"/>
    <a:srgbClr val="DECB7C"/>
    <a:srgbClr val="B79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EB1EF-D3F3-4DBC-8065-FCA313D5127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4D75B05-AE84-4DFF-B0EC-0AD171E9F19C}">
      <dgm:prSet/>
      <dgm:spPr>
        <a:gradFill rotWithShape="0">
          <a:gsLst>
            <a:gs pos="0">
              <a:srgbClr val="D1B497"/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rgbClr val="D1B497"/>
            </a:gs>
          </a:gsLst>
        </a:gradFill>
      </dgm:spPr>
      <dgm:t>
        <a:bodyPr/>
        <a:lstStyle/>
        <a:p>
          <a:pPr algn="just" rtl="0"/>
          <a:r>
            <a:rPr lang="uk-UA" b="1" dirty="0" smtClean="0">
              <a:solidFill>
                <a:schemeClr val="accent2">
                  <a:lumMod val="50000"/>
                </a:schemeClr>
              </a:solidFill>
            </a:rPr>
            <a:t>Основні галузі промисловості </a:t>
          </a:r>
          <a:r>
            <a:rPr lang="uk-UA" dirty="0" smtClean="0">
              <a:solidFill>
                <a:schemeClr val="accent2">
                  <a:lumMod val="50000"/>
                </a:schemeClr>
              </a:solidFill>
            </a:rPr>
            <a:t>— легка й харчова промисловість, деревообробна, машинобудування, виробництво будівельних матеріалів. Основу паливної промисловості становить сланцева. </a:t>
          </a:r>
          <a:endParaRPr lang="uk-UA" dirty="0">
            <a:solidFill>
              <a:schemeClr val="accent2">
                <a:lumMod val="50000"/>
              </a:schemeClr>
            </a:solidFill>
          </a:endParaRPr>
        </a:p>
      </dgm:t>
    </dgm:pt>
    <dgm:pt modelId="{49B43F3F-7981-4EA9-AE68-E5D180671099}" type="parTrans" cxnId="{DC0015EF-3CB3-44C9-9874-6AE193E8B71C}">
      <dgm:prSet/>
      <dgm:spPr/>
      <dgm:t>
        <a:bodyPr/>
        <a:lstStyle/>
        <a:p>
          <a:endParaRPr lang="uk-UA"/>
        </a:p>
      </dgm:t>
    </dgm:pt>
    <dgm:pt modelId="{869F7073-5FDB-4D3D-A9EF-95B6F87016E9}" type="sibTrans" cxnId="{DC0015EF-3CB3-44C9-9874-6AE193E8B71C}">
      <dgm:prSet/>
      <dgm:spPr/>
      <dgm:t>
        <a:bodyPr/>
        <a:lstStyle/>
        <a:p>
          <a:endParaRPr lang="uk-UA"/>
        </a:p>
      </dgm:t>
    </dgm:pt>
    <dgm:pt modelId="{2CBD1573-F3E4-4FA3-BBF9-6E0904AFBD68}">
      <dgm:prSet/>
      <dgm:spPr>
        <a:gradFill rotWithShape="0">
          <a:gsLst>
            <a:gs pos="0">
              <a:srgbClr val="CCAB8A"/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rgbClr val="D1B497"/>
            </a:gs>
          </a:gsLst>
        </a:gradFill>
      </dgm:spPr>
      <dgm:t>
        <a:bodyPr/>
        <a:lstStyle/>
        <a:p>
          <a:pPr algn="just" rtl="0"/>
          <a:r>
            <a:rPr lang="uk-UA" b="1" smtClean="0">
              <a:solidFill>
                <a:schemeClr val="accent2">
                  <a:lumMod val="50000"/>
                </a:schemeClr>
              </a:solidFill>
            </a:rPr>
            <a:t>У машинобудуванні </a:t>
          </a:r>
          <a:r>
            <a:rPr lang="uk-UA" smtClean="0">
              <a:solidFill>
                <a:schemeClr val="accent2">
                  <a:lumMod val="50000"/>
                </a:schemeClr>
              </a:solidFill>
            </a:rPr>
            <a:t>переважають не металомісткі галузі, що пов'язано з відсутністю власної металургійної бази. Воно представлене електромашинобудуванням, приладобудуванням і виробництвом устаткування для сланцевої промисловості. Розвинені суднобудування і судноремонт.</a:t>
          </a:r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63E8A7D3-4BFF-417F-874E-7292563AF546}" type="parTrans" cxnId="{7CDC71A2-DE37-4FD8-9562-1F25F5E706EC}">
      <dgm:prSet/>
      <dgm:spPr/>
      <dgm:t>
        <a:bodyPr/>
        <a:lstStyle/>
        <a:p>
          <a:endParaRPr lang="uk-UA"/>
        </a:p>
      </dgm:t>
    </dgm:pt>
    <dgm:pt modelId="{625ABC97-CC3A-4DB2-9842-8F4F0E48919A}" type="sibTrans" cxnId="{7CDC71A2-DE37-4FD8-9562-1F25F5E706EC}">
      <dgm:prSet/>
      <dgm:spPr/>
      <dgm:t>
        <a:bodyPr/>
        <a:lstStyle/>
        <a:p>
          <a:endParaRPr lang="uk-UA"/>
        </a:p>
      </dgm:t>
    </dgm:pt>
    <dgm:pt modelId="{505C8328-A88C-4B98-B270-A9B71E8048E9}">
      <dgm:prSet/>
      <dgm:spPr>
        <a:gradFill rotWithShape="0">
          <a:gsLst>
            <a:gs pos="100000">
              <a:srgbClr val="D5B89B"/>
            </a:gs>
            <a:gs pos="0">
              <a:srgbClr val="D2B69A"/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</a:gsLst>
        </a:gradFill>
      </dgm:spPr>
      <dgm:t>
        <a:bodyPr/>
        <a:lstStyle/>
        <a:p>
          <a:pPr algn="just" rtl="0"/>
          <a:r>
            <a:rPr lang="uk-UA" b="1" smtClean="0">
              <a:solidFill>
                <a:schemeClr val="accent2">
                  <a:lumMod val="50000"/>
                </a:schemeClr>
              </a:solidFill>
            </a:rPr>
            <a:t>Хімічна промисловість</a:t>
          </a:r>
          <a:r>
            <a:rPr lang="uk-UA" smtClean="0">
              <a:solidFill>
                <a:schemeClr val="accent2">
                  <a:lumMod val="50000"/>
                </a:schemeClr>
              </a:solidFill>
            </a:rPr>
            <a:t> представлена сланцепереробним комбінатом. У цій галузі широко використовується місцева сировина. Виробляють фосфорні добрива і сірчану кислоту, азотні добрива, лаки й фарби, фармацевтичні препарати та інші хімічні продукти.</a:t>
          </a:r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74C69DC1-D669-46D8-8C9B-DB8363992DBD}" type="parTrans" cxnId="{ED9771E9-B249-4922-A7A4-9F6B1EA7B04E}">
      <dgm:prSet/>
      <dgm:spPr/>
      <dgm:t>
        <a:bodyPr/>
        <a:lstStyle/>
        <a:p>
          <a:endParaRPr lang="uk-UA"/>
        </a:p>
      </dgm:t>
    </dgm:pt>
    <dgm:pt modelId="{3384F03A-B34A-4A6B-8791-5AB39D556059}" type="sibTrans" cxnId="{ED9771E9-B249-4922-A7A4-9F6B1EA7B04E}">
      <dgm:prSet/>
      <dgm:spPr/>
      <dgm:t>
        <a:bodyPr/>
        <a:lstStyle/>
        <a:p>
          <a:endParaRPr lang="uk-UA"/>
        </a:p>
      </dgm:t>
    </dgm:pt>
    <dgm:pt modelId="{47C510AB-44E2-47BC-BA9D-33B3F6E42F21}" type="pres">
      <dgm:prSet presAssocID="{53BEB1EF-D3F3-4DBC-8065-FCA313D51279}" presName="linear" presStyleCnt="0">
        <dgm:presLayoutVars>
          <dgm:animLvl val="lvl"/>
          <dgm:resizeHandles val="exact"/>
        </dgm:presLayoutVars>
      </dgm:prSet>
      <dgm:spPr/>
    </dgm:pt>
    <dgm:pt modelId="{12B205DF-CEE7-4026-BA93-CD1CA9633187}" type="pres">
      <dgm:prSet presAssocID="{74D75B05-AE84-4DFF-B0EC-0AD171E9F19C}" presName="parentText" presStyleLbl="node1" presStyleIdx="0" presStyleCnt="3" custScaleY="83658">
        <dgm:presLayoutVars>
          <dgm:chMax val="0"/>
          <dgm:bulletEnabled val="1"/>
        </dgm:presLayoutVars>
      </dgm:prSet>
      <dgm:spPr/>
    </dgm:pt>
    <dgm:pt modelId="{5096186F-FF3F-43CA-BD77-CF377F5EAF6A}" type="pres">
      <dgm:prSet presAssocID="{869F7073-5FDB-4D3D-A9EF-95B6F87016E9}" presName="spacer" presStyleCnt="0"/>
      <dgm:spPr/>
    </dgm:pt>
    <dgm:pt modelId="{7A92870F-1E24-4D9E-8098-73549D3F1F9B}" type="pres">
      <dgm:prSet presAssocID="{2CBD1573-F3E4-4FA3-BBF9-6E0904AFBD68}" presName="parentText" presStyleLbl="node1" presStyleIdx="1" presStyleCnt="3" custScaleY="92581">
        <dgm:presLayoutVars>
          <dgm:chMax val="0"/>
          <dgm:bulletEnabled val="1"/>
        </dgm:presLayoutVars>
      </dgm:prSet>
      <dgm:spPr/>
    </dgm:pt>
    <dgm:pt modelId="{9EAE8A70-A8D8-495B-8592-281B674E0DE1}" type="pres">
      <dgm:prSet presAssocID="{625ABC97-CC3A-4DB2-9842-8F4F0E48919A}" presName="spacer" presStyleCnt="0"/>
      <dgm:spPr/>
    </dgm:pt>
    <dgm:pt modelId="{8C809703-50C6-471F-9497-8C07FE976838}" type="pres">
      <dgm:prSet presAssocID="{505C8328-A88C-4B98-B270-A9B71E8048E9}" presName="parentText" presStyleLbl="node1" presStyleIdx="2" presStyleCnt="3" custScaleY="89999">
        <dgm:presLayoutVars>
          <dgm:chMax val="0"/>
          <dgm:bulletEnabled val="1"/>
        </dgm:presLayoutVars>
      </dgm:prSet>
      <dgm:spPr/>
    </dgm:pt>
  </dgm:ptLst>
  <dgm:cxnLst>
    <dgm:cxn modelId="{3F46D047-B929-41FD-ADB5-65DD9A462EAB}" type="presOf" srcId="{2CBD1573-F3E4-4FA3-BBF9-6E0904AFBD68}" destId="{7A92870F-1E24-4D9E-8098-73549D3F1F9B}" srcOrd="0" destOrd="0" presId="urn:microsoft.com/office/officeart/2005/8/layout/vList2"/>
    <dgm:cxn modelId="{DC0015EF-3CB3-44C9-9874-6AE193E8B71C}" srcId="{53BEB1EF-D3F3-4DBC-8065-FCA313D51279}" destId="{74D75B05-AE84-4DFF-B0EC-0AD171E9F19C}" srcOrd="0" destOrd="0" parTransId="{49B43F3F-7981-4EA9-AE68-E5D180671099}" sibTransId="{869F7073-5FDB-4D3D-A9EF-95B6F87016E9}"/>
    <dgm:cxn modelId="{7CDC71A2-DE37-4FD8-9562-1F25F5E706EC}" srcId="{53BEB1EF-D3F3-4DBC-8065-FCA313D51279}" destId="{2CBD1573-F3E4-4FA3-BBF9-6E0904AFBD68}" srcOrd="1" destOrd="0" parTransId="{63E8A7D3-4BFF-417F-874E-7292563AF546}" sibTransId="{625ABC97-CC3A-4DB2-9842-8F4F0E48919A}"/>
    <dgm:cxn modelId="{33828BBE-A71E-4241-B2C9-2DC3D410FCBF}" type="presOf" srcId="{74D75B05-AE84-4DFF-B0EC-0AD171E9F19C}" destId="{12B205DF-CEE7-4026-BA93-CD1CA9633187}" srcOrd="0" destOrd="0" presId="urn:microsoft.com/office/officeart/2005/8/layout/vList2"/>
    <dgm:cxn modelId="{5CA7F1C9-9C59-4C01-B334-B76D9836EBA7}" type="presOf" srcId="{505C8328-A88C-4B98-B270-A9B71E8048E9}" destId="{8C809703-50C6-471F-9497-8C07FE976838}" srcOrd="0" destOrd="0" presId="urn:microsoft.com/office/officeart/2005/8/layout/vList2"/>
    <dgm:cxn modelId="{EC220775-78FE-4C97-8B95-EA417D1DEF4C}" type="presOf" srcId="{53BEB1EF-D3F3-4DBC-8065-FCA313D51279}" destId="{47C510AB-44E2-47BC-BA9D-33B3F6E42F21}" srcOrd="0" destOrd="0" presId="urn:microsoft.com/office/officeart/2005/8/layout/vList2"/>
    <dgm:cxn modelId="{ED9771E9-B249-4922-A7A4-9F6B1EA7B04E}" srcId="{53BEB1EF-D3F3-4DBC-8065-FCA313D51279}" destId="{505C8328-A88C-4B98-B270-A9B71E8048E9}" srcOrd="2" destOrd="0" parTransId="{74C69DC1-D669-46D8-8C9B-DB8363992DBD}" sibTransId="{3384F03A-B34A-4A6B-8791-5AB39D556059}"/>
    <dgm:cxn modelId="{BCE687EA-4535-4653-A324-DAC136B568CC}" type="presParOf" srcId="{47C510AB-44E2-47BC-BA9D-33B3F6E42F21}" destId="{12B205DF-CEE7-4026-BA93-CD1CA9633187}" srcOrd="0" destOrd="0" presId="urn:microsoft.com/office/officeart/2005/8/layout/vList2"/>
    <dgm:cxn modelId="{628A9C4A-66C8-486A-9DCB-A91330931EAA}" type="presParOf" srcId="{47C510AB-44E2-47BC-BA9D-33B3F6E42F21}" destId="{5096186F-FF3F-43CA-BD77-CF377F5EAF6A}" srcOrd="1" destOrd="0" presId="urn:microsoft.com/office/officeart/2005/8/layout/vList2"/>
    <dgm:cxn modelId="{1E733DDE-8FF3-400C-91C8-92DE5899B158}" type="presParOf" srcId="{47C510AB-44E2-47BC-BA9D-33B3F6E42F21}" destId="{7A92870F-1E24-4D9E-8098-73549D3F1F9B}" srcOrd="2" destOrd="0" presId="urn:microsoft.com/office/officeart/2005/8/layout/vList2"/>
    <dgm:cxn modelId="{4498337D-8FE0-43B0-B66F-19550E5EF644}" type="presParOf" srcId="{47C510AB-44E2-47BC-BA9D-33B3F6E42F21}" destId="{9EAE8A70-A8D8-495B-8592-281B674E0DE1}" srcOrd="3" destOrd="0" presId="urn:microsoft.com/office/officeart/2005/8/layout/vList2"/>
    <dgm:cxn modelId="{3630A338-C697-4086-AC7A-4219D69FA83C}" type="presParOf" srcId="{47C510AB-44E2-47BC-BA9D-33B3F6E42F21}" destId="{8C809703-50C6-471F-9497-8C07FE9768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C4A2C-30CE-4C5C-8DF5-1EBAE9828D76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D1DDF90-FB5E-434F-8BD2-06BAC962A9EA}">
      <dgm:prSet custT="1"/>
      <dgm:spPr>
        <a:gradFill rotWithShape="0">
          <a:gsLst>
            <a:gs pos="0">
              <a:srgbClr val="CFB091"/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rgbClr val="D4B89C"/>
            </a:gs>
          </a:gsLst>
        </a:gradFill>
      </dgm:spPr>
      <dgm:t>
        <a:bodyPr/>
        <a:lstStyle/>
        <a:p>
          <a:pPr algn="just" rtl="0"/>
          <a:r>
            <a:rPr lang="uk-UA" sz="1800" b="1" dirty="0" smtClean="0">
              <a:solidFill>
                <a:schemeClr val="accent2">
                  <a:lumMod val="50000"/>
                </a:schemeClr>
              </a:solidFill>
            </a:rPr>
            <a:t>Харчові галузі </a:t>
          </a:r>
          <a:r>
            <a:rPr lang="uk-UA" sz="1800" dirty="0" smtClean="0">
              <a:solidFill>
                <a:schemeClr val="accent2">
                  <a:lumMod val="50000"/>
                </a:schemeClr>
              </a:solidFill>
            </a:rPr>
            <a:t>виробляють близько 1/3 продукції промисловості. Основні її галузі — маслоробна, м'ясна і особливо рибна. Виробництво молочних продуктів, масла, сиру наближено до сировинних районів. Рибний промисел ведеться в прибережних, океанічних водах і внутрішніх водоймах.</a:t>
          </a:r>
          <a:endParaRPr lang="uk-UA" sz="1800" dirty="0">
            <a:solidFill>
              <a:schemeClr val="accent2">
                <a:lumMod val="50000"/>
              </a:schemeClr>
            </a:solidFill>
          </a:endParaRPr>
        </a:p>
      </dgm:t>
    </dgm:pt>
    <dgm:pt modelId="{AC7EC9FC-5BF8-46E8-B07B-FD10DF0A0BF1}" type="parTrans" cxnId="{283BA84F-F485-4665-ADDC-B8C4FA0EBB6C}">
      <dgm:prSet/>
      <dgm:spPr/>
      <dgm:t>
        <a:bodyPr/>
        <a:lstStyle/>
        <a:p>
          <a:endParaRPr lang="uk-UA"/>
        </a:p>
      </dgm:t>
    </dgm:pt>
    <dgm:pt modelId="{928CDBAF-A9DB-4E75-8FC2-F9F72BD0BB55}" type="sibTrans" cxnId="{283BA84F-F485-4665-ADDC-B8C4FA0EBB6C}">
      <dgm:prSet/>
      <dgm:spPr/>
      <dgm:t>
        <a:bodyPr/>
        <a:lstStyle/>
        <a:p>
          <a:endParaRPr lang="uk-UA"/>
        </a:p>
      </dgm:t>
    </dgm:pt>
    <dgm:pt modelId="{EE02AEB5-93AE-485A-81B7-56F6BA9BE6C2}">
      <dgm:prSet custT="1"/>
      <dgm:spPr>
        <a:gradFill rotWithShape="0">
          <a:gsLst>
            <a:gs pos="0">
              <a:srgbClr val="D2B69A"/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rgbClr val="CDAE8F"/>
            </a:gs>
          </a:gsLst>
        </a:gradFill>
      </dgm:spPr>
      <dgm:t>
        <a:bodyPr/>
        <a:lstStyle/>
        <a:p>
          <a:pPr algn="just" rtl="0"/>
          <a:r>
            <a:rPr lang="uk-UA" sz="1800" b="1" smtClean="0">
              <a:solidFill>
                <a:schemeClr val="accent2">
                  <a:lumMod val="50000"/>
                </a:schemeClr>
              </a:solidFill>
            </a:rPr>
            <a:t>Давніми галузями промисловості</a:t>
          </a:r>
          <a:r>
            <a:rPr lang="uk-UA" sz="1800" smtClean="0">
              <a:solidFill>
                <a:schemeClr val="accent2">
                  <a:lumMod val="50000"/>
                </a:schemeClr>
              </a:solidFill>
            </a:rPr>
            <a:t> є деревообробна й целюлозно-паперова. Асортимент продукції дуже широкий. Тут виробляють деревину й папір, фанеру й деревостружкові плити, меблі та лижі, будівельні деталі й сірники.</a:t>
          </a:r>
          <a:endParaRPr lang="uk-UA" sz="1800">
            <a:solidFill>
              <a:schemeClr val="accent2">
                <a:lumMod val="50000"/>
              </a:schemeClr>
            </a:solidFill>
          </a:endParaRPr>
        </a:p>
      </dgm:t>
    </dgm:pt>
    <dgm:pt modelId="{B203AB20-68DC-4800-BA2B-0E08C0F4909C}" type="parTrans" cxnId="{FCB754D9-90F2-48CD-9F1F-C3B80B2B447D}">
      <dgm:prSet/>
      <dgm:spPr/>
      <dgm:t>
        <a:bodyPr/>
        <a:lstStyle/>
        <a:p>
          <a:endParaRPr lang="uk-UA"/>
        </a:p>
      </dgm:t>
    </dgm:pt>
    <dgm:pt modelId="{B5C2959D-F0AA-4E77-841A-B880246A7007}" type="sibTrans" cxnId="{FCB754D9-90F2-48CD-9F1F-C3B80B2B447D}">
      <dgm:prSet/>
      <dgm:spPr/>
      <dgm:t>
        <a:bodyPr/>
        <a:lstStyle/>
        <a:p>
          <a:endParaRPr lang="uk-UA"/>
        </a:p>
      </dgm:t>
    </dgm:pt>
    <dgm:pt modelId="{785DD093-60C1-482F-8E89-9E7E2A69CC5D}">
      <dgm:prSet custT="1"/>
      <dgm:spPr>
        <a:gradFill rotWithShape="0">
          <a:gsLst>
            <a:gs pos="0">
              <a:srgbClr val="D6BCA2"/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rgbClr val="D4B89C"/>
            </a:gs>
          </a:gsLst>
        </a:gradFill>
      </dgm:spPr>
      <dgm:t>
        <a:bodyPr/>
        <a:lstStyle/>
        <a:p>
          <a:pPr algn="just" rtl="0"/>
          <a:r>
            <a:rPr lang="uk-UA" sz="1800" b="1" dirty="0" smtClean="0">
              <a:solidFill>
                <a:schemeClr val="accent2">
                  <a:lumMod val="50000"/>
                </a:schemeClr>
              </a:solidFill>
            </a:rPr>
            <a:t>Легка промисловість </a:t>
          </a:r>
          <a:r>
            <a:rPr lang="uk-UA" sz="1800" dirty="0" smtClean="0">
              <a:solidFill>
                <a:schemeClr val="accent2">
                  <a:lumMod val="50000"/>
                </a:schemeClr>
              </a:solidFill>
            </a:rPr>
            <a:t>сформувалася на привізних бавовні, барвниках і вовні. Є виробництво бавовняних тканин. Промисловість будівельних матеріалів використовує багату й різноманітну місцеву сировину. Із відходів сланців продукують в'яжучі та </a:t>
          </a:r>
          <a:r>
            <a:rPr lang="uk-UA" sz="1800" dirty="0" err="1" smtClean="0">
              <a:solidFill>
                <a:schemeClr val="accent2">
                  <a:lumMod val="50000"/>
                </a:schemeClr>
              </a:solidFill>
            </a:rPr>
            <a:t>кровельні</a:t>
          </a:r>
          <a:r>
            <a:rPr lang="uk-UA" sz="1800" dirty="0" smtClean="0">
              <a:solidFill>
                <a:schemeClr val="accent2">
                  <a:lumMod val="50000"/>
                </a:schemeClr>
              </a:solidFill>
            </a:rPr>
            <a:t> матеріали, будівельні блоки й деталі. </a:t>
          </a:r>
          <a:endParaRPr lang="uk-UA" sz="1800" dirty="0">
            <a:solidFill>
              <a:schemeClr val="accent2">
                <a:lumMod val="50000"/>
              </a:schemeClr>
            </a:solidFill>
          </a:endParaRPr>
        </a:p>
      </dgm:t>
    </dgm:pt>
    <dgm:pt modelId="{8915CE48-DDBC-4FA6-A6B4-B2EDED3522C3}" type="parTrans" cxnId="{47EA4FCF-1CBA-4EB1-9246-A61205568AFD}">
      <dgm:prSet/>
      <dgm:spPr/>
      <dgm:t>
        <a:bodyPr/>
        <a:lstStyle/>
        <a:p>
          <a:endParaRPr lang="uk-UA"/>
        </a:p>
      </dgm:t>
    </dgm:pt>
    <dgm:pt modelId="{19A3848A-1FA6-4999-9BE0-F0CAA8C3D7E8}" type="sibTrans" cxnId="{47EA4FCF-1CBA-4EB1-9246-A61205568AFD}">
      <dgm:prSet/>
      <dgm:spPr/>
      <dgm:t>
        <a:bodyPr/>
        <a:lstStyle/>
        <a:p>
          <a:endParaRPr lang="uk-UA"/>
        </a:p>
      </dgm:t>
    </dgm:pt>
    <dgm:pt modelId="{5AEF28B4-0F6F-4EB7-9DC8-41F301FCC5FB}" type="pres">
      <dgm:prSet presAssocID="{E43C4A2C-30CE-4C5C-8DF5-1EBAE9828D76}" presName="linear" presStyleCnt="0">
        <dgm:presLayoutVars>
          <dgm:animLvl val="lvl"/>
          <dgm:resizeHandles val="exact"/>
        </dgm:presLayoutVars>
      </dgm:prSet>
      <dgm:spPr/>
    </dgm:pt>
    <dgm:pt modelId="{C0A202B3-6C1E-457E-B9D6-BA8D6BF04EA6}" type="pres">
      <dgm:prSet presAssocID="{AD1DDF90-FB5E-434F-8BD2-06BAC962A9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2080A6-24AF-4E11-BCAD-BAEC45996F29}" type="pres">
      <dgm:prSet presAssocID="{928CDBAF-A9DB-4E75-8FC2-F9F72BD0BB55}" presName="spacer" presStyleCnt="0"/>
      <dgm:spPr/>
    </dgm:pt>
    <dgm:pt modelId="{B872752C-07DB-4296-BF10-DC581ED1D161}" type="pres">
      <dgm:prSet presAssocID="{EE02AEB5-93AE-485A-81B7-56F6BA9BE6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1AA5BD-E77A-414A-816E-D0B74D2406CF}" type="pres">
      <dgm:prSet presAssocID="{B5C2959D-F0AA-4E77-841A-B880246A7007}" presName="spacer" presStyleCnt="0"/>
      <dgm:spPr/>
    </dgm:pt>
    <dgm:pt modelId="{E21DF9D4-EEDE-49C0-9266-D43FA672ED67}" type="pres">
      <dgm:prSet presAssocID="{785DD093-60C1-482F-8E89-9E7E2A69CC5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EA4FCF-1CBA-4EB1-9246-A61205568AFD}" srcId="{E43C4A2C-30CE-4C5C-8DF5-1EBAE9828D76}" destId="{785DD093-60C1-482F-8E89-9E7E2A69CC5D}" srcOrd="2" destOrd="0" parTransId="{8915CE48-DDBC-4FA6-A6B4-B2EDED3522C3}" sibTransId="{19A3848A-1FA6-4999-9BE0-F0CAA8C3D7E8}"/>
    <dgm:cxn modelId="{283BA84F-F485-4665-ADDC-B8C4FA0EBB6C}" srcId="{E43C4A2C-30CE-4C5C-8DF5-1EBAE9828D76}" destId="{AD1DDF90-FB5E-434F-8BD2-06BAC962A9EA}" srcOrd="0" destOrd="0" parTransId="{AC7EC9FC-5BF8-46E8-B07B-FD10DF0A0BF1}" sibTransId="{928CDBAF-A9DB-4E75-8FC2-F9F72BD0BB55}"/>
    <dgm:cxn modelId="{1C67A805-2A7E-4DA5-9FC8-F4867801DFF7}" type="presOf" srcId="{EE02AEB5-93AE-485A-81B7-56F6BA9BE6C2}" destId="{B872752C-07DB-4296-BF10-DC581ED1D161}" srcOrd="0" destOrd="0" presId="urn:microsoft.com/office/officeart/2005/8/layout/vList2"/>
    <dgm:cxn modelId="{ACC7C182-EB3D-42A0-A206-C1680A2B554F}" type="presOf" srcId="{AD1DDF90-FB5E-434F-8BD2-06BAC962A9EA}" destId="{C0A202B3-6C1E-457E-B9D6-BA8D6BF04EA6}" srcOrd="0" destOrd="0" presId="urn:microsoft.com/office/officeart/2005/8/layout/vList2"/>
    <dgm:cxn modelId="{54B9C605-EC4E-4D1E-B145-9AE895495C70}" type="presOf" srcId="{785DD093-60C1-482F-8E89-9E7E2A69CC5D}" destId="{E21DF9D4-EEDE-49C0-9266-D43FA672ED67}" srcOrd="0" destOrd="0" presId="urn:microsoft.com/office/officeart/2005/8/layout/vList2"/>
    <dgm:cxn modelId="{FCB754D9-90F2-48CD-9F1F-C3B80B2B447D}" srcId="{E43C4A2C-30CE-4C5C-8DF5-1EBAE9828D76}" destId="{EE02AEB5-93AE-485A-81B7-56F6BA9BE6C2}" srcOrd="1" destOrd="0" parTransId="{B203AB20-68DC-4800-BA2B-0E08C0F4909C}" sibTransId="{B5C2959D-F0AA-4E77-841A-B880246A7007}"/>
    <dgm:cxn modelId="{4A048F02-540B-4B8F-B503-BAE5F52644AE}" type="presOf" srcId="{E43C4A2C-30CE-4C5C-8DF5-1EBAE9828D76}" destId="{5AEF28B4-0F6F-4EB7-9DC8-41F301FCC5FB}" srcOrd="0" destOrd="0" presId="urn:microsoft.com/office/officeart/2005/8/layout/vList2"/>
    <dgm:cxn modelId="{934CF351-28F2-47A6-BE36-6B0C9FEF63A2}" type="presParOf" srcId="{5AEF28B4-0F6F-4EB7-9DC8-41F301FCC5FB}" destId="{C0A202B3-6C1E-457E-B9D6-BA8D6BF04EA6}" srcOrd="0" destOrd="0" presId="urn:microsoft.com/office/officeart/2005/8/layout/vList2"/>
    <dgm:cxn modelId="{3AD2E115-5024-40E3-8040-24CE9801DBFA}" type="presParOf" srcId="{5AEF28B4-0F6F-4EB7-9DC8-41F301FCC5FB}" destId="{5A2080A6-24AF-4E11-BCAD-BAEC45996F29}" srcOrd="1" destOrd="0" presId="urn:microsoft.com/office/officeart/2005/8/layout/vList2"/>
    <dgm:cxn modelId="{E39F6662-2629-4774-9B3D-85B28F4A1B09}" type="presParOf" srcId="{5AEF28B4-0F6F-4EB7-9DC8-41F301FCC5FB}" destId="{B872752C-07DB-4296-BF10-DC581ED1D161}" srcOrd="2" destOrd="0" presId="urn:microsoft.com/office/officeart/2005/8/layout/vList2"/>
    <dgm:cxn modelId="{641C1580-CC99-482B-A6D1-344F0BA5328A}" type="presParOf" srcId="{5AEF28B4-0F6F-4EB7-9DC8-41F301FCC5FB}" destId="{AE1AA5BD-E77A-414A-816E-D0B74D2406CF}" srcOrd="3" destOrd="0" presId="urn:microsoft.com/office/officeart/2005/8/layout/vList2"/>
    <dgm:cxn modelId="{2090B66B-F19E-4BB9-9EBF-70E4EFE3B22C}" type="presParOf" srcId="{5AEF28B4-0F6F-4EB7-9DC8-41F301FCC5FB}" destId="{E21DF9D4-EEDE-49C0-9266-D43FA672ED6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205DF-CEE7-4026-BA93-CD1CA9633187}">
      <dsp:nvSpPr>
        <dsp:cNvPr id="0" name=""/>
        <dsp:cNvSpPr/>
      </dsp:nvSpPr>
      <dsp:spPr>
        <a:xfrm>
          <a:off x="0" y="214748"/>
          <a:ext cx="8229600" cy="1376435"/>
        </a:xfrm>
        <a:prstGeom prst="roundRect">
          <a:avLst/>
        </a:prstGeom>
        <a:gradFill rotWithShape="0">
          <a:gsLst>
            <a:gs pos="0">
              <a:srgbClr val="D1B497"/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rgbClr val="D1B497"/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2">
                  <a:lumMod val="50000"/>
                </a:schemeClr>
              </a:solidFill>
            </a:rPr>
            <a:t>Основні галузі промисловості </a:t>
          </a:r>
          <a:r>
            <a:rPr lang="uk-UA" sz="1800" kern="1200" dirty="0" smtClean="0">
              <a:solidFill>
                <a:schemeClr val="accent2">
                  <a:lumMod val="50000"/>
                </a:schemeClr>
              </a:solidFill>
            </a:rPr>
            <a:t>— легка й харчова промисловість, деревообробна, машинобудування, виробництво будівельних матеріалів. Основу паливної промисловості становить сланцева. </a:t>
          </a:r>
          <a:endParaRPr lang="uk-UA" sz="1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7192" y="281940"/>
        <a:ext cx="8095216" cy="1242051"/>
      </dsp:txXfrm>
    </dsp:sp>
    <dsp:sp modelId="{7A92870F-1E24-4D9E-8098-73549D3F1F9B}">
      <dsp:nvSpPr>
        <dsp:cNvPr id="0" name=""/>
        <dsp:cNvSpPr/>
      </dsp:nvSpPr>
      <dsp:spPr>
        <a:xfrm>
          <a:off x="0" y="1648783"/>
          <a:ext cx="8229600" cy="1523246"/>
        </a:xfrm>
        <a:prstGeom prst="roundRect">
          <a:avLst/>
        </a:prstGeom>
        <a:gradFill rotWithShape="0">
          <a:gsLst>
            <a:gs pos="0">
              <a:srgbClr val="CCAB8A"/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rgbClr val="D1B497"/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solidFill>
                <a:schemeClr val="accent2">
                  <a:lumMod val="50000"/>
                </a:schemeClr>
              </a:solidFill>
            </a:rPr>
            <a:t>У машинобудуванні </a:t>
          </a:r>
          <a:r>
            <a:rPr lang="uk-UA" sz="1800" kern="1200" smtClean="0">
              <a:solidFill>
                <a:schemeClr val="accent2">
                  <a:lumMod val="50000"/>
                </a:schemeClr>
              </a:solidFill>
            </a:rPr>
            <a:t>переважають не металомісткі галузі, що пов'язано з відсутністю власної металургійної бази. Воно представлене електромашинобудуванням, приладобудуванням і виробництвом устаткування для сланцевої промисловості. Розвинені суднобудування і судноремонт.</a:t>
          </a:r>
          <a:endParaRPr lang="uk-UA" sz="1800" kern="1200">
            <a:solidFill>
              <a:schemeClr val="accent2">
                <a:lumMod val="50000"/>
              </a:schemeClr>
            </a:solidFill>
          </a:endParaRPr>
        </a:p>
      </dsp:txBody>
      <dsp:txXfrm>
        <a:off x="74359" y="1723142"/>
        <a:ext cx="8080882" cy="1374528"/>
      </dsp:txXfrm>
    </dsp:sp>
    <dsp:sp modelId="{8C809703-50C6-471F-9497-8C07FE976838}">
      <dsp:nvSpPr>
        <dsp:cNvPr id="0" name=""/>
        <dsp:cNvSpPr/>
      </dsp:nvSpPr>
      <dsp:spPr>
        <a:xfrm>
          <a:off x="0" y="3229630"/>
          <a:ext cx="8229600" cy="1480764"/>
        </a:xfrm>
        <a:prstGeom prst="roundRect">
          <a:avLst/>
        </a:prstGeom>
        <a:gradFill rotWithShape="0">
          <a:gsLst>
            <a:gs pos="100000">
              <a:srgbClr val="D5B89B"/>
            </a:gs>
            <a:gs pos="0">
              <a:srgbClr val="D2B69A"/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solidFill>
                <a:schemeClr val="accent2">
                  <a:lumMod val="50000"/>
                </a:schemeClr>
              </a:solidFill>
            </a:rPr>
            <a:t>Хімічна промисловість</a:t>
          </a:r>
          <a:r>
            <a:rPr lang="uk-UA" sz="1800" kern="1200" smtClean="0">
              <a:solidFill>
                <a:schemeClr val="accent2">
                  <a:lumMod val="50000"/>
                </a:schemeClr>
              </a:solidFill>
            </a:rPr>
            <a:t> представлена сланцепереробним комбінатом. У цій галузі широко використовується місцева сировина. Виробляють фосфорні добрива і сірчану кислоту, азотні добрива, лаки й фарби, фармацевтичні препарати та інші хімічні продукти.</a:t>
          </a:r>
          <a:endParaRPr lang="uk-UA" sz="1800" kern="1200">
            <a:solidFill>
              <a:schemeClr val="accent2">
                <a:lumMod val="50000"/>
              </a:schemeClr>
            </a:solidFill>
          </a:endParaRPr>
        </a:p>
      </dsp:txBody>
      <dsp:txXfrm>
        <a:off x="72285" y="3301915"/>
        <a:ext cx="8085030" cy="1336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202B3-6C1E-457E-B9D6-BA8D6BF04EA6}">
      <dsp:nvSpPr>
        <dsp:cNvPr id="0" name=""/>
        <dsp:cNvSpPr/>
      </dsp:nvSpPr>
      <dsp:spPr>
        <a:xfrm>
          <a:off x="0" y="12315"/>
          <a:ext cx="8229600" cy="1474200"/>
        </a:xfrm>
        <a:prstGeom prst="roundRect">
          <a:avLst/>
        </a:prstGeom>
        <a:gradFill rotWithShape="0">
          <a:gsLst>
            <a:gs pos="0">
              <a:srgbClr val="CFB091"/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rgbClr val="D4B89C"/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2">
                  <a:lumMod val="50000"/>
                </a:schemeClr>
              </a:solidFill>
            </a:rPr>
            <a:t>Харчові галузі </a:t>
          </a:r>
          <a:r>
            <a:rPr lang="uk-UA" sz="1800" kern="1200" dirty="0" smtClean="0">
              <a:solidFill>
                <a:schemeClr val="accent2">
                  <a:lumMod val="50000"/>
                </a:schemeClr>
              </a:solidFill>
            </a:rPr>
            <a:t>виробляють близько 1/3 продукції промисловості. Основні її галузі — маслоробна, м'ясна і особливо рибна. Виробництво молочних продуктів, масла, сиру наближено до сировинних районів. Рибний промисел ведеться в прибережних, океанічних водах і внутрішніх водоймах.</a:t>
          </a:r>
          <a:endParaRPr lang="uk-UA" sz="1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1965" y="84280"/>
        <a:ext cx="8085670" cy="1330270"/>
      </dsp:txXfrm>
    </dsp:sp>
    <dsp:sp modelId="{B872752C-07DB-4296-BF10-DC581ED1D161}">
      <dsp:nvSpPr>
        <dsp:cNvPr id="0" name=""/>
        <dsp:cNvSpPr/>
      </dsp:nvSpPr>
      <dsp:spPr>
        <a:xfrm>
          <a:off x="0" y="1567156"/>
          <a:ext cx="8229600" cy="1474200"/>
        </a:xfrm>
        <a:prstGeom prst="roundRect">
          <a:avLst/>
        </a:prstGeom>
        <a:gradFill rotWithShape="0">
          <a:gsLst>
            <a:gs pos="0">
              <a:srgbClr val="D2B69A"/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rgbClr val="CDAE8F"/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solidFill>
                <a:schemeClr val="accent2">
                  <a:lumMod val="50000"/>
                </a:schemeClr>
              </a:solidFill>
            </a:rPr>
            <a:t>Давніми галузями промисловості</a:t>
          </a:r>
          <a:r>
            <a:rPr lang="uk-UA" sz="1800" kern="1200" smtClean="0">
              <a:solidFill>
                <a:schemeClr val="accent2">
                  <a:lumMod val="50000"/>
                </a:schemeClr>
              </a:solidFill>
            </a:rPr>
            <a:t> є деревообробна й целюлозно-паперова. Асортимент продукції дуже широкий. Тут виробляють деревину й папір, фанеру й деревостружкові плити, меблі та лижі, будівельні деталі й сірники.</a:t>
          </a:r>
          <a:endParaRPr lang="uk-UA" sz="1800" kern="1200">
            <a:solidFill>
              <a:schemeClr val="accent2">
                <a:lumMod val="50000"/>
              </a:schemeClr>
            </a:solidFill>
          </a:endParaRPr>
        </a:p>
      </dsp:txBody>
      <dsp:txXfrm>
        <a:off x="71965" y="1639121"/>
        <a:ext cx="8085670" cy="1330270"/>
      </dsp:txXfrm>
    </dsp:sp>
    <dsp:sp modelId="{E21DF9D4-EEDE-49C0-9266-D43FA672ED67}">
      <dsp:nvSpPr>
        <dsp:cNvPr id="0" name=""/>
        <dsp:cNvSpPr/>
      </dsp:nvSpPr>
      <dsp:spPr>
        <a:xfrm>
          <a:off x="0" y="3121996"/>
          <a:ext cx="8229600" cy="1474200"/>
        </a:xfrm>
        <a:prstGeom prst="roundRect">
          <a:avLst/>
        </a:prstGeom>
        <a:gradFill rotWithShape="0">
          <a:gsLst>
            <a:gs pos="0">
              <a:srgbClr val="D6BCA2"/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rgbClr val="D4B89C"/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2">
                  <a:lumMod val="50000"/>
                </a:schemeClr>
              </a:solidFill>
            </a:rPr>
            <a:t>Легка промисловість </a:t>
          </a:r>
          <a:r>
            <a:rPr lang="uk-UA" sz="1800" kern="1200" dirty="0" smtClean="0">
              <a:solidFill>
                <a:schemeClr val="accent2">
                  <a:lumMod val="50000"/>
                </a:schemeClr>
              </a:solidFill>
            </a:rPr>
            <a:t>сформувалася на привізних бавовні, барвниках і вовні. Є виробництво бавовняних тканин. Промисловість будівельних матеріалів використовує багату й різноманітну місцеву сировину. Із відходів сланців продукують в'яжучі та </a:t>
          </a:r>
          <a:r>
            <a:rPr lang="uk-UA" sz="1800" kern="1200" dirty="0" err="1" smtClean="0">
              <a:solidFill>
                <a:schemeClr val="accent2">
                  <a:lumMod val="50000"/>
                </a:schemeClr>
              </a:solidFill>
            </a:rPr>
            <a:t>кровельні</a:t>
          </a:r>
          <a:r>
            <a:rPr lang="uk-UA" sz="1800" kern="1200" dirty="0" smtClean="0">
              <a:solidFill>
                <a:schemeClr val="accent2">
                  <a:lumMod val="50000"/>
                </a:schemeClr>
              </a:solidFill>
            </a:rPr>
            <a:t> матеріали, будівельні блоки й деталі. </a:t>
          </a:r>
          <a:endParaRPr lang="uk-UA" sz="1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1965" y="3193961"/>
        <a:ext cx="8085670" cy="1330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62D-9F53-417A-9C53-53D887ED1EC9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60E79B47-3E47-41B4-B2AB-D6CB260BE34D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62D-9F53-417A-9C53-53D887ED1EC9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9B47-3E47-41B4-B2AB-D6CB260BE3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62D-9F53-417A-9C53-53D887ED1EC9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60E79B47-3E47-41B4-B2AB-D6CB260BE34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62D-9F53-417A-9C53-53D887ED1EC9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9B47-3E47-41B4-B2AB-D6CB260BE3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62D-9F53-417A-9C53-53D887ED1EC9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0E79B47-3E47-41B4-B2AB-D6CB260BE34D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62D-9F53-417A-9C53-53D887ED1EC9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9B47-3E47-41B4-B2AB-D6CB260BE3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62D-9F53-417A-9C53-53D887ED1EC9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9B47-3E47-41B4-B2AB-D6CB260BE3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62D-9F53-417A-9C53-53D887ED1EC9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9B47-3E47-41B4-B2AB-D6CB260BE3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62D-9F53-417A-9C53-53D887ED1EC9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9B47-3E47-41B4-B2AB-D6CB260BE3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62D-9F53-417A-9C53-53D887ED1EC9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9B47-3E47-41B4-B2AB-D6CB260BE34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62D-9F53-417A-9C53-53D887ED1EC9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9B47-3E47-41B4-B2AB-D6CB260BE34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2C762D-9F53-417A-9C53-53D887ED1EC9}" type="datetimeFigureOut">
              <a:rPr lang="uk-UA" smtClean="0"/>
              <a:t>27.02.2013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0E79B47-3E47-41B4-B2AB-D6CB260BE34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Естонія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97152"/>
            <a:ext cx="8001000" cy="533400"/>
          </a:xfrm>
        </p:spPr>
        <p:txBody>
          <a:bodyPr>
            <a:noAutofit/>
          </a:bodyPr>
          <a:lstStyle/>
          <a:p>
            <a:r>
              <a:rPr lang="uk-UA" sz="1600" dirty="0" smtClean="0"/>
              <a:t>Виконала: Оленченко Катерина, </a:t>
            </a:r>
          </a:p>
          <a:p>
            <a:r>
              <a:rPr lang="uk-UA" sz="1600" dirty="0" smtClean="0"/>
              <a:t>10-Б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9399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3600400" cy="42484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Пересічна густота населення — близько 40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осіб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км</a:t>
            </a:r>
            <a:r>
              <a:rPr lang="uk-UA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. Міське населення — 69%. </a:t>
            </a:r>
          </a:p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Близько 70 % населення — естонці, решта — вихідці з республік колишнього СРСР, особливо з РФ.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1628801"/>
            <a:ext cx="331455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45" y="4005064"/>
            <a:ext cx="3345123" cy="2611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8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Природн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й </a:t>
            </a:r>
            <a:r>
              <a:rPr lang="ru-RU" dirty="0" err="1" smtClean="0"/>
              <a:t>ресурси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3816424" cy="4464496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Естонія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знаходиться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північному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заході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Східноєвропейської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рівнини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Середня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висота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території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близько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50 м.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Найнижча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західна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частина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Естонії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острови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більш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висока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південно-східна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частина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республіки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Рельєф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північній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західній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частинах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республіки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в основному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рівнинний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південній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гористий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80" y="4184843"/>
            <a:ext cx="3742643" cy="251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80" y="1628800"/>
            <a:ext cx="3711083" cy="234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2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Ресурси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Естонія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— найбагатша серед країн Балтії на корисні копалини. В її надрах виявлено горючі сланці, торф, фосфорити, вапняки й доломіти, глини, піски, гравій.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2786199" cy="1877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36912"/>
            <a:ext cx="2743612" cy="1877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06" y="2640808"/>
            <a:ext cx="2223368" cy="187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3495" y="4233088"/>
            <a:ext cx="1944216" cy="278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30" y="4653136"/>
            <a:ext cx="217544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53136"/>
            <a:ext cx="274361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89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Клімат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700808"/>
            <a:ext cx="3610744" cy="4781128"/>
          </a:xfrm>
        </p:spPr>
        <p:txBody>
          <a:bodyPr>
            <a:noAutofit/>
          </a:bodyPr>
          <a:lstStyle/>
          <a:p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Клімат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Естонії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м'який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вологий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Чергування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морського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й континентального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повітря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постійний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вплив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циклонів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зумовлюють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нестійку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погоду. Особливо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мінлива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погода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навесні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й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восени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Середня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температура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січня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-3,4 до -7°С,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липня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+16,5 до +17,5°С.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Опадів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випадає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середньому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550—650 мм на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рік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, на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височинах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близько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700, на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узбережжі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— 500 мм.</a:t>
            </a:r>
            <a:endParaRPr lang="uk-UA" sz="19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5" y="1628800"/>
            <a:ext cx="3633007" cy="2462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8" y="4221088"/>
            <a:ext cx="3630045" cy="2344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6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Річки й озера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1"/>
            <a:ext cx="7704856" cy="2188839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В Естонії багато малих річок, з них лише 9 мають довжину 100 км і більше. </a:t>
            </a:r>
          </a:p>
          <a:p>
            <a:pPr algn="just"/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Річки Естонії належать до басейнів Балтійського моря і Чудського озера.</a:t>
            </a:r>
          </a:p>
          <a:p>
            <a:pPr algn="just"/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В Естонії багато озер — понад 1500 (разом із водосховищами). Найбільші з них — Чудське, 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</a:rPr>
              <a:t>Виртє'ярв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3635896" cy="238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27" y="3791264"/>
            <a:ext cx="3491889" cy="238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84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057871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8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901431"/>
              </p:ext>
            </p:extLst>
          </p:nvPr>
        </p:nvGraphicFramePr>
        <p:xfrm>
          <a:off x="539552" y="1700808"/>
          <a:ext cx="8229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70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352928" cy="4525963"/>
          </a:xfrm>
        </p:spPr>
        <p:txBody>
          <a:bodyPr>
            <a:normAutofit/>
          </a:bodyPr>
          <a:lstStyle/>
          <a:p>
            <a:pPr algn="just"/>
            <a:r>
              <a:rPr lang="uk-UA" sz="1800" b="1" dirty="0">
                <a:solidFill>
                  <a:schemeClr val="accent2">
                    <a:lumMod val="50000"/>
                  </a:schemeClr>
                </a:solidFill>
              </a:rPr>
              <a:t>Сільське господарство </a:t>
            </a: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</a:rPr>
              <a:t>спеціалізується 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</a:rPr>
              <a:t>на м'ясо — молочному тваринництві — 70% валової </a:t>
            </a: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</a:rPr>
              <a:t>продукції. Молочно-м'ясне 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</a:rPr>
              <a:t>скотарство найбільш розвинене в південно-східних, центральних і північно-західних районах республіки. Беконним свинарством вирізняється захід Естонії. Розвиваються хутрове звірівництво і птахівництво.</a:t>
            </a:r>
          </a:p>
          <a:p>
            <a:pPr algn="just"/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</a:rPr>
              <a:t>Провідні </a:t>
            </a: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</a:rPr>
              <a:t>галузі рослинництва 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</a:rPr>
              <a:t>— зернове господарство, картоплярство, а також овочівництво й садівництво. Вирощують жито, пшеницю, овес, ячмінь, картоплю, льон — довгунець, овочі, сіяні трави й кормові </a:t>
            </a:r>
            <a:r>
              <a:rPr lang="uk-UA" sz="1800" dirty="0" err="1">
                <a:solidFill>
                  <a:schemeClr val="accent2">
                    <a:lumMod val="50000"/>
                  </a:schemeClr>
                </a:solidFill>
              </a:rPr>
              <a:t>корнеплоди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algn="just"/>
            <a:endParaRPr lang="uk-UA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81816"/>
            <a:ext cx="3548110" cy="250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81816"/>
            <a:ext cx="2088232" cy="2503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81816"/>
            <a:ext cx="2278635" cy="250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11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Транспорт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94644"/>
            <a:ext cx="3466728" cy="4781128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Естонія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має розвинену транспортну мережу. Понад 80% вантажних і 70% пасажирських перевезень припадає на автомобільний транспорт.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Довжина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залізниць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— 1000 км. </a:t>
            </a: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Основні морські порти: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Таллінн і Тарту.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Розвивається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газопровідний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повітряний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транспорт.</a:t>
            </a:r>
          </a:p>
          <a:p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85" y="4221088"/>
            <a:ext cx="3528391" cy="2356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85" y="1735578"/>
            <a:ext cx="352839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6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Зовнішньоекономічні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Найважливіші торговельні партнери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— Росія, Фінляндія, Німеччина, Латвія, Литва.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Основна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експортна продукція: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м'ясо — молочні та рибні продукти, електротехнічні вироби, продукція легкої та хімічної промисловості.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Імпорт: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 апатити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, бавовна, вовна, шкіра, легкові та вантажні автомобілі, чорні метали, цитрусові, чай.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05064"/>
            <a:ext cx="4680520" cy="263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90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Естонія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Офіційна назва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- Естонська Республіка </a:t>
            </a: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Форма правління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- парламентська республіка</a:t>
            </a: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Форма територіального устрою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- унітарна</a:t>
            </a: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Столиця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 - Таллінн</a:t>
            </a: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Площа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- 45 226 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</a:rPr>
              <a:t>км²</a:t>
            </a:r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Населення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: чисельність - 1 294 236 чоловік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     густота  - 31 чол./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</a:rPr>
              <a:t>км²</a:t>
            </a:r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Рівень урбанізації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-  69%</a:t>
            </a: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Національна валюта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– Євро</a:t>
            </a: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Членство в міжнародних організаціях: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ООН, ЄС, НАТО, СОТ</a:t>
            </a: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Державне свято: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20 серпня (День Незалежності)</a:t>
            </a:r>
          </a:p>
        </p:txBody>
      </p:sp>
    </p:spTree>
    <p:extLst>
      <p:ext uri="{BB962C8B-B14F-4D97-AF65-F5344CB8AC3E}">
        <p14:creationId xmlns:p14="http://schemas.microsoft.com/office/powerpoint/2010/main" val="23471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9600" b="1" dirty="0" smtClean="0">
                <a:solidFill>
                  <a:schemeClr val="accent2">
                    <a:lumMod val="50000"/>
                  </a:schemeClr>
                </a:solidFill>
              </a:rPr>
              <a:t>Дякую за увагу!!!</a:t>
            </a:r>
            <a:endParaRPr lang="uk-UA" sz="9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</a:t>
            </a:r>
            <a:r>
              <a:rPr lang="uk-UA" dirty="0" err="1" smtClean="0"/>
              <a:t>аціональні</a:t>
            </a:r>
            <a:r>
              <a:rPr lang="uk-UA" dirty="0" smtClean="0"/>
              <a:t> символи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871">
            <a:off x="589986" y="1757076"/>
            <a:ext cx="3425219" cy="215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98">
            <a:off x="1178723" y="4197541"/>
            <a:ext cx="30670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708">
            <a:off x="5037045" y="4237895"/>
            <a:ext cx="2927981" cy="2233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715">
            <a:off x="5466043" y="1895936"/>
            <a:ext cx="3057791" cy="208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85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Географічні </a:t>
            </a:r>
            <a:r>
              <a:rPr lang="uk-UA" dirty="0"/>
              <a:t>дані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2513" r="1693"/>
          <a:stretch/>
        </p:blipFill>
        <p:spPr>
          <a:xfrm>
            <a:off x="3923928" y="2060848"/>
            <a:ext cx="504056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1916832"/>
            <a:ext cx="3456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Країна розташована в північно-східній частині Європи.  Омивається з півночі водами Фінської затоки , з заходу - Балтійським морем і Ризькою затокою , межує з Латвією,з Росією. Довжина берегової лінії 3794 км.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До                   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складу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Естонії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входить1521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острів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акваторії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Балтійського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моря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загальною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площею4,2 тис. км ².</a:t>
            </a:r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Державний </a:t>
            </a:r>
            <a:r>
              <a:rPr lang="uk-UA" dirty="0"/>
              <a:t>лад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927" y="1657406"/>
            <a:ext cx="7992888" cy="1915610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Естонія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є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незалежною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демократичною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парламентською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республікою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, в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якій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вищим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носієм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влади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є народ. </a:t>
            </a:r>
          </a:p>
          <a:p>
            <a:pPr algn="just"/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Законодавча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влада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належить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Рійгікогу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- однопалатному парламенту, до складу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якого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входить 101 депутат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Главою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держави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є Президент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Республіки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обирається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депутатами парламенту.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05" y="3545647"/>
            <a:ext cx="451393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2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Адміністративний </a:t>
            </a:r>
            <a:r>
              <a:rPr lang="uk-UA" dirty="0"/>
              <a:t>поділ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93" y="2708920"/>
            <a:ext cx="5676024" cy="354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1843093"/>
            <a:ext cx="7774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Країна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поділяється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на 15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повітів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(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маакондів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),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очолюваних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повітовими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старійшинами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4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 smtClean="0"/>
              <a:t>Найб</a:t>
            </a:r>
            <a:r>
              <a:rPr lang="uk-UA" sz="4000" dirty="0" err="1" smtClean="0"/>
              <a:t>ільші</a:t>
            </a:r>
            <a:r>
              <a:rPr lang="uk-UA" sz="4000" dirty="0" smtClean="0"/>
              <a:t> міста:</a:t>
            </a:r>
            <a:br>
              <a:rPr lang="uk-UA" sz="4000" dirty="0" smtClean="0"/>
            </a:br>
            <a:r>
              <a:rPr lang="uk-UA" sz="4000" dirty="0" smtClean="0"/>
              <a:t> </a:t>
            </a:r>
            <a:r>
              <a:rPr lang="uk-UA" sz="4000" dirty="0" err="1" smtClean="0"/>
              <a:t>Таллін</a:t>
            </a:r>
            <a:endParaRPr lang="uk-UA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428">
            <a:off x="4137506" y="3544281"/>
            <a:ext cx="2232248" cy="297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602">
            <a:off x="5449817" y="1315990"/>
            <a:ext cx="3397181" cy="226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46">
            <a:off x="6447160" y="3628293"/>
            <a:ext cx="2105135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972">
            <a:off x="354977" y="3845650"/>
            <a:ext cx="3507324" cy="239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204">
            <a:off x="2969694" y="1653527"/>
            <a:ext cx="2982754" cy="1990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793">
            <a:off x="358907" y="1973749"/>
            <a:ext cx="2677376" cy="189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920" y="188640"/>
            <a:ext cx="8229600" cy="1111664"/>
          </a:xfrm>
        </p:spPr>
        <p:txBody>
          <a:bodyPr>
            <a:noAutofit/>
          </a:bodyPr>
          <a:lstStyle/>
          <a:p>
            <a:r>
              <a:rPr lang="uk-UA" sz="4000" dirty="0"/>
              <a:t>Найбільші міста:</a:t>
            </a:r>
            <a:br>
              <a:rPr lang="uk-UA" sz="4000" dirty="0"/>
            </a:br>
            <a:r>
              <a:rPr lang="uk-UA" sz="4000" dirty="0" smtClean="0"/>
              <a:t>Тарту</a:t>
            </a:r>
            <a:endParaRPr lang="uk-UA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098">
            <a:off x="6157472" y="3337672"/>
            <a:ext cx="220272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5263">
            <a:off x="258472" y="2008240"/>
            <a:ext cx="248516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4898">
            <a:off x="2843808" y="1884526"/>
            <a:ext cx="237626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125">
            <a:off x="2640039" y="4394630"/>
            <a:ext cx="3071833" cy="221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40" y="1375546"/>
            <a:ext cx="2698511" cy="2022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883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11664"/>
          </a:xfrm>
        </p:spPr>
        <p:txBody>
          <a:bodyPr>
            <a:noAutofit/>
          </a:bodyPr>
          <a:lstStyle/>
          <a:p>
            <a:r>
              <a:rPr lang="uk-UA" sz="4000" dirty="0" smtClean="0"/>
              <a:t>Найбільші міста:</a:t>
            </a:r>
            <a:br>
              <a:rPr lang="uk-UA" sz="4000" dirty="0" smtClean="0"/>
            </a:br>
            <a:r>
              <a:rPr lang="uk-UA" sz="4000" dirty="0" smtClean="0"/>
              <a:t>Нарва</a:t>
            </a:r>
            <a:endParaRPr lang="uk-UA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3089" r="2229" b="3348"/>
          <a:stretch/>
        </p:blipFill>
        <p:spPr>
          <a:xfrm rot="480505">
            <a:off x="5629926" y="1302396"/>
            <a:ext cx="3354899" cy="2481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882">
            <a:off x="425158" y="3568269"/>
            <a:ext cx="3579183" cy="267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764">
            <a:off x="5249244" y="4163112"/>
            <a:ext cx="3593842" cy="2394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504">
            <a:off x="421294" y="1258410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755">
            <a:off x="3044511" y="2459094"/>
            <a:ext cx="3111490" cy="233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68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Другая 15">
      <a:dk1>
        <a:srgbClr val="595959"/>
      </a:dk1>
      <a:lt1>
        <a:sysClr val="window" lastClr="FFFFFF"/>
      </a:lt1>
      <a:dk2>
        <a:srgbClr val="323232"/>
      </a:dk2>
      <a:lt2>
        <a:srgbClr val="CBCBCB"/>
      </a:lt2>
      <a:accent1>
        <a:srgbClr val="FBCB9A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204</TotalTime>
  <Words>828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Decatur</vt:lpstr>
      <vt:lpstr>Естонія</vt:lpstr>
      <vt:lpstr>Естонія</vt:lpstr>
      <vt:lpstr>Національні символи</vt:lpstr>
      <vt:lpstr>Географічні дані</vt:lpstr>
      <vt:lpstr>Державний лад</vt:lpstr>
      <vt:lpstr>Адміністративний поділ</vt:lpstr>
      <vt:lpstr>Найбільші міста:  Таллін</vt:lpstr>
      <vt:lpstr>Найбільші міста: Тарту</vt:lpstr>
      <vt:lpstr>Найбільші міста: Нарва</vt:lpstr>
      <vt:lpstr>Населення</vt:lpstr>
      <vt:lpstr>Природні умови й ресурси</vt:lpstr>
      <vt:lpstr>Ресурси</vt:lpstr>
      <vt:lpstr>Клімат</vt:lpstr>
      <vt:lpstr>Річки й озера</vt:lpstr>
      <vt:lpstr>Промисловість</vt:lpstr>
      <vt:lpstr>Промисловість</vt:lpstr>
      <vt:lpstr>Сільське господарство</vt:lpstr>
      <vt:lpstr>Транспорт</vt:lpstr>
      <vt:lpstr>Зовнішньоекономічні зв’язки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Естонія</dc:title>
  <dc:creator>Оленченко</dc:creator>
  <cp:lastModifiedBy>Оленченко</cp:lastModifiedBy>
  <cp:revision>19</cp:revision>
  <dcterms:created xsi:type="dcterms:W3CDTF">2013-02-27T10:55:10Z</dcterms:created>
  <dcterms:modified xsi:type="dcterms:W3CDTF">2013-02-27T14:19:44Z</dcterms:modified>
</cp:coreProperties>
</file>