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96633"/>
    <a:srgbClr val="CC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676400" y="838200"/>
            <a:ext cx="6257925" cy="146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path path="rect">
                    <a:fillToRect l="100000" b="100000"/>
                  </a:path>
                </a:gradFill>
                <a:latin typeface="Century"/>
              </a:rPr>
              <a:t>Австралія</a:t>
            </a:r>
          </a:p>
        </p:txBody>
      </p:sp>
      <p:pic>
        <p:nvPicPr>
          <p:cNvPr id="3075" name="Picture 3" descr="Герб Австрал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2708275"/>
            <a:ext cx="3800475" cy="28575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805362" y="2708275"/>
            <a:ext cx="3871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Підготувала:</a:t>
            </a:r>
            <a:br>
              <a:rPr lang="uk-UA" dirty="0" smtClean="0"/>
            </a:br>
            <a:r>
              <a:rPr lang="uk-UA" dirty="0" smtClean="0"/>
              <a:t>учениця 9 – А класу</a:t>
            </a:r>
            <a:br>
              <a:rPr lang="uk-UA" dirty="0" smtClean="0"/>
            </a:br>
            <a:r>
              <a:rPr lang="uk-UA" dirty="0" smtClean="0"/>
              <a:t>Кіровоградського НВК №34</a:t>
            </a:r>
            <a:br>
              <a:rPr lang="uk-UA" dirty="0" smtClean="0"/>
            </a:br>
            <a:r>
              <a:rPr lang="uk-UA" dirty="0" err="1" smtClean="0"/>
              <a:t>Подколзіна</a:t>
            </a:r>
            <a:r>
              <a:rPr lang="uk-UA" smtClean="0"/>
              <a:t> Анна</a:t>
            </a:r>
            <a:endParaRPr lang="ru-RU" dirty="0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Кенгуру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32959">
            <a:off x="285720" y="857232"/>
            <a:ext cx="4964116" cy="483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0799">
            <a:off x="4859338" y="1484313"/>
            <a:ext cx="410527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11188" y="616585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Сірий кенгуру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435600" y="4797425"/>
            <a:ext cx="3313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Деревний кенгуру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38367">
            <a:off x="285720" y="214290"/>
            <a:ext cx="8570543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5214950"/>
            <a:ext cx="4176713" cy="1143000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Коала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928670"/>
            <a:ext cx="7315200" cy="715962"/>
          </a:xfrm>
        </p:spPr>
        <p:txBody>
          <a:bodyPr/>
          <a:lstStyle/>
          <a:p>
            <a:r>
              <a:rPr lang="uk-UA" dirty="0" err="1"/>
              <a:t>Вомбат</a:t>
            </a:r>
            <a:endParaRPr lang="uk-UA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88465">
            <a:off x="357158" y="1857364"/>
            <a:ext cx="55435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929322" y="1000108"/>
            <a:ext cx="295275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    </a:t>
            </a:r>
            <a:r>
              <a:rPr lang="uk-UA" b="1" dirty="0" err="1" smtClean="0"/>
              <a:t>Вомбат</a:t>
            </a:r>
            <a:r>
              <a:rPr lang="uk-UA" b="1" dirty="0" smtClean="0"/>
              <a:t> </a:t>
            </a:r>
            <a:r>
              <a:rPr lang="uk-UA" b="1" dirty="0"/>
              <a:t>- добродушний товстун. З усіх сумчастих тільки в нього є два зуби-різці зверху і знизу, як у гризунів. Лапи сильні, з лопатоподібним кігтями: ними він риє довгі (до 40 м) коридори до нори. Ззаду, нижче спини, у </a:t>
            </a:r>
            <a:r>
              <a:rPr lang="uk-UA" b="1" dirty="0" err="1"/>
              <a:t>вомбата</a:t>
            </a:r>
            <a:r>
              <a:rPr lang="uk-UA" b="1" dirty="0"/>
              <a:t> є свого роду щиток - щоб ворог не вхопив. А захищається він, наносячи удари головою, як баран. Їсть траву, молоду кору, гриби. Особливо любить осоку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7315200" cy="715962"/>
          </a:xfrm>
        </p:spPr>
        <p:txBody>
          <a:bodyPr/>
          <a:lstStyle/>
          <a:p>
            <a:r>
              <a:rPr lang="uk-UA" dirty="0"/>
              <a:t>Сумчастий диявол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53112">
            <a:off x="285720" y="1928802"/>
            <a:ext cx="5400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857884" y="357166"/>
            <a:ext cx="3097213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    </a:t>
            </a:r>
            <a:r>
              <a:rPr lang="uk-UA" b="1" dirty="0" smtClean="0"/>
              <a:t>Сумчастий </a:t>
            </a:r>
            <a:r>
              <a:rPr lang="uk-UA" b="1" dirty="0"/>
              <a:t>диявол - кровожерливий хижак. Зустрічається тільки на острові Тасманія. 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    </a:t>
            </a:r>
            <a:r>
              <a:rPr lang="uk-UA" b="1" dirty="0" smtClean="0"/>
              <a:t>Його </a:t>
            </a:r>
            <a:r>
              <a:rPr lang="uk-UA" b="1" dirty="0"/>
              <a:t>зловісний голос нагадує плаксиве бурчання, що змінюються потім хрипким кашлем. 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    </a:t>
            </a:r>
            <a:r>
              <a:rPr lang="uk-UA" b="1" dirty="0" smtClean="0"/>
              <a:t>Веде </a:t>
            </a:r>
            <a:r>
              <a:rPr lang="uk-UA" b="1" dirty="0"/>
              <a:t>наземний спосіб життя, полює вночі на кенгурових щурів, дрібних кенгуру, папуг. Їсть також жаб, раків. Може напасти на звіра крупніше себе - наприклад на вівцю. 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    </a:t>
            </a:r>
            <a:r>
              <a:rPr lang="uk-UA" b="1" dirty="0" smtClean="0"/>
              <a:t>Дуже </a:t>
            </a:r>
            <a:r>
              <a:rPr lang="uk-UA" b="1" dirty="0"/>
              <a:t>охайний. Любить купатися і грітися на сонці.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000108"/>
            <a:ext cx="7315200" cy="715962"/>
          </a:xfrm>
        </p:spPr>
        <p:txBody>
          <a:bodyPr/>
          <a:lstStyle/>
          <a:p>
            <a:r>
              <a:rPr lang="uk-UA" dirty="0"/>
              <a:t>Єхидна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30903">
            <a:off x="654633" y="2220801"/>
            <a:ext cx="43195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57818" y="785794"/>
            <a:ext cx="345598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    </a:t>
            </a:r>
            <a:r>
              <a:rPr lang="uk-UA" sz="2000" b="1" dirty="0" smtClean="0"/>
              <a:t>Єхидна </a:t>
            </a:r>
            <a:r>
              <a:rPr lang="uk-UA" sz="2000" b="1" dirty="0"/>
              <a:t>– невелика сумчаста тварина. Днем єхидна спить, а вночі йде шукати мурах, термітів, хробаків. Здобич викопує лопатоподібним кігтями навіть з-під важких каменів, згортаючи їх з місця. Викине довгий липкий язик, схопить здобич - і в рот. Від ворогів єхидна захищається голками, при небезпеці згортається, як їжак.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428604"/>
            <a:ext cx="7315200" cy="715962"/>
          </a:xfrm>
        </p:spPr>
        <p:txBody>
          <a:bodyPr/>
          <a:lstStyle/>
          <a:p>
            <a:r>
              <a:rPr lang="uk-UA" dirty="0"/>
              <a:t>Сміттєва курка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02773">
            <a:off x="323850" y="1196975"/>
            <a:ext cx="43084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000628" y="1285860"/>
            <a:ext cx="37449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    </a:t>
            </a:r>
            <a:r>
              <a:rPr lang="uk-UA" b="1" dirty="0" smtClean="0"/>
              <a:t>Всі </a:t>
            </a:r>
            <a:r>
              <a:rPr lang="uk-UA" b="1" dirty="0"/>
              <a:t>сміттєві кури, в тому числі і австралійські, ведуть наземний спосіб життя. Розміром вони з індика або трохи менші. У них великі ноги з сильними пальцями, прямі кігті. Злітають ці птахи, тільки коли злякаються, і відразу сідають на найближче дерево.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14282" y="4143380"/>
            <a:ext cx="820896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    </a:t>
            </a:r>
            <a:r>
              <a:rPr lang="uk-UA" b="1" dirty="0" smtClean="0"/>
              <a:t>А </a:t>
            </a:r>
            <a:r>
              <a:rPr lang="uk-UA" b="1" dirty="0"/>
              <a:t>відомі вони тим, що єдині серед птахів на Землі не насиджують яйця і не піклуються про пташенят. Гнізд теж не будують. Замість цього півень старанно згрібає у величезну купу листя, пісок, землю. А коли це все починає гнити і температура в ній підвищується, він контролює нагрівання: розкидає верхівку, якщо необхідно купу охолодити, і додає листя або піску, коли потрібно, щоб стало гарячіше. Нарешті потрібна температура «інкубатора» досягнута, і тоді півень допускає до нього курку. Вона відкладає яйці. Курчата, коли вилупились, розбігаються і живуть самостійно.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35342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Географічне положення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572000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429256" y="3714752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/>
              <a:t>Крайні точки: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857752" y="4214818"/>
            <a:ext cx="41052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dirty="0"/>
              <a:t> м. Байрон – крайня східна;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dirty="0"/>
              <a:t>м. </a:t>
            </a:r>
            <a:r>
              <a:rPr lang="uk-UA" dirty="0" err="1"/>
              <a:t>Стіп-Пойнт</a:t>
            </a:r>
            <a:r>
              <a:rPr lang="uk-UA" dirty="0"/>
              <a:t> – крайня західна;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dirty="0"/>
              <a:t>м. Йорк – крайня північна;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dirty="0"/>
              <a:t>м. Південно-Східний – крайня південна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79388" y="5805488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/>
              <a:t>Площа: 7,6 млн. км кв.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4282" y="357166"/>
            <a:ext cx="4103688" cy="62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   </a:t>
            </a:r>
            <a:r>
              <a:rPr lang="uk-UA" b="1" dirty="0" smtClean="0"/>
              <a:t>Переважають </a:t>
            </a:r>
            <a:r>
              <a:rPr lang="uk-UA" b="1" dirty="0"/>
              <a:t>рівнини. Близько 95% поверхні не перевищують 600 м над рівнем моря. 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   </a:t>
            </a:r>
            <a:r>
              <a:rPr lang="uk-UA" b="1" dirty="0" smtClean="0"/>
              <a:t>Західно-Австралійське </a:t>
            </a:r>
            <a:r>
              <a:rPr lang="uk-UA" b="1" dirty="0"/>
              <a:t>плоскогір'я - середні висоти 400-500 метрів. 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   </a:t>
            </a:r>
            <a:r>
              <a:rPr lang="uk-UA" b="1" dirty="0" smtClean="0"/>
              <a:t>Центральна </a:t>
            </a:r>
            <a:r>
              <a:rPr lang="uk-UA" b="1" dirty="0"/>
              <a:t>низовина з переважними висотами до 100 м над рівнем моря. В районі озера </a:t>
            </a:r>
            <a:r>
              <a:rPr lang="uk-UA" b="1" dirty="0" err="1"/>
              <a:t>Ейр</a:t>
            </a:r>
            <a:r>
              <a:rPr lang="uk-UA" b="1" dirty="0"/>
              <a:t> найнижча точка - 12 м нижче рівня моря. 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   </a:t>
            </a:r>
            <a:r>
              <a:rPr lang="uk-UA" b="1" dirty="0" smtClean="0"/>
              <a:t>На </a:t>
            </a:r>
            <a:r>
              <a:rPr lang="uk-UA" b="1" dirty="0"/>
              <a:t>південному заході - хребет </a:t>
            </a:r>
            <a:r>
              <a:rPr lang="uk-UA" b="1" dirty="0" err="1"/>
              <a:t>Фліндерс</a:t>
            </a:r>
            <a:r>
              <a:rPr lang="uk-UA" b="1" dirty="0"/>
              <a:t> </a:t>
            </a:r>
            <a:r>
              <a:rPr lang="uk-UA" b="1" dirty="0" err="1"/>
              <a:t>Маунт-Лофті</a:t>
            </a:r>
            <a:r>
              <a:rPr lang="uk-UA" b="1" dirty="0"/>
              <a:t>. 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   </a:t>
            </a:r>
            <a:r>
              <a:rPr lang="uk-UA" b="1" dirty="0" smtClean="0"/>
              <a:t>Великий </a:t>
            </a:r>
            <a:r>
              <a:rPr lang="uk-UA" b="1" dirty="0"/>
              <a:t>Вододільний хребет, середньовисотний, з плоскими вершинами, крутими, переходять на заході в горбисті передгір'я. 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   </a:t>
            </a:r>
            <a:r>
              <a:rPr lang="uk-UA" b="1" dirty="0" smtClean="0"/>
              <a:t>На </a:t>
            </a:r>
            <a:r>
              <a:rPr lang="uk-UA" b="1" dirty="0"/>
              <a:t>півдні в Австралійських Альпах найвища точка - гора </a:t>
            </a:r>
            <a:r>
              <a:rPr lang="uk-UA" b="1" dirty="0" err="1"/>
              <a:t>Косцюшко</a:t>
            </a:r>
            <a:r>
              <a:rPr lang="uk-UA" b="1" dirty="0"/>
              <a:t>, 2228 м. 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716463" y="260350"/>
            <a:ext cx="3816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Рельєф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4" y="1484313"/>
            <a:ext cx="4680952" cy="437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3419475" cy="23034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000" b="1" dirty="0"/>
              <a:t>     </a:t>
            </a:r>
            <a:r>
              <a:rPr lang="en-US" sz="2000" b="1" dirty="0" smtClean="0"/>
              <a:t>   </a:t>
            </a:r>
            <a:r>
              <a:rPr lang="uk-UA" sz="2000" b="1" dirty="0" smtClean="0"/>
              <a:t>В </a:t>
            </a:r>
            <a:r>
              <a:rPr lang="uk-UA" sz="2000" b="1" dirty="0"/>
              <a:t>основі території континенту лежить древня Австралійська платформа, яка була частиною  материка </a:t>
            </a:r>
            <a:r>
              <a:rPr lang="uk-UA" sz="2000" b="1" dirty="0" err="1"/>
              <a:t>Гондвана</a:t>
            </a:r>
            <a:r>
              <a:rPr lang="uk-UA" sz="2000" b="1" dirty="0"/>
              <a:t>. 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Геологічна будова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 l="14641" t="10999" r="8102" b="1114"/>
          <a:stretch>
            <a:fillRect/>
          </a:stretch>
        </p:blipFill>
        <p:spPr bwMode="auto">
          <a:xfrm>
            <a:off x="4572000" y="1484313"/>
            <a:ext cx="3995738" cy="4319587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50825" y="3860800"/>
            <a:ext cx="936625" cy="35877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50825" y="4508500"/>
            <a:ext cx="936625" cy="3587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50825" y="5157788"/>
            <a:ext cx="936625" cy="358775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258888" y="3789363"/>
            <a:ext cx="3241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/>
              <a:t>Виступи кристалічного фундаменту древньої платформи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285852" y="4429132"/>
            <a:ext cx="3241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dirty="0"/>
              <a:t>Області </a:t>
            </a:r>
            <a:r>
              <a:rPr lang="uk-UA" sz="1400" b="1" dirty="0" err="1"/>
              <a:t>каледонської</a:t>
            </a:r>
            <a:r>
              <a:rPr lang="uk-UA" sz="1400" b="1" dirty="0"/>
              <a:t> </a:t>
            </a:r>
            <a:r>
              <a:rPr lang="uk-UA" sz="1400" b="1" dirty="0" err="1"/>
              <a:t>складчатості</a:t>
            </a:r>
            <a:endParaRPr lang="uk-UA" sz="1400" b="1" dirty="0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285852" y="5214950"/>
            <a:ext cx="3241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dirty="0"/>
              <a:t>Області </a:t>
            </a:r>
            <a:r>
              <a:rPr lang="uk-UA" sz="1400" b="1" dirty="0" err="1"/>
              <a:t>герцинської</a:t>
            </a:r>
            <a:r>
              <a:rPr lang="uk-UA" sz="1400" b="1" dirty="0"/>
              <a:t> </a:t>
            </a:r>
            <a:r>
              <a:rPr lang="uk-UA" sz="1400" b="1" dirty="0" err="1"/>
              <a:t>складчатості</a:t>
            </a:r>
            <a:endParaRPr lang="uk-UA" sz="1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4643438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700" b="1" dirty="0" smtClean="0"/>
              <a:t>            </a:t>
            </a:r>
            <a:r>
              <a:rPr lang="uk-UA" sz="2000" b="1" dirty="0" smtClean="0"/>
              <a:t>Австралійський </a:t>
            </a:r>
            <a:r>
              <a:rPr lang="uk-UA" sz="2000" b="1" dirty="0"/>
              <a:t>континент розташований у межах трьох основних теплих кліматичних поясів південної півкулі: субекваторіального, тропічного, субтропічного.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          </a:t>
            </a:r>
            <a:r>
              <a:rPr lang="uk-UA" sz="2000" b="1" dirty="0" smtClean="0"/>
              <a:t>Субекваторіальний </a:t>
            </a:r>
            <a:r>
              <a:rPr lang="uk-UA" sz="2000" b="1" dirty="0"/>
              <a:t>клімат, характерний для північної та північно-східної частини континенту, відрізняється рівним ходом температур і великою кількістю опадів. Опади сюди приносить вологий північно-західний мусон, і випадають вони переважно влітку. Взимку, в сухий період року, дощі випадають тільки епізодично.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42918"/>
            <a:ext cx="437397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3178175" cy="776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Клімат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928926" y="3214686"/>
            <a:ext cx="5832475" cy="30241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 smtClean="0"/>
              <a:t>             </a:t>
            </a:r>
            <a:r>
              <a:rPr lang="uk-UA" sz="1800" b="1" dirty="0" smtClean="0"/>
              <a:t>Водні </a:t>
            </a:r>
            <a:r>
              <a:rPr lang="uk-UA" sz="1800" b="1" dirty="0"/>
              <a:t>ресурси континенту невеликі. Річки, що стікають з східних схилів Великого Вододільного хребта, - короткі, у верхів'ях течуть у вузьких ущелинах. Тут вони цілком можуть бути використані, а почасти вже використовуються для будівництва ГЕС. При виході на прибережну рівнину річки уповільнюють свою течію, їх глибина збільшується. Багато з них у гирлових ділянках навіть доступні для великих океанських суден.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/>
              <a:t>           </a:t>
            </a:r>
            <a:r>
              <a:rPr lang="uk-UA" sz="1800" b="1" dirty="0" smtClean="0"/>
              <a:t>На </a:t>
            </a:r>
            <a:r>
              <a:rPr lang="uk-UA" sz="1800" b="1" dirty="0"/>
              <a:t>західних схилах Великого Вододільного хребта беруть початок річки, що прокладає свій шлях до внутрішніх рівнин. У районі гори </a:t>
            </a:r>
            <a:r>
              <a:rPr lang="uk-UA" sz="1800" b="1" dirty="0" err="1"/>
              <a:t>Косцюшко</a:t>
            </a:r>
            <a:r>
              <a:rPr lang="uk-UA" sz="1800" b="1" dirty="0"/>
              <a:t> починається найбільша ріка Австралії - </a:t>
            </a:r>
            <a:r>
              <a:rPr lang="uk-UA" sz="1800" b="1" dirty="0" err="1"/>
              <a:t>Мюррей</a:t>
            </a:r>
            <a:r>
              <a:rPr lang="uk-UA" sz="1800" b="1" dirty="0"/>
              <a:t>.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3" y="285729"/>
            <a:ext cx="371148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57338"/>
            <a:ext cx="27146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072330" y="357166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b="1" dirty="0"/>
              <a:t>р. </a:t>
            </a:r>
            <a:r>
              <a:rPr lang="uk-UA" sz="1600" b="1" dirty="0" err="1"/>
              <a:t>Мюррей</a:t>
            </a:r>
            <a:endParaRPr lang="uk-UA" sz="1600" b="1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0825" y="6237288"/>
            <a:ext cx="216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b="1"/>
              <a:t>Басейн р. Мюррей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421163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Внутрішні води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357298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2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/>
              <a:t>        </a:t>
            </a:r>
            <a:r>
              <a:rPr lang="uk-UA" sz="2600" dirty="0" smtClean="0"/>
              <a:t>Оскільки </a:t>
            </a:r>
            <a:r>
              <a:rPr lang="uk-UA" sz="2600" dirty="0"/>
              <a:t>Австралійський материк тривалий час, починаючи з середини крейдового періоду, знаходився в умовах ізоляції від інших частин земної кулі, його рослинний світ дуже своєрідний.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/>
              <a:t>        </a:t>
            </a:r>
            <a:r>
              <a:rPr lang="uk-UA" sz="2600" dirty="0" smtClean="0"/>
              <a:t>З </a:t>
            </a:r>
            <a:r>
              <a:rPr lang="uk-UA" sz="2600" dirty="0"/>
              <a:t>12 тис. видів вищих рослин більше 9 тис. - ендеміки, тобто ростуть тільки на Австралійському континенті.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/>
              <a:t>        </a:t>
            </a:r>
            <a:r>
              <a:rPr lang="uk-UA" sz="2600" dirty="0" smtClean="0"/>
              <a:t>У </a:t>
            </a:r>
            <a:r>
              <a:rPr lang="uk-UA" sz="2600" dirty="0"/>
              <a:t>той же час тут зустрічаються й такі рослини, які притаманні Південній Америці, Південній Африці і островам Малайського архіпелагу. Це свідчить про те, що багато мільйонів років тому між материками існували сухопутні зв'язку.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Рослинний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світ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Австралії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9342">
            <a:off x="500034" y="1357297"/>
            <a:ext cx="3943351" cy="474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9750" y="623728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Евкаліпт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435600" y="6237288"/>
            <a:ext cx="3313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Пляшкове дерево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38802">
            <a:off x="4716463" y="1484313"/>
            <a:ext cx="38877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Рослинний світ Австралії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3322637" cy="15128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100" dirty="0"/>
              <a:t>235 видів ссавців;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100" dirty="0"/>
              <a:t>720 – птахів;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100" dirty="0"/>
              <a:t>420 – рептилій;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100" dirty="0"/>
              <a:t>120 видів амфібій; 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Тваринний світ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53579">
            <a:off x="4643438" y="1484313"/>
            <a:ext cx="42132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1011">
            <a:off x="500034" y="3929066"/>
            <a:ext cx="28575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89575">
            <a:off x="5219700" y="4437063"/>
            <a:ext cx="2857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1C94FB"/>
      </a:lt2>
      <a:accent1>
        <a:srgbClr val="60BBFF"/>
      </a:accent1>
      <a:accent2>
        <a:srgbClr val="9CD9FF"/>
      </a:accent2>
      <a:accent3>
        <a:srgbClr val="FFFFFF"/>
      </a:accent3>
      <a:accent4>
        <a:srgbClr val="404040"/>
      </a:accent4>
      <a:accent5>
        <a:srgbClr val="B6DAFF"/>
      </a:accent5>
      <a:accent6>
        <a:srgbClr val="8DC4E7"/>
      </a:accent6>
      <a:hlink>
        <a:srgbClr val="FCCD7F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путешествие</Template>
  <TotalTime>163</TotalTime>
  <Words>844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powerpoint-template-24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Кенгуру</vt:lpstr>
      <vt:lpstr>Коала</vt:lpstr>
      <vt:lpstr>Вомбат</vt:lpstr>
      <vt:lpstr>Сумчастий диявол</vt:lpstr>
      <vt:lpstr>Єхидна</vt:lpstr>
      <vt:lpstr>Сміттєва курка</vt:lpstr>
    </vt:vector>
  </TitlesOfParts>
  <Company>Мій комп'ютер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ВФГ</dc:creator>
  <cp:lastModifiedBy>Татьяна</cp:lastModifiedBy>
  <cp:revision>13</cp:revision>
  <dcterms:created xsi:type="dcterms:W3CDTF">2010-12-21T19:03:59Z</dcterms:created>
  <dcterms:modified xsi:type="dcterms:W3CDTF">2014-06-02T13:53:32Z</dcterms:modified>
</cp:coreProperties>
</file>