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62" r:id="rId5"/>
    <p:sldId id="264" r:id="rId6"/>
    <p:sldId id="265" r:id="rId7"/>
    <p:sldId id="267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</a:t>
            </a:r>
            <a:r>
              <a:rPr lang="uk-UA" dirty="0"/>
              <a:t>г</a:t>
            </a:r>
            <a:r>
              <a:rPr lang="ru-RU" dirty="0" err="1" smtClean="0"/>
              <a:t>ент</a:t>
            </a:r>
            <a:r>
              <a:rPr lang="uk-UA" dirty="0"/>
              <a:t>и</a:t>
            </a:r>
            <a:r>
              <a:rPr lang="ru-RU" dirty="0" smtClean="0"/>
              <a:t>на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7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75" y="776452"/>
            <a:ext cx="4594225" cy="34762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801887" cy="5708104"/>
          </a:xfrm>
        </p:spPr>
        <p:txBody>
          <a:bodyPr>
            <a:normAutofit/>
          </a:bodyPr>
          <a:lstStyle/>
          <a:p>
            <a:r>
              <a:rPr lang="ru-RU" dirty="0"/>
              <a:t>В </a:t>
            </a:r>
            <a:r>
              <a:rPr lang="ru-RU" dirty="0" err="1"/>
              <a:t>імпорті</a:t>
            </a:r>
            <a:r>
              <a:rPr lang="ru-RU" dirty="0"/>
              <a:t> </a:t>
            </a:r>
            <a:r>
              <a:rPr lang="ru-RU" dirty="0" err="1"/>
              <a:t>Аргентини</a:t>
            </a:r>
            <a:r>
              <a:rPr lang="ru-RU" dirty="0"/>
              <a:t> </a:t>
            </a:r>
            <a:r>
              <a:rPr lang="ru-RU" dirty="0" err="1"/>
              <a:t>переважають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і </a:t>
            </a:r>
            <a:r>
              <a:rPr lang="ru-RU" dirty="0" err="1"/>
              <a:t>устаткування</a:t>
            </a:r>
            <a:r>
              <a:rPr lang="ru-RU" dirty="0"/>
              <a:t>, </a:t>
            </a:r>
            <a:r>
              <a:rPr lang="ru-RU" dirty="0" err="1"/>
              <a:t>нафта</a:t>
            </a:r>
            <a:r>
              <a:rPr lang="ru-RU" dirty="0"/>
              <a:t>, </a:t>
            </a:r>
            <a:r>
              <a:rPr lang="ru-RU" dirty="0" err="1"/>
              <a:t>вугілля</a:t>
            </a:r>
            <a:r>
              <a:rPr lang="ru-RU" dirty="0"/>
              <a:t>, </a:t>
            </a:r>
            <a:r>
              <a:rPr lang="ru-RU" dirty="0" err="1"/>
              <a:t>кольорові</a:t>
            </a:r>
            <a:r>
              <a:rPr lang="ru-RU" dirty="0"/>
              <a:t> метали, </a:t>
            </a:r>
            <a:r>
              <a:rPr lang="ru-RU" dirty="0" err="1"/>
              <a:t>продукція</a:t>
            </a:r>
            <a:r>
              <a:rPr lang="ru-RU" dirty="0"/>
              <a:t>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та </a:t>
            </a:r>
            <a:r>
              <a:rPr lang="ru-RU" dirty="0" err="1"/>
              <a:t>товари</a:t>
            </a:r>
            <a:r>
              <a:rPr lang="ru-RU" dirty="0"/>
              <a:t> народного </a:t>
            </a:r>
            <a:r>
              <a:rPr lang="ru-RU" dirty="0" err="1"/>
              <a:t>споживання</a:t>
            </a:r>
            <a:r>
              <a:rPr lang="ru-RU" dirty="0"/>
              <a:t>.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торговими</a:t>
            </a:r>
            <a:r>
              <a:rPr lang="ru-RU" dirty="0"/>
              <a:t> партнерами </a:t>
            </a:r>
            <a:r>
              <a:rPr lang="ru-RU" dirty="0" err="1"/>
              <a:t>Аргентини</a:t>
            </a:r>
            <a:r>
              <a:rPr lang="ru-RU" dirty="0"/>
              <a:t> є </a:t>
            </a:r>
            <a:r>
              <a:rPr lang="ru-RU" dirty="0" err="1"/>
              <a:t>Бразилія</a:t>
            </a:r>
            <a:r>
              <a:rPr lang="ru-RU" dirty="0"/>
              <a:t>, США, </a:t>
            </a:r>
            <a:r>
              <a:rPr lang="ru-RU" dirty="0" err="1"/>
              <a:t>Японія</a:t>
            </a:r>
            <a:r>
              <a:rPr lang="ru-RU" dirty="0"/>
              <a:t>, </a:t>
            </a:r>
            <a:r>
              <a:rPr lang="ru-RU" dirty="0" err="1"/>
              <a:t>Австралія</a:t>
            </a:r>
            <a:r>
              <a:rPr lang="ru-RU" dirty="0"/>
              <a:t> і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30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3960440" cy="30243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958" y="609600"/>
            <a:ext cx="3001442" cy="4043536"/>
          </a:xfrm>
        </p:spPr>
      </p:pic>
    </p:spTree>
    <p:extLst>
      <p:ext uri="{BB962C8B-B14F-4D97-AF65-F5344CB8AC3E}">
        <p14:creationId xmlns:p14="http://schemas.microsoft.com/office/powerpoint/2010/main" val="29410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/>
              <a:t>Арґентина</a:t>
            </a:r>
            <a:r>
              <a:rPr lang="ru-RU" b="1" dirty="0"/>
              <a:t> </a:t>
            </a:r>
            <a:r>
              <a:rPr lang="ru-RU" b="1" dirty="0" err="1"/>
              <a:t>займає</a:t>
            </a:r>
            <a:r>
              <a:rPr lang="ru-RU" b="1" dirty="0"/>
              <a:t> </a:t>
            </a:r>
            <a:r>
              <a:rPr lang="ru-RU" b="1" dirty="0" err="1"/>
              <a:t>південно-східну</a:t>
            </a:r>
            <a:r>
              <a:rPr lang="ru-RU" b="1" dirty="0"/>
              <a:t> </a:t>
            </a:r>
            <a:r>
              <a:rPr lang="ru-RU" b="1" dirty="0" err="1"/>
              <a:t>частину</a:t>
            </a:r>
            <a:r>
              <a:rPr lang="ru-RU" b="1" dirty="0"/>
              <a:t> </a:t>
            </a:r>
            <a:r>
              <a:rPr lang="ru-RU" b="1" dirty="0" err="1"/>
              <a:t>Південної</a:t>
            </a:r>
            <a:r>
              <a:rPr lang="ru-RU" b="1" dirty="0"/>
              <a:t> Америки, </a:t>
            </a:r>
            <a:r>
              <a:rPr lang="ru-RU" b="1" dirty="0" err="1"/>
              <a:t>південно-східну</a:t>
            </a:r>
            <a:r>
              <a:rPr lang="ru-RU" b="1" dirty="0"/>
              <a:t> </a:t>
            </a:r>
            <a:r>
              <a:rPr lang="ru-RU" b="1" dirty="0" err="1"/>
              <a:t>частину</a:t>
            </a:r>
            <a:r>
              <a:rPr lang="ru-RU" b="1" dirty="0"/>
              <a:t> о. </a:t>
            </a:r>
            <a:r>
              <a:rPr lang="ru-RU" b="1" dirty="0" err="1"/>
              <a:t>Вогняна</a:t>
            </a:r>
            <a:r>
              <a:rPr lang="ru-RU" b="1" dirty="0"/>
              <a:t> Земля та </a:t>
            </a:r>
            <a:r>
              <a:rPr lang="ru-RU" b="1" dirty="0" err="1"/>
              <a:t>прилеглі</a:t>
            </a:r>
            <a:r>
              <a:rPr lang="ru-RU" b="1" dirty="0"/>
              <a:t> </a:t>
            </a:r>
            <a:r>
              <a:rPr lang="ru-RU" b="1" dirty="0" err="1"/>
              <a:t>острови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Межує</a:t>
            </a:r>
            <a:r>
              <a:rPr lang="ru-RU" dirty="0"/>
              <a:t> на </a:t>
            </a:r>
            <a:r>
              <a:rPr lang="ru-RU" dirty="0" err="1"/>
              <a:t>північному</a:t>
            </a:r>
            <a:r>
              <a:rPr lang="ru-RU" dirty="0"/>
              <a:t> </a:t>
            </a:r>
            <a:r>
              <a:rPr lang="ru-RU" dirty="0" err="1"/>
              <a:t>сході</a:t>
            </a:r>
            <a:r>
              <a:rPr lang="ru-RU" dirty="0"/>
              <a:t> з </a:t>
            </a:r>
            <a:r>
              <a:rPr lang="ru-RU" dirty="0" err="1"/>
              <a:t>Уругваєм</a:t>
            </a:r>
            <a:r>
              <a:rPr lang="ru-RU" dirty="0"/>
              <a:t>, </a:t>
            </a:r>
            <a:r>
              <a:rPr lang="ru-RU" dirty="0" err="1"/>
              <a:t>Бразилією</a:t>
            </a:r>
            <a:r>
              <a:rPr lang="ru-RU" dirty="0"/>
              <a:t> та </a:t>
            </a:r>
            <a:r>
              <a:rPr lang="ru-RU" dirty="0" err="1"/>
              <a:t>Парагваєм</a:t>
            </a:r>
            <a:r>
              <a:rPr lang="ru-RU" dirty="0"/>
              <a:t>, на </a:t>
            </a:r>
            <a:r>
              <a:rPr lang="ru-RU" dirty="0" err="1"/>
              <a:t>півночі</a:t>
            </a:r>
            <a:r>
              <a:rPr lang="ru-RU" dirty="0"/>
              <a:t> — з </a:t>
            </a:r>
            <a:r>
              <a:rPr lang="ru-RU" dirty="0" err="1"/>
              <a:t>Болівією</a:t>
            </a:r>
            <a:r>
              <a:rPr lang="ru-RU" dirty="0"/>
              <a:t> і на </a:t>
            </a:r>
            <a:r>
              <a:rPr lang="ru-RU" dirty="0" err="1"/>
              <a:t>заході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видовжений</a:t>
            </a:r>
            <a:r>
              <a:rPr lang="ru-RU" dirty="0"/>
              <a:t> кордон, </a:t>
            </a:r>
            <a:r>
              <a:rPr lang="ru-RU" dirty="0" err="1"/>
              <a:t>який</a:t>
            </a:r>
            <a:r>
              <a:rPr lang="ru-RU" dirty="0"/>
              <a:t> проходить, по горах Анди, з </a:t>
            </a:r>
            <a:r>
              <a:rPr lang="ru-RU" dirty="0" err="1"/>
              <a:t>Чилі</a:t>
            </a:r>
            <a:r>
              <a:rPr lang="ru-RU" dirty="0"/>
              <a:t>. Три </a:t>
            </a:r>
            <a:r>
              <a:rPr lang="ru-RU" dirty="0" err="1"/>
              <a:t>чверті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кордонів</a:t>
            </a:r>
            <a:r>
              <a:rPr lang="ru-RU" dirty="0"/>
              <a:t> — </a:t>
            </a:r>
            <a:r>
              <a:rPr lang="ru-RU" dirty="0" err="1"/>
              <a:t>сухопутні</a:t>
            </a:r>
            <a:r>
              <a:rPr lang="ru-RU" dirty="0"/>
              <a:t>. </a:t>
            </a:r>
            <a:r>
              <a:rPr lang="ru-RU" dirty="0" err="1"/>
              <a:t>Протяжність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з </a:t>
            </a:r>
            <a:r>
              <a:rPr lang="ru-RU" dirty="0" err="1"/>
              <a:t>півночі</a:t>
            </a:r>
            <a:r>
              <a:rPr lang="ru-RU" dirty="0"/>
              <a:t> на </a:t>
            </a:r>
            <a:r>
              <a:rPr lang="ru-RU" dirty="0" err="1"/>
              <a:t>південь</a:t>
            </a:r>
            <a:r>
              <a:rPr lang="ru-RU" dirty="0"/>
              <a:t> — 3700 км, а </a:t>
            </a:r>
            <a:r>
              <a:rPr lang="ru-RU" dirty="0" err="1"/>
              <a:t>із</a:t>
            </a:r>
            <a:r>
              <a:rPr lang="ru-RU" dirty="0"/>
              <a:t> заходу на </a:t>
            </a:r>
            <a:r>
              <a:rPr lang="ru-RU" dirty="0" err="1"/>
              <a:t>схід</a:t>
            </a:r>
            <a:r>
              <a:rPr lang="ru-RU" dirty="0"/>
              <a:t> — 1400 км. </a:t>
            </a:r>
            <a:r>
              <a:rPr lang="ru-RU" dirty="0" err="1"/>
              <a:t>Довжина</a:t>
            </a:r>
            <a:r>
              <a:rPr lang="ru-RU" dirty="0"/>
              <a:t> </a:t>
            </a:r>
            <a:r>
              <a:rPr lang="ru-RU" dirty="0" err="1"/>
              <a:t>берегової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Атлантичного</a:t>
            </a:r>
            <a:r>
              <a:rPr lang="ru-RU" dirty="0"/>
              <a:t> океану — 2500 км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Арґентина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невеликі</a:t>
            </a:r>
            <a:r>
              <a:rPr lang="ru-RU" dirty="0"/>
              <a:t> </a:t>
            </a:r>
            <a:r>
              <a:rPr lang="ru-RU" dirty="0" err="1"/>
              <a:t>обсяги</a:t>
            </a:r>
            <a:r>
              <a:rPr lang="ru-RU" dirty="0"/>
              <a:t> </a:t>
            </a:r>
            <a:r>
              <a:rPr lang="ru-RU" dirty="0" err="1"/>
              <a:t>зовнішньоторговельних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90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/>
              <a:t>Природний</a:t>
            </a:r>
            <a:r>
              <a:rPr lang="ru-RU" sz="1800" dirty="0"/>
              <a:t> </a:t>
            </a:r>
            <a:r>
              <a:rPr lang="ru-RU" sz="1800" dirty="0" err="1"/>
              <a:t>приріст</a:t>
            </a:r>
            <a:r>
              <a:rPr lang="ru-RU" sz="1800" dirty="0"/>
              <a:t> </a:t>
            </a:r>
            <a:r>
              <a:rPr lang="ru-RU" sz="1800" dirty="0" err="1"/>
              <a:t>населення</a:t>
            </a:r>
            <a:r>
              <a:rPr lang="ru-RU" sz="1800" dirty="0"/>
              <a:t> в </a:t>
            </a:r>
            <a:r>
              <a:rPr lang="ru-RU" sz="1800" dirty="0" err="1"/>
              <a:t>Аргентині</a:t>
            </a:r>
            <a:r>
              <a:rPr lang="ru-RU" sz="1800" dirty="0"/>
              <a:t> </a:t>
            </a:r>
            <a:r>
              <a:rPr lang="ru-RU" sz="1800" dirty="0" err="1"/>
              <a:t>залишається</a:t>
            </a:r>
            <a:r>
              <a:rPr lang="ru-RU" sz="1800" dirty="0"/>
              <a:t> </a:t>
            </a:r>
            <a:r>
              <a:rPr lang="ru-RU" sz="1800" dirty="0" err="1"/>
              <a:t>досить</a:t>
            </a:r>
            <a:r>
              <a:rPr lang="ru-RU" sz="1800" dirty="0"/>
              <a:t> </a:t>
            </a:r>
            <a:r>
              <a:rPr lang="ru-RU" sz="1800" dirty="0" err="1"/>
              <a:t>значним</a:t>
            </a:r>
            <a:r>
              <a:rPr lang="ru-RU" sz="1800" dirty="0"/>
              <a:t> — 11 на 1000 </a:t>
            </a:r>
            <a:r>
              <a:rPr lang="ru-RU" sz="1800" dirty="0" err="1"/>
              <a:t>осіб</a:t>
            </a:r>
            <a:r>
              <a:rPr lang="ru-RU" sz="1800" dirty="0"/>
              <a:t>. </a:t>
            </a:r>
            <a:r>
              <a:rPr lang="ru-RU" sz="1800" dirty="0" err="1"/>
              <a:t>Середня</a:t>
            </a:r>
            <a:r>
              <a:rPr lang="ru-RU" sz="1800" dirty="0"/>
              <a:t> </a:t>
            </a:r>
            <a:r>
              <a:rPr lang="ru-RU" sz="1800" dirty="0" err="1"/>
              <a:t>тривалість</a:t>
            </a:r>
            <a:r>
              <a:rPr lang="ru-RU" sz="1800" dirty="0"/>
              <a:t> </a:t>
            </a:r>
            <a:r>
              <a:rPr lang="ru-RU" sz="1800" dirty="0" err="1"/>
              <a:t>життя</a:t>
            </a:r>
            <a:r>
              <a:rPr lang="ru-RU" sz="1800" dirty="0"/>
              <a:t> становить для </a:t>
            </a:r>
            <a:r>
              <a:rPr lang="ru-RU" sz="1800" dirty="0" err="1"/>
              <a:t>чоловіків</a:t>
            </a:r>
            <a:r>
              <a:rPr lang="ru-RU" sz="1800" dirty="0"/>
              <a:t> 72 роки, а для </a:t>
            </a:r>
            <a:r>
              <a:rPr lang="ru-RU" sz="1800" dirty="0" err="1"/>
              <a:t>жінок</a:t>
            </a:r>
            <a:r>
              <a:rPr lang="ru-RU" sz="1800" dirty="0"/>
              <a:t> — 79 </a:t>
            </a:r>
            <a:r>
              <a:rPr lang="ru-RU" sz="1800" dirty="0" err="1"/>
              <a:t>років</a:t>
            </a:r>
            <a:r>
              <a:rPr lang="ru-RU" sz="1800" dirty="0"/>
              <a:t>. </a:t>
            </a:r>
            <a:r>
              <a:rPr lang="ru-RU" sz="1800" dirty="0" err="1" smtClean="0"/>
              <a:t>Середня</a:t>
            </a:r>
            <a:r>
              <a:rPr lang="ru-RU" sz="1800" dirty="0" smtClean="0"/>
              <a:t> </a:t>
            </a:r>
            <a:r>
              <a:rPr lang="ru-RU" sz="1800" dirty="0"/>
              <a:t>густота </a:t>
            </a:r>
            <a:r>
              <a:rPr lang="ru-RU" sz="1800" dirty="0" err="1"/>
              <a:t>населення</a:t>
            </a:r>
            <a:r>
              <a:rPr lang="ru-RU" sz="1800" dirty="0"/>
              <a:t> — </a:t>
            </a:r>
            <a:r>
              <a:rPr lang="ru-RU" sz="1800" dirty="0" err="1"/>
              <a:t>більше</a:t>
            </a:r>
            <a:r>
              <a:rPr lang="ru-RU" sz="1800" dirty="0"/>
              <a:t> як 12 </a:t>
            </a:r>
            <a:r>
              <a:rPr lang="ru-RU" sz="1800" dirty="0" err="1"/>
              <a:t>осіб</a:t>
            </a:r>
            <a:r>
              <a:rPr lang="ru-RU" sz="1800" dirty="0"/>
              <a:t> на 1 км2.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20787"/>
            <a:ext cx="3737992" cy="324431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20310"/>
            <a:ext cx="3888432" cy="3272786"/>
          </a:xfrm>
        </p:spPr>
      </p:pic>
    </p:spTree>
    <p:extLst>
      <p:ext uri="{BB962C8B-B14F-4D97-AF65-F5344CB8AC3E}">
        <p14:creationId xmlns:p14="http://schemas.microsoft.com/office/powerpoint/2010/main" val="38616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722852"/>
            <a:ext cx="4669904" cy="35834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/>
              <a:t>Аргентина — </a:t>
            </a:r>
            <a:r>
              <a:rPr lang="ru-RU" b="1" dirty="0" err="1"/>
              <a:t>високоурбанізована</a:t>
            </a:r>
            <a:r>
              <a:rPr lang="ru-RU" b="1" dirty="0"/>
              <a:t> </a:t>
            </a:r>
            <a:r>
              <a:rPr lang="ru-RU" b="1" dirty="0" err="1"/>
              <a:t>країна</a:t>
            </a:r>
            <a:r>
              <a:rPr lang="ru-RU" dirty="0"/>
              <a:t>. </a:t>
            </a:r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міська</a:t>
            </a:r>
            <a:r>
              <a:rPr lang="ru-RU" dirty="0"/>
              <a:t> </a:t>
            </a:r>
            <a:r>
              <a:rPr lang="ru-RU" dirty="0" err="1"/>
              <a:t>агломерація</a:t>
            </a:r>
            <a:r>
              <a:rPr lang="ru-RU" dirty="0"/>
              <a:t> — район </a:t>
            </a:r>
            <a:r>
              <a:rPr lang="ru-RU" dirty="0" err="1" smtClean="0"/>
              <a:t>Буенос-Айреса</a:t>
            </a:r>
            <a:r>
              <a:rPr lang="ru-RU" dirty="0" smtClean="0"/>
              <a:t>.</a:t>
            </a:r>
            <a:r>
              <a:rPr lang="ru-RU" dirty="0"/>
              <a:t>  У </a:t>
            </a:r>
            <a:r>
              <a:rPr lang="ru-RU" dirty="0" err="1"/>
              <a:t>містах</a:t>
            </a:r>
            <a:r>
              <a:rPr lang="ru-RU" dirty="0"/>
              <a:t> </a:t>
            </a:r>
            <a:r>
              <a:rPr lang="ru-RU" dirty="0" err="1"/>
              <a:t>проживає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80 % </a:t>
            </a:r>
            <a:r>
              <a:rPr lang="ru-RU" dirty="0" err="1"/>
              <a:t>населення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49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 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20688"/>
            <a:ext cx="4824535" cy="54726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801887" cy="570810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Аргентина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запаси </a:t>
            </a:r>
            <a:r>
              <a:rPr lang="ru-RU" dirty="0" err="1"/>
              <a:t>водних</a:t>
            </a:r>
            <a:r>
              <a:rPr lang="ru-RU" dirty="0"/>
              <a:t> та </a:t>
            </a:r>
            <a:r>
              <a:rPr lang="ru-RU" dirty="0" err="1"/>
              <a:t>гідроресурсів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гідротехнічний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наявністю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гірських</a:t>
            </a:r>
            <a:r>
              <a:rPr lang="ru-RU" dirty="0"/>
              <a:t> </a:t>
            </a:r>
            <a:r>
              <a:rPr lang="ru-RU" dirty="0" err="1"/>
              <a:t>річок</a:t>
            </a:r>
            <a:r>
              <a:rPr lang="ru-RU" dirty="0"/>
              <a:t> та </a:t>
            </a:r>
            <a:r>
              <a:rPr lang="ru-RU" dirty="0" err="1" smtClean="0"/>
              <a:t>водоспадів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Мінеральні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Аргентини</a:t>
            </a:r>
            <a:r>
              <a:rPr lang="ru-RU" dirty="0"/>
              <a:t> є </a:t>
            </a:r>
            <a:r>
              <a:rPr lang="ru-RU" dirty="0" err="1"/>
              <a:t>різноманітними</a:t>
            </a:r>
            <a:r>
              <a:rPr lang="ru-RU" dirty="0"/>
              <a:t>, але не </a:t>
            </a:r>
            <a:r>
              <a:rPr lang="ru-RU" dirty="0" err="1"/>
              <a:t>досить</a:t>
            </a:r>
            <a:r>
              <a:rPr lang="ru-RU" dirty="0"/>
              <a:t> великими за запасами</a:t>
            </a:r>
            <a:r>
              <a:rPr lang="ru-RU" dirty="0" smtClean="0"/>
              <a:t>.</a:t>
            </a:r>
            <a:r>
              <a:rPr lang="ru-RU" dirty="0"/>
              <a:t>  </a:t>
            </a:r>
            <a:r>
              <a:rPr lang="ru-RU" dirty="0" err="1"/>
              <a:t>Зокрема</a:t>
            </a:r>
            <a:r>
              <a:rPr lang="ru-RU" dirty="0"/>
              <a:t> в </a:t>
            </a:r>
            <a:r>
              <a:rPr lang="ru-RU" dirty="0" err="1"/>
              <a:t>надрах</a:t>
            </a:r>
            <a:r>
              <a:rPr lang="ru-RU" dirty="0"/>
              <a:t> </a:t>
            </a:r>
            <a:r>
              <a:rPr lang="ru-RU" dirty="0" err="1"/>
              <a:t>Аргентини</a:t>
            </a:r>
            <a:r>
              <a:rPr lang="ru-RU" dirty="0"/>
              <a:t> </a:t>
            </a:r>
            <a:r>
              <a:rPr lang="ru-RU" dirty="0" err="1"/>
              <a:t>залягає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500 млн т </a:t>
            </a:r>
            <a:r>
              <a:rPr lang="ru-RU" dirty="0" err="1"/>
              <a:t>нафти</a:t>
            </a:r>
            <a:r>
              <a:rPr lang="ru-RU" dirty="0"/>
              <a:t> і </a:t>
            </a:r>
            <a:r>
              <a:rPr lang="ru-RU" dirty="0" err="1"/>
              <a:t>близько</a:t>
            </a:r>
            <a:r>
              <a:rPr lang="ru-RU" dirty="0"/>
              <a:t> 700 млрд м3 газу. Є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невеликі</a:t>
            </a:r>
            <a:r>
              <a:rPr lang="ru-RU" dirty="0"/>
              <a:t> </a:t>
            </a:r>
            <a:r>
              <a:rPr lang="ru-RU" dirty="0" err="1"/>
              <a:t>поклади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.  </a:t>
            </a:r>
            <a:r>
              <a:rPr lang="ru-RU" dirty="0" err="1"/>
              <a:t>Зокрема</a:t>
            </a:r>
            <a:r>
              <a:rPr lang="ru-RU" dirty="0"/>
              <a:t> в </a:t>
            </a:r>
            <a:r>
              <a:rPr lang="ru-RU" dirty="0" err="1"/>
              <a:t>надрах</a:t>
            </a:r>
            <a:r>
              <a:rPr lang="ru-RU" dirty="0"/>
              <a:t> </a:t>
            </a:r>
            <a:r>
              <a:rPr lang="ru-RU" dirty="0" err="1"/>
              <a:t>Аргентини</a:t>
            </a:r>
            <a:r>
              <a:rPr lang="ru-RU" dirty="0"/>
              <a:t> </a:t>
            </a:r>
            <a:r>
              <a:rPr lang="ru-RU" dirty="0" err="1"/>
              <a:t>залягає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500 млн т </a:t>
            </a:r>
            <a:r>
              <a:rPr lang="ru-RU" dirty="0" err="1"/>
              <a:t>нафти</a:t>
            </a:r>
            <a:r>
              <a:rPr lang="ru-RU" dirty="0"/>
              <a:t> і </a:t>
            </a:r>
            <a:r>
              <a:rPr lang="ru-RU" dirty="0" err="1"/>
              <a:t>близько</a:t>
            </a:r>
            <a:r>
              <a:rPr lang="ru-RU" dirty="0"/>
              <a:t> 700 млрд м3 газу. Є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невеликі</a:t>
            </a:r>
            <a:r>
              <a:rPr lang="ru-RU" dirty="0"/>
              <a:t> </a:t>
            </a:r>
            <a:r>
              <a:rPr lang="ru-RU" dirty="0" err="1"/>
              <a:t>поклади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7950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1" b="2312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dirty="0" err="1"/>
              <a:t>Територія</a:t>
            </a:r>
            <a:r>
              <a:rPr lang="ru-RU" dirty="0"/>
              <a:t> </a:t>
            </a:r>
            <a:r>
              <a:rPr lang="ru-RU" dirty="0" err="1"/>
              <a:t>Аргентини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у межах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кліматичних</a:t>
            </a:r>
            <a:r>
              <a:rPr lang="ru-RU" dirty="0"/>
              <a:t> </a:t>
            </a:r>
            <a:r>
              <a:rPr lang="ru-RU" dirty="0" err="1"/>
              <a:t>поясів</a:t>
            </a:r>
            <a:r>
              <a:rPr lang="ru-RU" dirty="0"/>
              <a:t>: у </a:t>
            </a:r>
            <a:r>
              <a:rPr lang="ru-RU" dirty="0" err="1" smtClean="0"/>
              <a:t>субтропічному</a:t>
            </a:r>
            <a:r>
              <a:rPr lang="ru-RU" dirty="0" smtClean="0"/>
              <a:t> </a:t>
            </a:r>
            <a:r>
              <a:rPr lang="uk-UA" dirty="0" smtClean="0"/>
              <a:t>і </a:t>
            </a:r>
            <a:r>
              <a:rPr lang="ru-RU" dirty="0" err="1"/>
              <a:t>помірному</a:t>
            </a:r>
            <a:r>
              <a:rPr lang="ru-RU" dirty="0"/>
              <a:t> 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2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0392" y="3429000"/>
            <a:ext cx="7391400" cy="2736304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Арґентина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добре </a:t>
            </a:r>
            <a:r>
              <a:rPr lang="ru-RU" dirty="0" err="1"/>
              <a:t>розвинуте</a:t>
            </a:r>
            <a:r>
              <a:rPr lang="ru-RU" dirty="0"/>
              <a:t> </a:t>
            </a:r>
            <a:r>
              <a:rPr lang="ru-RU" dirty="0" err="1"/>
              <a:t>сільське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, у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переважає</a:t>
            </a:r>
            <a:r>
              <a:rPr lang="ru-RU" dirty="0"/>
              <a:t> </a:t>
            </a:r>
            <a:r>
              <a:rPr lang="ru-RU" dirty="0" err="1"/>
              <a:t>тваринництво</a:t>
            </a:r>
            <a:r>
              <a:rPr lang="ru-RU" dirty="0"/>
              <a:t>, але базовою </a:t>
            </a:r>
            <a:r>
              <a:rPr lang="ru-RU" dirty="0" err="1"/>
              <a:t>галуззю</a:t>
            </a:r>
            <a:r>
              <a:rPr lang="ru-RU" dirty="0"/>
              <a:t> є </a:t>
            </a:r>
            <a:r>
              <a:rPr lang="ru-RU" dirty="0" err="1"/>
              <a:t>рослинництво.У</a:t>
            </a:r>
            <a:r>
              <a:rPr lang="ru-RU" dirty="0"/>
              <a:t>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посівних</a:t>
            </a:r>
            <a:r>
              <a:rPr lang="ru-RU" dirty="0"/>
              <a:t> </a:t>
            </a:r>
            <a:r>
              <a:rPr lang="ru-RU" dirty="0" err="1"/>
              <a:t>площ</a:t>
            </a:r>
            <a:r>
              <a:rPr lang="ru-RU" dirty="0"/>
              <a:t> </a:t>
            </a:r>
            <a:r>
              <a:rPr lang="ru-RU" dirty="0" err="1"/>
              <a:t>Аргентини</a:t>
            </a:r>
            <a:r>
              <a:rPr lang="ru-RU" dirty="0"/>
              <a:t> </a:t>
            </a:r>
            <a:r>
              <a:rPr lang="ru-RU" dirty="0" err="1"/>
              <a:t>провідне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посідають</a:t>
            </a:r>
            <a:r>
              <a:rPr lang="ru-RU" dirty="0"/>
              <a:t> </a:t>
            </a:r>
            <a:r>
              <a:rPr lang="ru-RU" dirty="0" err="1"/>
              <a:t>посіви</a:t>
            </a:r>
            <a:r>
              <a:rPr lang="ru-RU" dirty="0"/>
              <a:t> </a:t>
            </a:r>
            <a:r>
              <a:rPr lang="ru-RU" dirty="0" err="1"/>
              <a:t>зернових</a:t>
            </a:r>
            <a:r>
              <a:rPr lang="ru-RU" dirty="0"/>
              <a:t> культур,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зайнято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як 1/2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посівів</a:t>
            </a:r>
            <a:r>
              <a:rPr lang="ru-RU" dirty="0"/>
              <a:t>.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посівів</a:t>
            </a:r>
            <a:r>
              <a:rPr lang="ru-RU" dirty="0"/>
              <a:t> </a:t>
            </a:r>
            <a:r>
              <a:rPr lang="ru-RU" dirty="0" err="1"/>
              <a:t>посідають</a:t>
            </a:r>
            <a:r>
              <a:rPr lang="ru-RU" dirty="0"/>
              <a:t> </a:t>
            </a:r>
            <a:r>
              <a:rPr lang="ru-RU" dirty="0" err="1"/>
              <a:t>технічні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передусім</a:t>
            </a:r>
            <a:r>
              <a:rPr lang="ru-RU" dirty="0"/>
              <a:t>, </a:t>
            </a:r>
            <a:r>
              <a:rPr lang="ru-RU" dirty="0" err="1"/>
              <a:t>посіви</a:t>
            </a:r>
            <a:r>
              <a:rPr lang="ru-RU" dirty="0"/>
              <a:t> </a:t>
            </a:r>
            <a:r>
              <a:rPr lang="ru-RU" dirty="0" err="1"/>
              <a:t>бавовни</a:t>
            </a:r>
            <a:r>
              <a:rPr lang="ru-RU" dirty="0"/>
              <a:t>, </a:t>
            </a:r>
            <a:r>
              <a:rPr lang="ru-RU" dirty="0" err="1"/>
              <a:t>соняшнику</a:t>
            </a:r>
            <a:r>
              <a:rPr lang="ru-RU" dirty="0"/>
              <a:t>, </a:t>
            </a:r>
            <a:r>
              <a:rPr lang="ru-RU" dirty="0" err="1"/>
              <a:t>сої</a:t>
            </a:r>
            <a:r>
              <a:rPr lang="ru-RU" dirty="0"/>
              <a:t>, на </a:t>
            </a:r>
            <a:r>
              <a:rPr lang="ru-RU" dirty="0" err="1"/>
              <a:t>півночі</a:t>
            </a:r>
            <a:r>
              <a:rPr lang="ru-RU" dirty="0"/>
              <a:t> </a:t>
            </a:r>
            <a:r>
              <a:rPr lang="ru-RU" dirty="0" err="1"/>
              <a:t>вирощують</a:t>
            </a:r>
            <a:r>
              <a:rPr lang="ru-RU" dirty="0"/>
              <a:t> чай, у </a:t>
            </a:r>
            <a:r>
              <a:rPr lang="ru-RU" dirty="0" err="1"/>
              <a:t>центральних</a:t>
            </a:r>
            <a:r>
              <a:rPr lang="ru-RU" dirty="0"/>
              <a:t> районах — </a:t>
            </a:r>
            <a:r>
              <a:rPr lang="ru-RU" dirty="0" err="1"/>
              <a:t>цукровий</a:t>
            </a:r>
            <a:r>
              <a:rPr lang="ru-RU" dirty="0"/>
              <a:t> </a:t>
            </a:r>
            <a:r>
              <a:rPr lang="ru-RU" dirty="0" err="1"/>
              <a:t>буряк</a:t>
            </a:r>
            <a:r>
              <a:rPr lang="ru-RU" dirty="0"/>
              <a:t>, є </a:t>
            </a:r>
            <a:r>
              <a:rPr lang="ru-RU" dirty="0" err="1"/>
              <a:t>посіви</a:t>
            </a:r>
            <a:r>
              <a:rPr lang="ru-RU" dirty="0"/>
              <a:t> </a:t>
            </a:r>
            <a:r>
              <a:rPr lang="ru-RU" dirty="0" err="1"/>
              <a:t>льону-довгунця</a:t>
            </a:r>
            <a:r>
              <a:rPr lang="ru-RU" dirty="0"/>
              <a:t>. В </a:t>
            </a:r>
            <a:r>
              <a:rPr lang="ru-RU" dirty="0" err="1"/>
              <a:t>Аргентині</a:t>
            </a:r>
            <a:r>
              <a:rPr lang="ru-RU" dirty="0"/>
              <a:t> добре </a:t>
            </a:r>
            <a:r>
              <a:rPr lang="ru-RU" dirty="0" err="1"/>
              <a:t>розвинене</a:t>
            </a:r>
            <a:r>
              <a:rPr lang="ru-RU" dirty="0"/>
              <a:t> </a:t>
            </a:r>
            <a:r>
              <a:rPr lang="ru-RU" dirty="0" err="1"/>
              <a:t>садівництво</a:t>
            </a:r>
            <a:r>
              <a:rPr lang="ru-RU" dirty="0"/>
              <a:t>, на </a:t>
            </a:r>
            <a:r>
              <a:rPr lang="ru-RU" dirty="0" err="1"/>
              <a:t>півночі</a:t>
            </a:r>
            <a:r>
              <a:rPr lang="ru-RU" dirty="0"/>
              <a:t> — виноградарство, у </a:t>
            </a:r>
            <a:r>
              <a:rPr lang="ru-RU" dirty="0" err="1"/>
              <a:t>приміських</a:t>
            </a:r>
            <a:r>
              <a:rPr lang="ru-RU" dirty="0"/>
              <a:t> зонах великих </a:t>
            </a:r>
            <a:r>
              <a:rPr lang="ru-RU" dirty="0" err="1"/>
              <a:t>міст</a:t>
            </a:r>
            <a:r>
              <a:rPr lang="ru-RU" dirty="0"/>
              <a:t> — </a:t>
            </a:r>
            <a:r>
              <a:rPr lang="ru-RU" dirty="0" err="1"/>
              <a:t>овочівництво</a:t>
            </a:r>
            <a:r>
              <a:rPr lang="ru-RU" dirty="0"/>
              <a:t>. У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тваринництва</a:t>
            </a:r>
            <a:r>
              <a:rPr lang="ru-RU" dirty="0"/>
              <a:t> </a:t>
            </a:r>
            <a:r>
              <a:rPr lang="ru-RU" dirty="0" err="1"/>
              <a:t>провідною</a:t>
            </a:r>
            <a:r>
              <a:rPr lang="ru-RU" dirty="0"/>
              <a:t> </a:t>
            </a:r>
            <a:r>
              <a:rPr lang="ru-RU" dirty="0" err="1"/>
              <a:t>галуззю</a:t>
            </a:r>
            <a:r>
              <a:rPr lang="ru-RU" dirty="0"/>
              <a:t> є </a:t>
            </a:r>
            <a:r>
              <a:rPr lang="ru-RU" dirty="0" err="1"/>
              <a:t>вирощування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рогатої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. </a:t>
            </a:r>
            <a:r>
              <a:rPr lang="ru-RU" dirty="0" err="1"/>
              <a:t>Переважає</a:t>
            </a:r>
            <a:r>
              <a:rPr lang="ru-RU" dirty="0"/>
              <a:t> </a:t>
            </a:r>
            <a:r>
              <a:rPr lang="ru-RU" dirty="0" err="1"/>
              <a:t>м'ясний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4" b="21294"/>
          <a:stretch>
            <a:fillRect/>
          </a:stretch>
        </p:blipFill>
        <p:spPr>
          <a:xfrm>
            <a:off x="683568" y="476672"/>
            <a:ext cx="7543800" cy="2895600"/>
          </a:xfrm>
        </p:spPr>
      </p:pic>
    </p:spTree>
    <p:extLst>
      <p:ext uri="{BB962C8B-B14F-4D97-AF65-F5344CB8AC3E}">
        <p14:creationId xmlns:p14="http://schemas.microsoft.com/office/powerpoint/2010/main" val="25340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2" y="836713"/>
            <a:ext cx="3097932" cy="30923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801887" cy="5708104"/>
          </a:xfrm>
        </p:spPr>
        <p:txBody>
          <a:bodyPr>
            <a:normAutofit/>
          </a:bodyPr>
          <a:lstStyle/>
          <a:p>
            <a:r>
              <a:rPr lang="ru-RU" dirty="0"/>
              <a:t> В </a:t>
            </a:r>
            <a:r>
              <a:rPr lang="ru-RU" dirty="0" err="1"/>
              <a:t>експорті</a:t>
            </a:r>
            <a:r>
              <a:rPr lang="ru-RU" dirty="0"/>
              <a:t> </a:t>
            </a:r>
            <a:r>
              <a:rPr lang="ru-RU" dirty="0" err="1"/>
              <a:t>провідне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посідає</a:t>
            </a:r>
            <a:r>
              <a:rPr lang="ru-RU" dirty="0"/>
              <a:t> </a:t>
            </a:r>
            <a:r>
              <a:rPr lang="ru-RU" dirty="0" err="1"/>
              <a:t>продукція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і </a:t>
            </a:r>
            <a:r>
              <a:rPr lang="ru-RU" dirty="0" err="1"/>
              <a:t>харчової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зерно, </a:t>
            </a:r>
            <a:r>
              <a:rPr lang="ru-RU" dirty="0" err="1"/>
              <a:t>борошно</a:t>
            </a:r>
            <a:r>
              <a:rPr lang="ru-RU" dirty="0"/>
              <a:t>, </a:t>
            </a:r>
            <a:r>
              <a:rPr lang="ru-RU" dirty="0" err="1"/>
              <a:t>олія</a:t>
            </a:r>
            <a:r>
              <a:rPr lang="ru-RU" dirty="0"/>
              <a:t>, </a:t>
            </a:r>
            <a:r>
              <a:rPr lang="ru-RU" dirty="0" err="1"/>
              <a:t>м'ясо</a:t>
            </a:r>
            <a:r>
              <a:rPr lang="ru-RU" dirty="0"/>
              <a:t> і </a:t>
            </a:r>
            <a:r>
              <a:rPr lang="ru-RU" dirty="0" err="1"/>
              <a:t>м'ясопродукти</a:t>
            </a:r>
            <a:r>
              <a:rPr lang="ru-RU" dirty="0"/>
              <a:t>, </a:t>
            </a:r>
            <a:r>
              <a:rPr lang="ru-RU" dirty="0" err="1"/>
              <a:t>молочні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тваринний</a:t>
            </a:r>
            <a:r>
              <a:rPr lang="ru-RU" dirty="0"/>
              <a:t> сир і масло, </a:t>
            </a:r>
            <a:r>
              <a:rPr lang="ru-RU" dirty="0" err="1"/>
              <a:t>вовна</a:t>
            </a:r>
            <a:r>
              <a:rPr lang="ru-RU" dirty="0"/>
              <a:t>, </a:t>
            </a:r>
            <a:r>
              <a:rPr lang="ru-RU" dirty="0" err="1"/>
              <a:t>шкіра</a:t>
            </a:r>
            <a:r>
              <a:rPr lang="ru-RU" dirty="0"/>
              <a:t>. Аргентина </a:t>
            </a:r>
            <a:r>
              <a:rPr lang="ru-RU" dirty="0" err="1"/>
              <a:t>експортує</a:t>
            </a:r>
            <a:r>
              <a:rPr lang="ru-RU" dirty="0"/>
              <a:t> </a:t>
            </a:r>
            <a:r>
              <a:rPr lang="ru-RU" dirty="0" err="1"/>
              <a:t>автомобілі</a:t>
            </a:r>
            <a:r>
              <a:rPr lang="ru-RU" dirty="0"/>
              <a:t> і </a:t>
            </a:r>
            <a:r>
              <a:rPr lang="ru-RU" dirty="0" err="1"/>
              <a:t>сільськогосподарське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55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36</TotalTime>
  <Words>257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Аргентина </vt:lpstr>
      <vt:lpstr>Презентация PowerPoint</vt:lpstr>
      <vt:lpstr>Презентация PowerPoint</vt:lpstr>
      <vt:lpstr> Природний приріст населення в Аргентині залишається досить значним — 11 на 1000 осіб. Середня тривалість життя становить для чоловіків 72 роки, а для жінок — 79 років. Середня густота населення — більше як 12 осіб на 1 км2. </vt:lpstr>
      <vt:lpstr>Презентация PowerPoint</vt:lpstr>
      <vt:lpstr> 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Аргентина </dc:title>
  <dc:creator>user</dc:creator>
  <cp:lastModifiedBy>user</cp:lastModifiedBy>
  <cp:revision>6</cp:revision>
  <dcterms:created xsi:type="dcterms:W3CDTF">2014-05-02T15:40:20Z</dcterms:created>
  <dcterms:modified xsi:type="dcterms:W3CDTF">2014-05-04T15:55:24Z</dcterms:modified>
</cp:coreProperties>
</file>