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77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9039C-551E-478E-A780-B15ACB3E8314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F2949-8FFE-408E-80E8-38336F869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Office_PowerPoint_97-20031.ppt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17949" b="80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429124" y="4357694"/>
            <a:ext cx="2706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тал</a:t>
            </a:r>
            <a:r>
              <a:rPr lang="en-US" sz="8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</a:t>
            </a:r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286808" cy="6000792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Многие итальянцы имеют дачу на море</a:t>
            </a:r>
            <a:r>
              <a:rPr lang="ru-RU" cap="all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Все </a:t>
            </a:r>
            <a:r>
              <a:rPr lang="ru-RU" cap="all" dirty="0" smtClean="0">
                <a:solidFill>
                  <a:schemeClr val="tx1"/>
                </a:solidFill>
              </a:rPr>
              <a:t>итальянские слова заканчиваются на гласную.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 Италии одна из самых высоких продолжительностей жизни в мире.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Итальянцы </a:t>
            </a:r>
            <a:r>
              <a:rPr lang="ru-RU" cap="all" dirty="0" smtClean="0">
                <a:solidFill>
                  <a:schemeClr val="tx1"/>
                </a:solidFill>
              </a:rPr>
              <a:t>и испанцы понимают друг друга из-за схожести языков.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Тот язык, который считается официальным в Италии — на самом деле флорентийский диалект. Всеобщим он стал после написания Данте «Божественной комедии».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Основной прием пищи происходит вечером, в виде плотного семейного ужина.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Итальянцы </a:t>
            </a:r>
            <a:r>
              <a:rPr lang="ru-RU" cap="all" dirty="0" smtClean="0">
                <a:solidFill>
                  <a:schemeClr val="tx1"/>
                </a:solidFill>
              </a:rPr>
              <a:t>практически не пьют соки.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Крепкие напитки итальянцы практически не употребляют.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Основные </a:t>
            </a:r>
            <a:r>
              <a:rPr lang="ru-RU" cap="all" dirty="0" smtClean="0">
                <a:solidFill>
                  <a:schemeClr val="tx1"/>
                </a:solidFill>
              </a:rPr>
              <a:t>напитки — вода или вино. Иногда пиво.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57166"/>
            <a:ext cx="8286808" cy="6072230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Женщинам жестикулировать считается неприлично.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На свадьбу присылают одно или два приглашения. По первому ты имеешь право прийти на официальную церемонию в церковь, по второму — на веселую попойку и праздник после.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При разговоре, для убедительности, неплохо взять собеседника за локоть.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80</a:t>
            </a:r>
            <a:r>
              <a:rPr lang="ru-RU" cap="all" dirty="0" smtClean="0">
                <a:solidFill>
                  <a:schemeClr val="tx1"/>
                </a:solidFill>
              </a:rPr>
              <a:t>% территории Италии занимают горы.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Паста — это не только макаронные изделия, но и что угодно из муки.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Самый </a:t>
            </a:r>
            <a:r>
              <a:rPr lang="ru-RU" cap="all" dirty="0" smtClean="0">
                <a:solidFill>
                  <a:schemeClr val="tx1"/>
                </a:solidFill>
              </a:rPr>
              <a:t>популярный спорт в Италии — футбол. Далее идут мотокросс и велоспорт.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Название </a:t>
            </a:r>
            <a:r>
              <a:rPr lang="ru-RU" cap="all" dirty="0" smtClean="0">
                <a:solidFill>
                  <a:schemeClr val="tx1"/>
                </a:solidFill>
              </a:rPr>
              <a:t>итальянской сборной по футболу «</a:t>
            </a:r>
            <a:r>
              <a:rPr lang="ru-RU" cap="all" dirty="0" err="1" smtClean="0">
                <a:solidFill>
                  <a:schemeClr val="tx1"/>
                </a:solidFill>
              </a:rPr>
              <a:t>Scuadra</a:t>
            </a:r>
            <a:r>
              <a:rPr lang="ru-RU" cap="all" dirty="0" smtClean="0">
                <a:solidFill>
                  <a:schemeClr val="tx1"/>
                </a:solidFill>
              </a:rPr>
              <a:t> </a:t>
            </a:r>
            <a:r>
              <a:rPr lang="ru-RU" cap="all" dirty="0" err="1" smtClean="0">
                <a:solidFill>
                  <a:schemeClr val="tx1"/>
                </a:solidFill>
              </a:rPr>
              <a:t>adzura</a:t>
            </a:r>
            <a:r>
              <a:rPr lang="ru-RU" cap="all" dirty="0" smtClean="0">
                <a:solidFill>
                  <a:schemeClr val="tx1"/>
                </a:solidFill>
              </a:rPr>
              <a:t>» переводится как «</a:t>
            </a:r>
            <a:r>
              <a:rPr lang="ru-RU" cap="all" dirty="0" err="1" smtClean="0">
                <a:solidFill>
                  <a:schemeClr val="tx1"/>
                </a:solidFill>
              </a:rPr>
              <a:t>голубая</a:t>
            </a:r>
            <a:r>
              <a:rPr lang="ru-RU" cap="all" dirty="0" smtClean="0">
                <a:solidFill>
                  <a:schemeClr val="tx1"/>
                </a:solidFill>
              </a:rPr>
              <a:t> команда». А самих игроков называют «</a:t>
            </a:r>
            <a:r>
              <a:rPr lang="ru-RU" cap="all" dirty="0" err="1" smtClean="0">
                <a:solidFill>
                  <a:schemeClr val="tx1"/>
                </a:solidFill>
              </a:rPr>
              <a:t>adzuri</a:t>
            </a:r>
            <a:r>
              <a:rPr lang="ru-RU" cap="all" dirty="0" smtClean="0">
                <a:solidFill>
                  <a:schemeClr val="tx1"/>
                </a:solidFill>
              </a:rPr>
              <a:t>» — «</a:t>
            </a:r>
            <a:r>
              <a:rPr lang="ru-RU" cap="all" dirty="0" err="1" smtClean="0">
                <a:solidFill>
                  <a:schemeClr val="tx1"/>
                </a:solidFill>
              </a:rPr>
              <a:t>голубые</a:t>
            </a:r>
            <a:r>
              <a:rPr lang="ru-RU" cap="all" dirty="0" smtClean="0">
                <a:solidFill>
                  <a:schemeClr val="tx1"/>
                </a:solidFill>
              </a:rPr>
              <a:t>».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57166"/>
            <a:ext cx="8286808" cy="6715148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При покупке надо обязательно брать чек. Вас могут задержать финансовые полицейские с пакетом из магазина или пирожком в руке с вопросом, где вы это купили, и влепить крупный штраф при отсутствии чека.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Ранее </a:t>
            </a:r>
            <a:r>
              <a:rPr lang="ru-RU" cap="all" dirty="0" err="1" smtClean="0">
                <a:solidFill>
                  <a:schemeClr val="tx1"/>
                </a:solidFill>
              </a:rPr>
              <a:t>Lamborghini</a:t>
            </a:r>
            <a:r>
              <a:rPr lang="ru-RU" cap="all" dirty="0" smtClean="0">
                <a:solidFill>
                  <a:schemeClr val="tx1"/>
                </a:solidFill>
              </a:rPr>
              <a:t> была известна как компания, выпускающая тракторы.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Внутри Италии существует ещё 2 государства: Сан-Марино и Ватикан.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 Италии запрещено ночью находиться на пляже. Штраф — около 1000 евро.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Сумку на одном плече носят только туристы. Местные всегда надевают через голову. Могут вырвать мотоциклисты.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При поступлении в государственные университеты Италии, не надо сдавать экзамены. Берут всех.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 </a:t>
            </a:r>
            <a:r>
              <a:rPr lang="ru-RU" cap="all" dirty="0" smtClean="0">
                <a:solidFill>
                  <a:schemeClr val="tx1"/>
                </a:solidFill>
              </a:rPr>
              <a:t>Итальянских ВУЗах нет кампусов и общаг — все снимают жилье согласно своим возможностям.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cap="all" dirty="0" smtClean="0">
                <a:solidFill>
                  <a:schemeClr val="tx1"/>
                </a:solidFill>
              </a:rPr>
              <a:t> 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14290"/>
            <a:ext cx="8072494" cy="6286544"/>
          </a:xfrm>
        </p:spPr>
        <p:txBody>
          <a:bodyPr>
            <a:normAutofit fontScale="700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Экзамены </a:t>
            </a:r>
            <a:r>
              <a:rPr lang="ru-RU" cap="all" dirty="0" smtClean="0">
                <a:solidFill>
                  <a:schemeClr val="tx1"/>
                </a:solidFill>
              </a:rPr>
              <a:t>в Италии во многих ВУЗах сдают кто когда хочет, по мере готовности: сессий нет.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Форму итальянским полицейским шьет </a:t>
            </a:r>
            <a:r>
              <a:rPr lang="ru-RU" cap="all" dirty="0" err="1" smtClean="0">
                <a:solidFill>
                  <a:schemeClr val="tx1"/>
                </a:solidFill>
              </a:rPr>
              <a:t>Prada</a:t>
            </a:r>
            <a:r>
              <a:rPr lang="ru-RU" cap="all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Детей итальянцы не просто любят, а позволяют им делать все что угодно. Если чей-то малыш вывернет на вас томатный соус — вы должны улыбнуться и сообщить как это мило.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 Италии запрещено рисовать мелками на асфальте.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Для мужчины считается нормальным жить лет до 40 с мамой.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Натале — это Рождество. А Дед Мороз соответственно </a:t>
            </a:r>
            <a:r>
              <a:rPr lang="ru-RU" cap="all" dirty="0" err="1" smtClean="0">
                <a:solidFill>
                  <a:schemeClr val="tx1"/>
                </a:solidFill>
              </a:rPr>
              <a:t>Баббо</a:t>
            </a:r>
            <a:r>
              <a:rPr lang="ru-RU" cap="all" dirty="0" smtClean="0">
                <a:solidFill>
                  <a:schemeClr val="tx1"/>
                </a:solidFill>
              </a:rPr>
              <a:t> Натале.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Биде — обязательный аксессуар любого (не общественного) туалета. Даже в самом </a:t>
            </a:r>
            <a:r>
              <a:rPr lang="ru-RU" cap="all" dirty="0" err="1" smtClean="0">
                <a:solidFill>
                  <a:schemeClr val="tx1"/>
                </a:solidFill>
              </a:rPr>
              <a:t>задрипаном</a:t>
            </a:r>
            <a:r>
              <a:rPr lang="ru-RU" cap="all" dirty="0" smtClean="0">
                <a:solidFill>
                  <a:schemeClr val="tx1"/>
                </a:solidFill>
              </a:rPr>
              <a:t> отеле будет биде. Причем, итальянцы уверены, что мы не знаем, что это такое.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 </a:t>
            </a:r>
            <a:r>
              <a:rPr lang="ru-RU" cap="all" dirty="0" smtClean="0">
                <a:solidFill>
                  <a:schemeClr val="tx1"/>
                </a:solidFill>
              </a:rPr>
              <a:t>Во </a:t>
            </a:r>
            <a:r>
              <a:rPr lang="ru-RU" cap="all" dirty="0" smtClean="0">
                <a:solidFill>
                  <a:schemeClr val="tx1"/>
                </a:solidFill>
              </a:rPr>
              <a:t>многих регионах пятница — мужской день. В ресторанах строго компании парней. Девочкам ходить по барам в этот день неприлично</a:t>
            </a:r>
            <a:r>
              <a:rPr lang="ru-RU" cap="all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/>
          <a:lstStyle/>
          <a:p>
            <a:r>
              <a:rPr lang="ru-RU" dirty="0" err="1" smtClean="0"/>
              <a:t>Загальна</a:t>
            </a:r>
            <a:r>
              <a:rPr lang="ru-RU" dirty="0" smtClean="0"/>
              <a:t> характеристика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1428736"/>
            <a:ext cx="4429156" cy="485778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Офіційна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назва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Італійська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Республіка</a:t>
            </a:r>
            <a:r>
              <a:rPr lang="ru-RU" b="1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Repubblica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Italiana</a:t>
            </a:r>
            <a:r>
              <a:rPr lang="en-US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італ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r>
              <a:rPr lang="ru-RU" b="1" dirty="0" err="1" smtClean="0">
                <a:solidFill>
                  <a:schemeClr val="tx1"/>
                </a:solidFill>
              </a:rPr>
              <a:t>мова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Italian Republic - </a:t>
            </a:r>
            <a:r>
              <a:rPr lang="ru-RU" b="1" dirty="0" err="1" smtClean="0">
                <a:solidFill>
                  <a:schemeClr val="tx1"/>
                </a:solidFill>
              </a:rPr>
              <a:t>анг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r>
              <a:rPr lang="ru-RU" b="1" dirty="0" err="1" smtClean="0">
                <a:solidFill>
                  <a:schemeClr val="tx1"/>
                </a:solidFill>
              </a:rPr>
              <a:t>мова</a:t>
            </a:r>
            <a:r>
              <a:rPr lang="ru-RU" b="1" dirty="0" smtClean="0">
                <a:solidFill>
                  <a:schemeClr val="tx1"/>
                </a:solidFill>
              </a:rPr>
              <a:t>).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err="1" smtClean="0">
                <a:solidFill>
                  <a:schemeClr val="tx1"/>
                </a:solidFill>
              </a:rPr>
              <a:t>Географічне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положення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розташована</a:t>
            </a:r>
            <a:r>
              <a:rPr lang="ru-RU" b="1" dirty="0" smtClean="0">
                <a:solidFill>
                  <a:schemeClr val="tx1"/>
                </a:solidFill>
              </a:rPr>
              <a:t> на </a:t>
            </a:r>
            <a:r>
              <a:rPr lang="ru-RU" b="1" dirty="0" err="1" smtClean="0">
                <a:solidFill>
                  <a:schemeClr val="tx1"/>
                </a:solidFill>
              </a:rPr>
              <a:t>півдні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Європи</a:t>
            </a:r>
            <a:r>
              <a:rPr lang="ru-RU" b="1" dirty="0" smtClean="0">
                <a:solidFill>
                  <a:schemeClr val="tx1"/>
                </a:solidFill>
              </a:rPr>
              <a:t>, в </a:t>
            </a:r>
            <a:r>
              <a:rPr lang="ru-RU" b="1" dirty="0" err="1" smtClean="0">
                <a:solidFill>
                  <a:schemeClr val="tx1"/>
                </a:solidFill>
              </a:rPr>
              <a:t>басейні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Середземного</a:t>
            </a:r>
            <a:r>
              <a:rPr lang="ru-RU" b="1" dirty="0" smtClean="0">
                <a:solidFill>
                  <a:schemeClr val="tx1"/>
                </a:solidFill>
              </a:rPr>
              <a:t> моря. </a:t>
            </a:r>
            <a:r>
              <a:rPr lang="ru-RU" b="1" dirty="0" err="1" smtClean="0">
                <a:solidFill>
                  <a:schemeClr val="tx1"/>
                </a:solidFill>
              </a:rPr>
              <a:t>Займає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Апеннінський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півострів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Сицилію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Сардинію</a:t>
            </a:r>
            <a:r>
              <a:rPr lang="ru-RU" b="1" dirty="0" smtClean="0">
                <a:solidFill>
                  <a:schemeClr val="tx1"/>
                </a:solidFill>
              </a:rPr>
              <a:t> та </a:t>
            </a:r>
            <a:r>
              <a:rPr lang="ru-RU" b="1" dirty="0" err="1" smtClean="0">
                <a:solidFill>
                  <a:schemeClr val="tx1"/>
                </a:solidFill>
              </a:rPr>
              <a:t>інші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невеликі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острови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r>
              <a:rPr lang="ru-RU" b="1" dirty="0" err="1" smtClean="0">
                <a:solidFill>
                  <a:schemeClr val="tx1"/>
                </a:solidFill>
              </a:rPr>
              <a:t>Сухопутні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кордони</a:t>
            </a:r>
            <a:r>
              <a:rPr lang="ru-RU" b="1" dirty="0" smtClean="0">
                <a:solidFill>
                  <a:schemeClr val="tx1"/>
                </a:solidFill>
              </a:rPr>
              <a:t>: </a:t>
            </a:r>
            <a:r>
              <a:rPr lang="ru-RU" b="1" dirty="0" err="1" smtClean="0">
                <a:solidFill>
                  <a:schemeClr val="tx1"/>
                </a:solidFill>
              </a:rPr>
              <a:t>з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Австрією</a:t>
            </a:r>
            <a:r>
              <a:rPr lang="ru-RU" b="1" dirty="0" smtClean="0">
                <a:solidFill>
                  <a:schemeClr val="tx1"/>
                </a:solidFill>
              </a:rPr>
              <a:t> - 430 км, </a:t>
            </a:r>
            <a:r>
              <a:rPr lang="ru-RU" b="1" dirty="0" err="1" smtClean="0">
                <a:solidFill>
                  <a:schemeClr val="tx1"/>
                </a:solidFill>
              </a:rPr>
              <a:t>з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Францією</a:t>
            </a:r>
            <a:r>
              <a:rPr lang="ru-RU" b="1" dirty="0" smtClean="0">
                <a:solidFill>
                  <a:schemeClr val="tx1"/>
                </a:solidFill>
              </a:rPr>
              <a:t> - 488 км, </a:t>
            </a:r>
            <a:r>
              <a:rPr lang="ru-RU" b="1" dirty="0" err="1" smtClean="0">
                <a:solidFill>
                  <a:schemeClr val="tx1"/>
                </a:solidFill>
              </a:rPr>
              <a:t>з</a:t>
            </a:r>
            <a:r>
              <a:rPr lang="ru-RU" b="1" dirty="0" smtClean="0">
                <a:solidFill>
                  <a:schemeClr val="tx1"/>
                </a:solidFill>
              </a:rPr>
              <a:t> Ватиканом - 3,2 км, </a:t>
            </a:r>
            <a:r>
              <a:rPr lang="ru-RU" b="1" dirty="0" err="1" smtClean="0">
                <a:solidFill>
                  <a:schemeClr val="tx1"/>
                </a:solidFill>
              </a:rPr>
              <a:t>з</a:t>
            </a:r>
            <a:r>
              <a:rPr lang="ru-RU" b="1" dirty="0" smtClean="0">
                <a:solidFill>
                  <a:schemeClr val="tx1"/>
                </a:solidFill>
              </a:rPr>
              <a:t> Сан-Марино - 39 км, </a:t>
            </a:r>
            <a:r>
              <a:rPr lang="ru-RU" b="1" dirty="0" err="1" smtClean="0">
                <a:solidFill>
                  <a:schemeClr val="tx1"/>
                </a:solidFill>
              </a:rPr>
              <a:t>зі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Словенією</a:t>
            </a:r>
            <a:r>
              <a:rPr lang="ru-RU" b="1" dirty="0" smtClean="0">
                <a:solidFill>
                  <a:schemeClr val="tx1"/>
                </a:solidFill>
              </a:rPr>
              <a:t> - 232 км., </a:t>
            </a:r>
            <a:r>
              <a:rPr lang="ru-RU" b="1" dirty="0" err="1" smtClean="0">
                <a:solidFill>
                  <a:schemeClr val="tx1"/>
                </a:solidFill>
              </a:rPr>
              <a:t>зі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Швейцарією</a:t>
            </a:r>
            <a:r>
              <a:rPr lang="ru-RU" b="1" dirty="0" smtClean="0">
                <a:solidFill>
                  <a:schemeClr val="tx1"/>
                </a:solidFill>
              </a:rPr>
              <a:t> - 740 км. </a:t>
            </a:r>
            <a:r>
              <a:rPr lang="ru-RU" b="1" dirty="0" err="1" smtClean="0">
                <a:solidFill>
                  <a:schemeClr val="tx1"/>
                </a:solidFill>
              </a:rPr>
              <a:t>Довжина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берегової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лінії</a:t>
            </a:r>
            <a:r>
              <a:rPr lang="ru-RU" b="1" dirty="0" smtClean="0">
                <a:solidFill>
                  <a:schemeClr val="tx1"/>
                </a:solidFill>
              </a:rPr>
              <a:t> - 7 600 км. </a:t>
            </a:r>
          </a:p>
          <a:p>
            <a:endParaRPr lang="ru-RU" b="1" dirty="0" smtClean="0"/>
          </a:p>
          <a:p>
            <a:endParaRPr lang="ru-RU" b="1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3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86380" y="500042"/>
            <a:ext cx="3571900" cy="5572164"/>
          </a:xfrm>
          <a:ln w="5715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Чисельність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населення</a:t>
            </a:r>
            <a:r>
              <a:rPr lang="ru-RU" b="1" dirty="0" smtClean="0">
                <a:solidFill>
                  <a:schemeClr val="tx1"/>
                </a:solidFill>
              </a:rPr>
              <a:t> - 60,8 млн. </a:t>
            </a:r>
            <a:r>
              <a:rPr lang="ru-RU" b="1" dirty="0" err="1" smtClean="0">
                <a:solidFill>
                  <a:schemeClr val="tx1"/>
                </a:solidFill>
              </a:rPr>
              <a:t>осіб</a:t>
            </a:r>
            <a:r>
              <a:rPr lang="ru-RU" b="1" dirty="0" smtClean="0">
                <a:solidFill>
                  <a:schemeClr val="tx1"/>
                </a:solidFill>
              </a:rPr>
              <a:t> (2012).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err="1" smtClean="0">
                <a:solidFill>
                  <a:schemeClr val="tx1"/>
                </a:solidFill>
              </a:rPr>
              <a:t>Етнічний</a:t>
            </a:r>
            <a:r>
              <a:rPr lang="ru-RU" b="1" dirty="0" smtClean="0">
                <a:solidFill>
                  <a:schemeClr val="tx1"/>
                </a:solidFill>
              </a:rPr>
              <a:t> склад - </a:t>
            </a:r>
            <a:r>
              <a:rPr lang="ru-RU" b="1" dirty="0" err="1" smtClean="0">
                <a:solidFill>
                  <a:schemeClr val="tx1"/>
                </a:solidFill>
              </a:rPr>
              <a:t>італійці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німці</a:t>
            </a:r>
            <a:r>
              <a:rPr lang="ru-RU" b="1" dirty="0" smtClean="0">
                <a:solidFill>
                  <a:schemeClr val="tx1"/>
                </a:solidFill>
              </a:rPr>
              <a:t> (в </a:t>
            </a:r>
            <a:r>
              <a:rPr lang="ru-RU" b="1" dirty="0" err="1" smtClean="0">
                <a:solidFill>
                  <a:schemeClr val="tx1"/>
                </a:solidFill>
              </a:rPr>
              <a:t>області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Трентіно-Альто-Адідже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мешкає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німецька</a:t>
            </a:r>
            <a:r>
              <a:rPr lang="ru-RU" b="1" dirty="0" smtClean="0">
                <a:solidFill>
                  <a:schemeClr val="tx1"/>
                </a:solidFill>
              </a:rPr>
              <a:t> община), </a:t>
            </a:r>
            <a:r>
              <a:rPr lang="ru-RU" b="1" dirty="0" err="1" smtClean="0">
                <a:solidFill>
                  <a:schemeClr val="tx1"/>
                </a:solidFill>
              </a:rPr>
              <a:t>французи</a:t>
            </a:r>
            <a:r>
              <a:rPr lang="ru-RU" b="1" dirty="0" smtClean="0">
                <a:solidFill>
                  <a:schemeClr val="tx1"/>
                </a:solidFill>
              </a:rPr>
              <a:t> (в </a:t>
            </a:r>
            <a:r>
              <a:rPr lang="ru-RU" b="1" dirty="0" err="1" smtClean="0">
                <a:solidFill>
                  <a:schemeClr val="tx1"/>
                </a:solidFill>
              </a:rPr>
              <a:t>області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Валле-д`Аоста</a:t>
            </a:r>
            <a:r>
              <a:rPr lang="ru-RU" b="1" dirty="0" smtClean="0">
                <a:solidFill>
                  <a:schemeClr val="tx1"/>
                </a:solidFill>
              </a:rPr>
              <a:t>), </a:t>
            </a:r>
            <a:r>
              <a:rPr lang="ru-RU" b="1" dirty="0" err="1" smtClean="0">
                <a:solidFill>
                  <a:schemeClr val="tx1"/>
                </a:solidFill>
              </a:rPr>
              <a:t>словенці</a:t>
            </a:r>
            <a:r>
              <a:rPr lang="ru-RU" b="1" dirty="0" smtClean="0">
                <a:solidFill>
                  <a:schemeClr val="tx1"/>
                </a:solidFill>
              </a:rPr>
              <a:t> (</a:t>
            </a:r>
            <a:r>
              <a:rPr lang="ru-RU" b="1" dirty="0" err="1" smtClean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області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Трієсте-Гориція</a:t>
            </a:r>
            <a:r>
              <a:rPr lang="ru-RU" b="1" dirty="0" smtClean="0">
                <a:solidFill>
                  <a:schemeClr val="tx1"/>
                </a:solidFill>
              </a:rPr>
              <a:t>).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4857749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85720" y="5072074"/>
            <a:ext cx="4786346" cy="954107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tx1"/>
                </a:solidFill>
              </a:rPr>
              <a:t>Столиця</a:t>
            </a:r>
            <a:r>
              <a:rPr lang="ru-RU" sz="2800" b="1" dirty="0" smtClean="0">
                <a:solidFill>
                  <a:schemeClr val="tx1"/>
                </a:solidFill>
              </a:rPr>
              <a:t> - Рим (</a:t>
            </a:r>
            <a:r>
              <a:rPr lang="en-US" sz="2800" b="1" dirty="0" smtClean="0">
                <a:solidFill>
                  <a:schemeClr val="tx1"/>
                </a:solidFill>
              </a:rPr>
              <a:t>Roma) - 4,240 </a:t>
            </a:r>
            <a:r>
              <a:rPr lang="ru-RU" sz="2800" b="1" dirty="0" smtClean="0">
                <a:solidFill>
                  <a:schemeClr val="tx1"/>
                </a:solidFill>
              </a:rPr>
              <a:t>млн. </a:t>
            </a:r>
            <a:r>
              <a:rPr lang="ru-RU" sz="2800" b="1" dirty="0" err="1" smtClean="0">
                <a:solidFill>
                  <a:schemeClr val="tx1"/>
                </a:solidFill>
              </a:rPr>
              <a:t>осіб</a:t>
            </a:r>
            <a:r>
              <a:rPr lang="ru-RU" sz="2800" b="1" dirty="0" smtClean="0">
                <a:solidFill>
                  <a:schemeClr val="tx1"/>
                </a:solidFill>
              </a:rPr>
              <a:t> (2012).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-214346" y="0"/>
          <a:ext cx="9358346" cy="7017946"/>
        </p:xfrm>
        <a:graphic>
          <a:graphicData uri="http://schemas.openxmlformats.org/presentationml/2006/ole">
            <p:oleObj spid="_x0000_s4100" name="Презентация" r:id="rId3" imgW="4570541" imgH="3427323" progId="PowerPoint.Show.8">
              <p:embed/>
            </p:oleObj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57166"/>
            <a:ext cx="2643174" cy="614366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Інші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великі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міста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Мілан</a:t>
            </a:r>
            <a:r>
              <a:rPr lang="ru-RU" b="1" dirty="0" smtClean="0">
                <a:solidFill>
                  <a:schemeClr val="tx1"/>
                </a:solidFill>
              </a:rPr>
              <a:t> - 3,2 млн. </a:t>
            </a:r>
            <a:r>
              <a:rPr lang="ru-RU" b="1" dirty="0" err="1" smtClean="0">
                <a:solidFill>
                  <a:schemeClr val="tx1"/>
                </a:solidFill>
              </a:rPr>
              <a:t>осіб</a:t>
            </a:r>
            <a:r>
              <a:rPr lang="ru-RU" b="1" dirty="0" smtClean="0">
                <a:solidFill>
                  <a:schemeClr val="tx1"/>
                </a:solidFill>
              </a:rPr>
              <a:t>, Неаполь - </a:t>
            </a:r>
            <a:r>
              <a:rPr lang="ru-RU" b="1" dirty="0" err="1" smtClean="0">
                <a:solidFill>
                  <a:schemeClr val="tx1"/>
                </a:solidFill>
              </a:rPr>
              <a:t>бл</a:t>
            </a:r>
            <a:r>
              <a:rPr lang="ru-RU" b="1" dirty="0" smtClean="0">
                <a:solidFill>
                  <a:schemeClr val="tx1"/>
                </a:solidFill>
              </a:rPr>
              <a:t>. 3 млн. </a:t>
            </a:r>
            <a:r>
              <a:rPr lang="ru-RU" b="1" dirty="0" err="1" smtClean="0">
                <a:solidFill>
                  <a:schemeClr val="tx1"/>
                </a:solidFill>
              </a:rPr>
              <a:t>осіб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Турін</a:t>
            </a:r>
            <a:r>
              <a:rPr lang="ru-RU" b="1" dirty="0" smtClean="0">
                <a:solidFill>
                  <a:schemeClr val="tx1"/>
                </a:solidFill>
              </a:rPr>
              <a:t> - 2,3 млн. </a:t>
            </a:r>
            <a:r>
              <a:rPr lang="ru-RU" b="1" dirty="0" err="1" smtClean="0">
                <a:solidFill>
                  <a:schemeClr val="tx1"/>
                </a:solidFill>
              </a:rPr>
              <a:t>осіб</a:t>
            </a:r>
            <a:r>
              <a:rPr lang="ru-RU" b="1" dirty="0" smtClean="0">
                <a:solidFill>
                  <a:schemeClr val="tx1"/>
                </a:solidFill>
              </a:rPr>
              <a:t>, Палермо - 1,250 млн. </a:t>
            </a:r>
            <a:r>
              <a:rPr lang="ru-RU" b="1" dirty="0" err="1" smtClean="0">
                <a:solidFill>
                  <a:schemeClr val="tx1"/>
                </a:solidFill>
              </a:rPr>
              <a:t>осіб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err="1" smtClean="0">
                <a:solidFill>
                  <a:schemeClr val="tx1"/>
                </a:solidFill>
              </a:rPr>
              <a:t>Адміністративний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поділ</a:t>
            </a:r>
            <a:r>
              <a:rPr lang="ru-RU" b="1" dirty="0" smtClean="0">
                <a:solidFill>
                  <a:schemeClr val="tx1"/>
                </a:solidFill>
              </a:rPr>
              <a:t> - 20 областей (</a:t>
            </a:r>
            <a:r>
              <a:rPr lang="en-US" b="1" dirty="0" err="1" smtClean="0">
                <a:solidFill>
                  <a:schemeClr val="tx1"/>
                </a:solidFill>
              </a:rPr>
              <a:t>regione</a:t>
            </a:r>
            <a:r>
              <a:rPr lang="en-US" b="1" dirty="0" smtClean="0">
                <a:solidFill>
                  <a:schemeClr val="tx1"/>
                </a:solidFill>
              </a:rPr>
              <a:t>), </a:t>
            </a:r>
            <a:r>
              <a:rPr lang="ru-RU" b="1" dirty="0" err="1" smtClean="0">
                <a:solidFill>
                  <a:schemeClr val="tx1"/>
                </a:solidFill>
              </a:rPr>
              <a:t>області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поділяються</a:t>
            </a:r>
            <a:r>
              <a:rPr lang="ru-RU" b="1" dirty="0" smtClean="0">
                <a:solidFill>
                  <a:schemeClr val="tx1"/>
                </a:solidFill>
              </a:rPr>
              <a:t> на 94 </a:t>
            </a:r>
            <a:r>
              <a:rPr lang="ru-RU" b="1" dirty="0" err="1" smtClean="0">
                <a:solidFill>
                  <a:schemeClr val="tx1"/>
                </a:solidFill>
              </a:rPr>
              <a:t>провінції</a:t>
            </a:r>
            <a:r>
              <a:rPr lang="ru-RU" b="1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provincia</a:t>
            </a:r>
            <a:r>
              <a:rPr lang="en-US" b="1" dirty="0" smtClean="0">
                <a:solidFill>
                  <a:schemeClr val="tx1"/>
                </a:solidFill>
              </a:rPr>
              <a:t>), </a:t>
            </a:r>
            <a:r>
              <a:rPr lang="ru-RU" b="1" dirty="0" err="1" smtClean="0">
                <a:solidFill>
                  <a:schemeClr val="tx1"/>
                </a:solidFill>
              </a:rPr>
              <a:t>провінції</a:t>
            </a:r>
            <a:r>
              <a:rPr lang="ru-RU" b="1" dirty="0" smtClean="0">
                <a:solidFill>
                  <a:schemeClr val="tx1"/>
                </a:solidFill>
              </a:rPr>
              <a:t> - на </a:t>
            </a:r>
            <a:r>
              <a:rPr lang="ru-RU" b="1" dirty="0" err="1" smtClean="0">
                <a:solidFill>
                  <a:schemeClr val="tx1"/>
                </a:solidFill>
              </a:rPr>
              <a:t>комуни</a:t>
            </a:r>
            <a:r>
              <a:rPr lang="ru-RU" b="1" dirty="0" smtClean="0">
                <a:solidFill>
                  <a:schemeClr val="tx1"/>
                </a:solidFill>
              </a:rPr>
              <a:t> (</a:t>
            </a:r>
            <a:r>
              <a:rPr lang="en-US" b="1" dirty="0" err="1" smtClean="0">
                <a:solidFill>
                  <a:schemeClr val="tx1"/>
                </a:solidFill>
              </a:rPr>
              <a:t>comune</a:t>
            </a:r>
            <a:r>
              <a:rPr lang="en-US" b="1" dirty="0" smtClean="0">
                <a:solidFill>
                  <a:schemeClr val="tx1"/>
                </a:solidFill>
              </a:rPr>
              <a:t>). 5 </a:t>
            </a:r>
            <a:r>
              <a:rPr lang="ru-RU" b="1" dirty="0" smtClean="0">
                <a:solidFill>
                  <a:schemeClr val="tx1"/>
                </a:solidFill>
              </a:rPr>
              <a:t>областей </a:t>
            </a:r>
            <a:r>
              <a:rPr lang="ru-RU" b="1" dirty="0" err="1" smtClean="0">
                <a:solidFill>
                  <a:schemeClr val="tx1"/>
                </a:solidFill>
              </a:rPr>
              <a:t>із</a:t>
            </a:r>
            <a:r>
              <a:rPr lang="ru-RU" b="1" dirty="0" smtClean="0">
                <a:solidFill>
                  <a:schemeClr val="tx1"/>
                </a:solidFill>
              </a:rPr>
              <a:t> 20 </a:t>
            </a:r>
            <a:r>
              <a:rPr lang="ru-RU" b="1" dirty="0" err="1" smtClean="0">
                <a:solidFill>
                  <a:schemeClr val="tx1"/>
                </a:solidFill>
              </a:rPr>
              <a:t>мають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особливий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автономний</a:t>
            </a:r>
            <a:r>
              <a:rPr lang="ru-RU" b="1" dirty="0" smtClean="0">
                <a:solidFill>
                  <a:schemeClr val="tx1"/>
                </a:solidFill>
              </a:rPr>
              <a:t> статус: </a:t>
            </a:r>
            <a:r>
              <a:rPr lang="ru-RU" b="1" dirty="0" err="1" smtClean="0">
                <a:solidFill>
                  <a:schemeClr val="tx1"/>
                </a:solidFill>
              </a:rPr>
              <a:t>Сицилія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Сардинія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Вальте-д'Аоста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Трентіно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Альто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Адідже</a:t>
            </a:r>
            <a:r>
              <a:rPr lang="ru-RU" b="1" dirty="0" smtClean="0">
                <a:solidFill>
                  <a:schemeClr val="tx1"/>
                </a:solidFill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</a:rPr>
              <a:t>Фріулі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Венеція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Джулія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40" y="0"/>
            <a:ext cx="4286260" cy="321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1071546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8354" y="3071810"/>
            <a:ext cx="451564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4257687"/>
            <a:ext cx="3673732" cy="26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428604"/>
            <a:ext cx="3714744" cy="5786478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tx1"/>
                </a:solidFill>
              </a:rPr>
              <a:t>Офіційна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мова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dirty="0" err="1" smtClean="0">
                <a:solidFill>
                  <a:schemeClr val="tx1"/>
                </a:solidFill>
              </a:rPr>
              <a:t>італійська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Основна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релігія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dirty="0" err="1" smtClean="0">
                <a:solidFill>
                  <a:schemeClr val="tx1"/>
                </a:solidFill>
              </a:rPr>
              <a:t>переважає</a:t>
            </a:r>
            <a:r>
              <a:rPr lang="ru-RU" dirty="0" smtClean="0">
                <a:solidFill>
                  <a:schemeClr val="tx1"/>
                </a:solidFill>
              </a:rPr>
              <a:t>  католицизм.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err="1" smtClean="0">
                <a:solidFill>
                  <a:schemeClr val="tx1"/>
                </a:solidFill>
              </a:rPr>
              <a:t>Національне</a:t>
            </a:r>
            <a:r>
              <a:rPr lang="ru-RU" dirty="0" smtClean="0">
                <a:solidFill>
                  <a:schemeClr val="tx1"/>
                </a:solidFill>
              </a:rPr>
              <a:t> свято - 2 </a:t>
            </a:r>
            <a:r>
              <a:rPr lang="ru-RU" dirty="0" err="1" smtClean="0">
                <a:solidFill>
                  <a:schemeClr val="tx1"/>
                </a:solidFill>
              </a:rPr>
              <a:t>червня</a:t>
            </a:r>
            <a:r>
              <a:rPr lang="ru-RU" dirty="0" smtClean="0">
                <a:solidFill>
                  <a:schemeClr val="tx1"/>
                </a:solidFill>
              </a:rPr>
              <a:t> - День </a:t>
            </a:r>
            <a:r>
              <a:rPr lang="ru-RU" dirty="0" err="1" smtClean="0">
                <a:solidFill>
                  <a:schemeClr val="tx1"/>
                </a:solidFill>
              </a:rPr>
              <a:t>проголошення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Республіки</a:t>
            </a:r>
            <a:r>
              <a:rPr lang="ru-RU" dirty="0" smtClean="0">
                <a:solidFill>
                  <a:schemeClr val="tx1"/>
                </a:solidFill>
              </a:rPr>
              <a:t> (1946 р.)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4572008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chemeClr val="tx1"/>
                </a:solidFill>
              </a:rPr>
              <a:t>Грошова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</a:rPr>
              <a:t>одиниця</a:t>
            </a:r>
            <a:r>
              <a:rPr lang="ru-RU" sz="2800" dirty="0" smtClean="0">
                <a:solidFill>
                  <a:schemeClr val="tx1"/>
                </a:solidFill>
              </a:rPr>
              <a:t> – </a:t>
            </a:r>
            <a:r>
              <a:rPr lang="ru-RU" sz="2800" dirty="0" err="1" smtClean="0">
                <a:solidFill>
                  <a:schemeClr val="tx1"/>
                </a:solidFill>
              </a:rPr>
              <a:t>євро</a:t>
            </a:r>
            <a:r>
              <a:rPr lang="ru-RU" sz="2800" dirty="0" smtClean="0">
                <a:solidFill>
                  <a:schemeClr val="tx1"/>
                </a:solidFill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857232"/>
            <a:ext cx="4667274" cy="310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10293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2071678"/>
            <a:ext cx="7715304" cy="3500462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Державний</a:t>
            </a:r>
            <a:r>
              <a:rPr lang="ru-RU" b="1" dirty="0" smtClean="0">
                <a:solidFill>
                  <a:schemeClr val="tx1"/>
                </a:solidFill>
              </a:rPr>
              <a:t> прапор - </a:t>
            </a:r>
            <a:r>
              <a:rPr lang="ru-RU" b="1" dirty="0" err="1" smtClean="0">
                <a:solidFill>
                  <a:schemeClr val="tx1"/>
                </a:solidFill>
              </a:rPr>
              <a:t>прямокутне</a:t>
            </a:r>
            <a:r>
              <a:rPr lang="ru-RU" b="1" dirty="0" smtClean="0">
                <a:solidFill>
                  <a:schemeClr val="tx1"/>
                </a:solidFill>
              </a:rPr>
              <a:t> полотнище </a:t>
            </a:r>
            <a:r>
              <a:rPr lang="ru-RU" b="1" dirty="0" err="1" smtClean="0">
                <a:solidFill>
                  <a:schemeClr val="tx1"/>
                </a:solidFill>
              </a:rPr>
              <a:t>з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трьох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рівномірних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вертикальних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смуг</a:t>
            </a:r>
            <a:r>
              <a:rPr lang="ru-RU" b="1" dirty="0" smtClean="0">
                <a:solidFill>
                  <a:schemeClr val="tx1"/>
                </a:solidFill>
              </a:rPr>
              <a:t> зеленого, </a:t>
            </a:r>
            <a:r>
              <a:rPr lang="ru-RU" b="1" dirty="0" err="1" smtClean="0">
                <a:solidFill>
                  <a:schemeClr val="tx1"/>
                </a:solidFill>
              </a:rPr>
              <a:t>білого</a:t>
            </a:r>
            <a:r>
              <a:rPr lang="ru-RU" b="1" dirty="0" smtClean="0">
                <a:solidFill>
                  <a:schemeClr val="tx1"/>
                </a:solidFill>
              </a:rPr>
              <a:t> та </a:t>
            </a:r>
            <a:r>
              <a:rPr lang="ru-RU" b="1" dirty="0" err="1" smtClean="0">
                <a:solidFill>
                  <a:schemeClr val="tx1"/>
                </a:solidFill>
              </a:rPr>
              <a:t>червоного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кольору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428604"/>
            <a:ext cx="4429156" cy="607223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 smtClean="0">
                <a:solidFill>
                  <a:schemeClr val="tx1"/>
                </a:solidFill>
              </a:rPr>
              <a:t>Державний</a:t>
            </a:r>
            <a:r>
              <a:rPr lang="ru-RU" b="1" dirty="0" smtClean="0">
                <a:solidFill>
                  <a:schemeClr val="tx1"/>
                </a:solidFill>
              </a:rPr>
              <a:t> герб - </a:t>
            </a:r>
            <a:r>
              <a:rPr lang="ru-RU" b="1" dirty="0" err="1" smtClean="0">
                <a:solidFill>
                  <a:schemeClr val="tx1"/>
                </a:solidFill>
              </a:rPr>
              <a:t>Італія</a:t>
            </a:r>
            <a:r>
              <a:rPr lang="ru-RU" b="1" dirty="0" smtClean="0">
                <a:solidFill>
                  <a:schemeClr val="tx1"/>
                </a:solidFill>
              </a:rPr>
              <a:t> не </a:t>
            </a:r>
            <a:r>
              <a:rPr lang="ru-RU" b="1" dirty="0" err="1" smtClean="0">
                <a:solidFill>
                  <a:schemeClr val="tx1"/>
                </a:solidFill>
              </a:rPr>
              <a:t>має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національного</a:t>
            </a:r>
            <a:r>
              <a:rPr lang="ru-RU" b="1" dirty="0" smtClean="0">
                <a:solidFill>
                  <a:schemeClr val="tx1"/>
                </a:solidFill>
              </a:rPr>
              <a:t> герба, </a:t>
            </a:r>
            <a:r>
              <a:rPr lang="ru-RU" b="1" dirty="0" err="1" smtClean="0">
                <a:solidFill>
                  <a:schemeClr val="tx1"/>
                </a:solidFill>
              </a:rPr>
              <a:t>однак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існує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зображення</a:t>
            </a:r>
            <a:r>
              <a:rPr lang="ru-RU" b="1" dirty="0" smtClean="0">
                <a:solidFill>
                  <a:schemeClr val="tx1"/>
                </a:solidFill>
              </a:rPr>
              <a:t>, яке </a:t>
            </a:r>
            <a:r>
              <a:rPr lang="ru-RU" b="1" dirty="0" err="1" smtClean="0">
                <a:solidFill>
                  <a:schemeClr val="tx1"/>
                </a:solidFill>
              </a:rPr>
              <a:t>є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національним</a:t>
            </a:r>
            <a:r>
              <a:rPr lang="ru-RU" b="1" dirty="0" smtClean="0">
                <a:solidFill>
                  <a:schemeClr val="tx1"/>
                </a:solidFill>
              </a:rPr>
              <a:t> символом </a:t>
            </a:r>
            <a:r>
              <a:rPr lang="ru-RU" b="1" dirty="0" err="1" smtClean="0">
                <a:solidFill>
                  <a:schemeClr val="tx1"/>
                </a:solidFill>
              </a:rPr>
              <a:t>Італії</a:t>
            </a:r>
            <a:r>
              <a:rPr lang="ru-RU" b="1" dirty="0" smtClean="0">
                <a:solidFill>
                  <a:schemeClr val="tx1"/>
                </a:solidFill>
              </a:rPr>
              <a:t>. Цей символ </a:t>
            </a:r>
            <a:r>
              <a:rPr lang="ru-RU" b="1" dirty="0" err="1" smtClean="0">
                <a:solidFill>
                  <a:schemeClr val="tx1"/>
                </a:solidFill>
              </a:rPr>
              <a:t>був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затверджений</a:t>
            </a:r>
            <a:r>
              <a:rPr lang="ru-RU" b="1" dirty="0" smtClean="0">
                <a:solidFill>
                  <a:schemeClr val="tx1"/>
                </a:solidFill>
              </a:rPr>
              <a:t> у 1946 </a:t>
            </a:r>
            <a:r>
              <a:rPr lang="ru-RU" b="1" dirty="0" err="1" smtClean="0">
                <a:solidFill>
                  <a:schemeClr val="tx1"/>
                </a:solidFill>
              </a:rPr>
              <a:t>році</a:t>
            </a:r>
            <a:r>
              <a:rPr lang="ru-RU" b="1" dirty="0" smtClean="0">
                <a:solidFill>
                  <a:schemeClr val="tx1"/>
                </a:solidFill>
              </a:rPr>
              <a:t>. В </a:t>
            </a:r>
            <a:r>
              <a:rPr lang="ru-RU" b="1" dirty="0" err="1" smtClean="0">
                <a:solidFill>
                  <a:schemeClr val="tx1"/>
                </a:solidFill>
              </a:rPr>
              <a:t>центрі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обрис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п'ятикутної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червоної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зірки</a:t>
            </a:r>
            <a:r>
              <a:rPr lang="ru-RU" b="1" dirty="0" smtClean="0">
                <a:solidFill>
                  <a:schemeClr val="tx1"/>
                </a:solidFill>
              </a:rPr>
              <a:t>, яка </a:t>
            </a:r>
            <a:r>
              <a:rPr lang="ru-RU" b="1" dirty="0" err="1" smtClean="0">
                <a:solidFill>
                  <a:schemeClr val="tx1"/>
                </a:solidFill>
              </a:rPr>
              <a:t>є</a:t>
            </a:r>
            <a:r>
              <a:rPr lang="ru-RU" b="1" dirty="0" smtClean="0">
                <a:solidFill>
                  <a:schemeClr val="tx1"/>
                </a:solidFill>
              </a:rPr>
              <a:t> основою великого </a:t>
            </a:r>
            <a:r>
              <a:rPr lang="ru-RU" b="1" dirty="0" err="1" smtClean="0">
                <a:solidFill>
                  <a:schemeClr val="tx1"/>
                </a:solidFill>
              </a:rPr>
              <a:t>зубчастого</a:t>
            </a:r>
            <a:r>
              <a:rPr lang="ru-RU" b="1" dirty="0" smtClean="0">
                <a:solidFill>
                  <a:schemeClr val="tx1"/>
                </a:solidFill>
              </a:rPr>
              <a:t> колеса (символ </a:t>
            </a:r>
            <a:r>
              <a:rPr lang="ru-RU" b="1" dirty="0" err="1" smtClean="0">
                <a:solidFill>
                  <a:schemeClr val="tx1"/>
                </a:solidFill>
              </a:rPr>
              <a:t>праці</a:t>
            </a:r>
            <a:r>
              <a:rPr lang="ru-RU" b="1" dirty="0" smtClean="0">
                <a:solidFill>
                  <a:schemeClr val="tx1"/>
                </a:solidFill>
              </a:rPr>
              <a:t>), </a:t>
            </a:r>
            <a:r>
              <a:rPr lang="ru-RU" b="1" dirty="0" err="1" smtClean="0">
                <a:solidFill>
                  <a:schemeClr val="tx1"/>
                </a:solidFill>
              </a:rPr>
              <a:t>обрамленого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гілками</a:t>
            </a:r>
            <a:r>
              <a:rPr lang="ru-RU" b="1" dirty="0" smtClean="0">
                <a:solidFill>
                  <a:schemeClr val="tx1"/>
                </a:solidFill>
              </a:rPr>
              <a:t> оливкового дерева </a:t>
            </a:r>
            <a:r>
              <a:rPr lang="ru-RU" b="1" dirty="0" err="1" smtClean="0">
                <a:solidFill>
                  <a:schemeClr val="tx1"/>
                </a:solidFill>
              </a:rPr>
              <a:t>і</a:t>
            </a:r>
            <a:r>
              <a:rPr lang="ru-RU" b="1" dirty="0" smtClean="0">
                <a:solidFill>
                  <a:schemeClr val="tx1"/>
                </a:solidFill>
              </a:rPr>
              <a:t> дуба, </a:t>
            </a:r>
            <a:r>
              <a:rPr lang="ru-RU" b="1" dirty="0" err="1" smtClean="0">
                <a:solidFill>
                  <a:schemeClr val="tx1"/>
                </a:solidFill>
              </a:rPr>
              <a:t>що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символізують</a:t>
            </a:r>
            <a:r>
              <a:rPr lang="ru-RU" b="1" dirty="0" smtClean="0">
                <a:solidFill>
                  <a:schemeClr val="tx1"/>
                </a:solidFill>
              </a:rPr>
              <a:t> мир </a:t>
            </a:r>
            <a:r>
              <a:rPr lang="ru-RU" b="1" dirty="0" err="1" smtClean="0">
                <a:solidFill>
                  <a:schemeClr val="tx1"/>
                </a:solidFill>
              </a:rPr>
              <a:t>і</a:t>
            </a:r>
            <a:r>
              <a:rPr lang="ru-RU" b="1" dirty="0" smtClean="0">
                <a:solidFill>
                  <a:schemeClr val="tx1"/>
                </a:solidFill>
              </a:rPr>
              <a:t> силу. </a:t>
            </a:r>
            <a:r>
              <a:rPr lang="ru-RU" b="1" dirty="0" err="1" smtClean="0">
                <a:solidFill>
                  <a:schemeClr val="tx1"/>
                </a:solidFill>
              </a:rPr>
              <a:t>Крім</a:t>
            </a:r>
            <a:r>
              <a:rPr lang="ru-RU" b="1" dirty="0" smtClean="0">
                <a:solidFill>
                  <a:schemeClr val="tx1"/>
                </a:solidFill>
              </a:rPr>
              <a:t> того, </a:t>
            </a:r>
            <a:r>
              <a:rPr lang="ru-RU" b="1" dirty="0" err="1" smtClean="0">
                <a:solidFill>
                  <a:schemeClr val="tx1"/>
                </a:solidFill>
              </a:rPr>
              <a:t>гілка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оливи</a:t>
            </a:r>
            <a:r>
              <a:rPr lang="ru-RU" b="1" dirty="0" smtClean="0">
                <a:solidFill>
                  <a:schemeClr val="tx1"/>
                </a:solidFill>
              </a:rPr>
              <a:t> - </a:t>
            </a:r>
            <a:r>
              <a:rPr lang="ru-RU" b="1" dirty="0" err="1" smtClean="0">
                <a:solidFill>
                  <a:schemeClr val="tx1"/>
                </a:solidFill>
              </a:rPr>
              <a:t>південь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Італії</a:t>
            </a:r>
            <a:r>
              <a:rPr lang="ru-RU" b="1" dirty="0" smtClean="0">
                <a:solidFill>
                  <a:schemeClr val="tx1"/>
                </a:solidFill>
              </a:rPr>
              <a:t>, дуба - </a:t>
            </a:r>
            <a:r>
              <a:rPr lang="ru-RU" b="1" dirty="0" err="1" smtClean="0">
                <a:solidFill>
                  <a:schemeClr val="tx1"/>
                </a:solidFill>
              </a:rPr>
              <a:t>північ</a:t>
            </a:r>
            <a:r>
              <a:rPr lang="ru-RU" b="1" dirty="0" smtClean="0">
                <a:solidFill>
                  <a:schemeClr val="tx1"/>
                </a:solidFill>
              </a:rPr>
              <a:t>. </a:t>
            </a:r>
            <a:r>
              <a:rPr lang="ru-RU" b="1" dirty="0" err="1" smtClean="0">
                <a:solidFill>
                  <a:schemeClr val="tx1"/>
                </a:solidFill>
              </a:rPr>
              <a:t>Знизу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гілки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перехрещуються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обвиті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білою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стрічкою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написом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італійською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мовою</a:t>
            </a:r>
            <a:r>
              <a:rPr lang="ru-RU" b="1" dirty="0" smtClean="0">
                <a:solidFill>
                  <a:schemeClr val="tx1"/>
                </a:solidFill>
              </a:rPr>
              <a:t> "</a:t>
            </a:r>
            <a:r>
              <a:rPr lang="ru-RU" b="1" dirty="0" err="1" smtClean="0">
                <a:solidFill>
                  <a:schemeClr val="tx1"/>
                </a:solidFill>
              </a:rPr>
              <a:t>Республіка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Італія</a:t>
            </a:r>
            <a:r>
              <a:rPr lang="ru-RU" b="1" dirty="0" smtClean="0">
                <a:solidFill>
                  <a:schemeClr val="tx1"/>
                </a:solidFill>
              </a:rPr>
              <a:t>" (</a:t>
            </a:r>
            <a:r>
              <a:rPr lang="en-US" b="1" dirty="0" err="1" smtClean="0">
                <a:solidFill>
                  <a:schemeClr val="tx1"/>
                </a:solidFill>
              </a:rPr>
              <a:t>Repubblika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Italiana</a:t>
            </a:r>
            <a:r>
              <a:rPr lang="en-US" b="1" dirty="0" smtClean="0">
                <a:solidFill>
                  <a:schemeClr val="tx1"/>
                </a:solidFill>
              </a:rPr>
              <a:t>).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3305974" cy="3714776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Папка Нади\документы\ин.мова\Новая папка (3)\Тест 11111я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4071942"/>
            <a:ext cx="7786742" cy="128588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Членство в </a:t>
            </a:r>
            <a:r>
              <a:rPr lang="ru-RU" dirty="0" err="1" smtClean="0">
                <a:solidFill>
                  <a:schemeClr val="tx1"/>
                </a:solidFill>
              </a:rPr>
              <a:t>міжнародних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організаціях</a:t>
            </a:r>
            <a:r>
              <a:rPr lang="ru-RU" dirty="0" smtClean="0">
                <a:solidFill>
                  <a:schemeClr val="tx1"/>
                </a:solidFill>
              </a:rPr>
              <a:t> - </a:t>
            </a:r>
            <a:r>
              <a:rPr lang="ru-RU" dirty="0" err="1" smtClean="0">
                <a:solidFill>
                  <a:schemeClr val="tx1"/>
                </a:solidFill>
              </a:rPr>
              <a:t>повноправний</a:t>
            </a:r>
            <a:r>
              <a:rPr lang="ru-RU" dirty="0" smtClean="0">
                <a:solidFill>
                  <a:schemeClr val="tx1"/>
                </a:solidFill>
              </a:rPr>
              <a:t> член "</a:t>
            </a:r>
            <a:r>
              <a:rPr lang="ru-RU" dirty="0" err="1" smtClean="0">
                <a:solidFill>
                  <a:schemeClr val="tx1"/>
                </a:solidFill>
              </a:rPr>
              <a:t>Великої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сімки</a:t>
            </a:r>
            <a:r>
              <a:rPr lang="ru-RU" dirty="0" smtClean="0">
                <a:solidFill>
                  <a:schemeClr val="tx1"/>
                </a:solidFill>
              </a:rPr>
              <a:t>", </a:t>
            </a:r>
            <a:r>
              <a:rPr lang="ru-RU" dirty="0" err="1" smtClean="0">
                <a:solidFill>
                  <a:schemeClr val="tx1"/>
                </a:solidFill>
              </a:rPr>
              <a:t>член</a:t>
            </a:r>
            <a:r>
              <a:rPr lang="ru-RU" dirty="0" smtClean="0">
                <a:solidFill>
                  <a:schemeClr val="tx1"/>
                </a:solidFill>
              </a:rPr>
              <a:t> ООН, ЄС(1957) </a:t>
            </a:r>
            <a:r>
              <a:rPr lang="ru-RU" dirty="0" err="1" smtClean="0">
                <a:solidFill>
                  <a:schemeClr val="tx1"/>
                </a:solidFill>
              </a:rPr>
              <a:t>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зони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Євро</a:t>
            </a:r>
            <a:r>
              <a:rPr lang="ru-RU" dirty="0" smtClean="0">
                <a:solidFill>
                  <a:schemeClr val="tx1"/>
                </a:solidFill>
              </a:rPr>
              <a:t>, НАТО(1949), ОБСЄ </a:t>
            </a:r>
            <a:r>
              <a:rPr lang="ru-RU" dirty="0" err="1" smtClean="0">
                <a:solidFill>
                  <a:schemeClr val="tx1"/>
                </a:solidFill>
              </a:rPr>
              <a:t>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Шенгенської</a:t>
            </a:r>
            <a:r>
              <a:rPr lang="ru-RU" dirty="0" smtClean="0">
                <a:solidFill>
                  <a:schemeClr val="tx1"/>
                </a:solidFill>
              </a:rPr>
              <a:t> угоди, СОТ, МВФ, МБРР, РЄ(1949), </a:t>
            </a:r>
            <a:r>
              <a:rPr lang="ru-RU" dirty="0" smtClean="0">
                <a:solidFill>
                  <a:schemeClr val="tx1"/>
                </a:solidFill>
              </a:rPr>
              <a:t>ОЕСР(1960) та </a:t>
            </a:r>
            <a:r>
              <a:rPr lang="ru-RU" dirty="0" err="1" smtClean="0">
                <a:solidFill>
                  <a:schemeClr val="tx1"/>
                </a:solidFill>
              </a:rPr>
              <a:t>інших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142984"/>
            <a:ext cx="386717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142984"/>
            <a:ext cx="454493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1142984"/>
            <a:ext cx="3571868" cy="238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1142984"/>
            <a:ext cx="3571900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1142984"/>
            <a:ext cx="3578560" cy="24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4546" y="1142984"/>
            <a:ext cx="455060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71736" y="1142984"/>
            <a:ext cx="4179116" cy="278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1142984"/>
            <a:ext cx="2857513" cy="21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28926" y="1142984"/>
            <a:ext cx="3429017" cy="25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57554" y="1142984"/>
            <a:ext cx="2720359" cy="221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156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071546"/>
            <a:ext cx="8215370" cy="6000792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 </a:t>
            </a:r>
            <a:r>
              <a:rPr lang="ru-RU" cap="all" dirty="0" smtClean="0">
                <a:solidFill>
                  <a:schemeClr val="tx1"/>
                </a:solidFill>
              </a:rPr>
              <a:t>каждом регионе свой диалект. Жители соседних регионов могут не понимать друг друга.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Регионы разбиты на коммуны. Жители коммун могут иметь также свои диалекты и не понимать соседей</a:t>
            </a:r>
            <a:r>
              <a:rPr lang="ru-RU" cap="all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Около </a:t>
            </a:r>
            <a:r>
              <a:rPr lang="ru-RU" cap="all" dirty="0" smtClean="0">
                <a:solidFill>
                  <a:schemeClr val="tx1"/>
                </a:solidFill>
              </a:rPr>
              <a:t>80% бизнесов Сицилии, Калабрии и Копании платят дань мафии</a:t>
            </a:r>
            <a:r>
              <a:rPr lang="ru-RU" cap="all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 </a:t>
            </a:r>
            <a:r>
              <a:rPr lang="ru-RU" cap="all" dirty="0" smtClean="0">
                <a:solidFill>
                  <a:schemeClr val="tx1"/>
                </a:solidFill>
              </a:rPr>
              <a:t>Италии нет детских домов</a:t>
            </a:r>
            <a:r>
              <a:rPr lang="ru-RU" cap="all" dirty="0" smtClean="0">
                <a:solidFill>
                  <a:schemeClr val="tx1"/>
                </a:solidFill>
              </a:rPr>
              <a:t>.</a:t>
            </a:r>
            <a:r>
              <a:rPr lang="ru-RU" cap="all" dirty="0" smtClean="0">
                <a:solidFill>
                  <a:schemeClr val="tx1"/>
                </a:solidFill>
              </a:rPr>
              <a:t> 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В </a:t>
            </a:r>
            <a:r>
              <a:rPr lang="ru-RU" cap="all" dirty="0" smtClean="0">
                <a:solidFill>
                  <a:schemeClr val="tx1"/>
                </a:solidFill>
              </a:rPr>
              <a:t>Италии нет бездомных животных</a:t>
            </a:r>
            <a:r>
              <a:rPr lang="ru-RU" cap="all" dirty="0" smtClean="0">
                <a:solidFill>
                  <a:schemeClr val="tx1"/>
                </a:solidFill>
              </a:rPr>
              <a:t>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Мужчины </a:t>
            </a:r>
            <a:r>
              <a:rPr lang="ru-RU" cap="all" dirty="0" smtClean="0">
                <a:solidFill>
                  <a:schemeClr val="tx1"/>
                </a:solidFill>
              </a:rPr>
              <a:t>в семьях страшно боятся своих жен.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Большинство итальянских дизайнеров разбогатело на продажах в России.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Чем южнее регион — тем дружелюбнее </a:t>
            </a:r>
            <a:r>
              <a:rPr lang="ru-RU" cap="all" dirty="0" smtClean="0">
                <a:solidFill>
                  <a:schemeClr val="tx1"/>
                </a:solidFill>
              </a:rPr>
              <a:t>люди.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ru-RU" cap="all" dirty="0" smtClean="0">
                <a:solidFill>
                  <a:schemeClr val="tx1"/>
                </a:solidFill>
              </a:rPr>
              <a:t>Почти во всей Италии не рекомендуется пить воду из-под крана из-за проблем с водопроводом.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57356" y="214290"/>
            <a:ext cx="5572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Интересные факты о Италии: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691</Words>
  <Application>Microsoft Office PowerPoint</Application>
  <PresentationFormat>Экран (4:3)</PresentationFormat>
  <Paragraphs>63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Презентация</vt:lpstr>
      <vt:lpstr>Слайд 1</vt:lpstr>
      <vt:lpstr>Загальна характеристика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23</cp:revision>
  <dcterms:created xsi:type="dcterms:W3CDTF">2013-02-13T17:37:53Z</dcterms:created>
  <dcterms:modified xsi:type="dcterms:W3CDTF">2013-02-14T20:59:13Z</dcterms:modified>
</cp:coreProperties>
</file>