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1" autoAdjust="0"/>
    <p:restoredTop sz="94660"/>
  </p:normalViewPr>
  <p:slideViewPr>
    <p:cSldViewPr>
      <p:cViewPr varScale="1">
        <p:scale>
          <a:sx n="88" d="100"/>
          <a:sy n="88" d="100"/>
        </p:scale>
        <p:origin x="-9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E4170F4D-A243-4910-B3FB-21E74ABB0157}" type="datetimeFigureOut">
              <a:rPr lang="ru-RU" smtClean="0"/>
              <a:t>20.03.2014</a:t>
            </a:fld>
            <a:endParaRPr lang="ru-R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E4170F4D-A243-4910-B3FB-21E74ABB0157}" type="datetimeFigureOut">
              <a:rPr lang="ru-RU" smtClean="0"/>
              <a:t>20.03.2014</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E4170F4D-A243-4910-B3FB-21E74ABB0157}" type="datetimeFigureOut">
              <a:rPr lang="ru-RU" smtClean="0"/>
              <a:t>20.03.2014</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E4170F4D-A243-4910-B3FB-21E74ABB0157}" type="datetimeFigureOut">
              <a:rPr lang="ru-RU" smtClean="0"/>
              <a:t>20.03.2014</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E4170F4D-A243-4910-B3FB-21E74ABB0157}" type="datetimeFigureOut">
              <a:rPr lang="ru-RU" smtClean="0"/>
              <a:t>20.03.2014</a:t>
            </a:fld>
            <a:endParaRPr lang="ru-RU"/>
          </a:p>
        </p:txBody>
      </p:sp>
      <p:sp>
        <p:nvSpPr>
          <p:cNvPr id="5" name="Footer Placeholder 4"/>
          <p:cNvSpPr>
            <a:spLocks noGrp="1"/>
          </p:cNvSpPr>
          <p:nvPr>
            <p:ph type="ftr" sz="quarter" idx="11"/>
          </p:nvPr>
        </p:nvSpPr>
        <p:spPr>
          <a:xfrm rot="900000">
            <a:off x="7056965" y="3170795"/>
            <a:ext cx="1926305" cy="365125"/>
          </a:xfrm>
        </p:spPr>
        <p:txBody>
          <a:bodyPr/>
          <a:lstStyle/>
          <a:p>
            <a:endParaRPr lang="ru-R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E4170F4D-A243-4910-B3FB-21E74ABB0157}" type="datetimeFigureOut">
              <a:rPr lang="ru-RU" smtClean="0"/>
              <a:t>20.03.2014</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E4170F4D-A243-4910-B3FB-21E74ABB0157}" type="datetimeFigureOut">
              <a:rPr lang="ru-RU" smtClean="0"/>
              <a:t>20.03.2014</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E4170F4D-A243-4910-B3FB-21E74ABB0157}" type="datetimeFigureOut">
              <a:rPr lang="ru-RU" smtClean="0"/>
              <a:t>20.03.2014</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E4170F4D-A243-4910-B3FB-21E74ABB0157}" type="datetimeFigureOut">
              <a:rPr lang="ru-RU" smtClean="0"/>
              <a:t>20.03.2014</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E4170F4D-A243-4910-B3FB-21E74ABB0157}" type="datetimeFigureOut">
              <a:rPr lang="ru-RU" smtClean="0"/>
              <a:t>20.03.2014</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E4170F4D-A243-4910-B3FB-21E74ABB0157}" type="datetimeFigureOut">
              <a:rPr lang="ru-RU" smtClean="0"/>
              <a:t>20.03.2014</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ADB1C755-F6FD-4971-A9A1-4F396F048C08}" type="slidenum">
              <a:rPr lang="ru-RU" smtClean="0"/>
              <a:t>‹#›</a:t>
            </a:fld>
            <a:endParaRPr lang="ru-R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E4170F4D-A243-4910-B3FB-21E74ABB0157}" type="datetimeFigureOut">
              <a:rPr lang="ru-RU" smtClean="0"/>
              <a:t>20.03.2014</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ADB1C755-F6FD-4971-A9A1-4F396F048C0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900000">
            <a:off x="-313596" y="1808986"/>
            <a:ext cx="6599056" cy="1509814"/>
          </a:xfrm>
        </p:spPr>
        <p:txBody>
          <a:bodyPr>
            <a:noAutofit/>
          </a:bodyPr>
          <a:lstStyle/>
          <a:p>
            <a:r>
              <a:rPr lang="en-US" sz="8800" b="1" dirty="0" smtClean="0">
                <a:latin typeface="Monotype Corsiva" pitchFamily="66" charset="0"/>
                <a:cs typeface="MV Boli" pitchFamily="2" charset="0"/>
              </a:rPr>
              <a:t>Richard</a:t>
            </a:r>
            <a:r>
              <a:rPr lang="ru-RU" sz="8800" b="1" dirty="0" smtClean="0">
                <a:latin typeface="Monotype Corsiva" pitchFamily="66" charset="0"/>
                <a:cs typeface="MV Boli" pitchFamily="2" charset="0"/>
              </a:rPr>
              <a:t> </a:t>
            </a:r>
            <a:r>
              <a:rPr lang="en-US" sz="7200" b="1" dirty="0" smtClean="0">
                <a:latin typeface="Monotype Corsiva" pitchFamily="66" charset="0"/>
                <a:cs typeface="MV Boli" pitchFamily="2" charset="0"/>
              </a:rPr>
              <a:t>Branson</a:t>
            </a:r>
            <a:endParaRPr lang="ru-RU" sz="7200" b="1" dirty="0">
              <a:latin typeface="Monotype Corsiva" pitchFamily="66" charset="0"/>
              <a:cs typeface="MV Boli" pitchFamily="2" charset="0"/>
            </a:endParaRPr>
          </a:p>
        </p:txBody>
      </p:sp>
    </p:spTree>
    <p:extLst>
      <p:ext uri="{BB962C8B-B14F-4D97-AF65-F5344CB8AC3E}">
        <p14:creationId xmlns:p14="http://schemas.microsoft.com/office/powerpoint/2010/main" val="4134567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00000">
              <a:schemeClr val="bg2">
                <a:tint val="97000"/>
                <a:shade val="70000"/>
                <a:satMod val="190000"/>
                <a:lumMod val="72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211960" y="548680"/>
            <a:ext cx="4658735" cy="5077623"/>
          </a:xfrm>
        </p:spPr>
        <p:txBody>
          <a:bodyPr>
            <a:normAutofit fontScale="77500" lnSpcReduction="20000"/>
          </a:bodyPr>
          <a:lstStyle/>
          <a:p>
            <a:pPr marL="0" indent="0">
              <a:buNone/>
            </a:pPr>
            <a:r>
              <a:rPr lang="en-US" sz="3100" b="1" i="1" dirty="0"/>
              <a:t>Richard Branson </a:t>
            </a:r>
            <a:r>
              <a:rPr lang="en-US" dirty="0"/>
              <a:t>is an entrepreneur and businessman, who founded the Virgin group of more than 400 companies. The Virgin group grew from a small record shop he founded in 1972, to become a major multinational company including interests in transport, media, and entertainment. Richard Branson is also a flamboyant character and has taken part in a number of </a:t>
            </a:r>
            <a:r>
              <a:rPr lang="en-US" dirty="0" err="1"/>
              <a:t>gruelling</a:t>
            </a:r>
            <a:r>
              <a:rPr lang="en-US" dirty="0"/>
              <a:t> adventure challenges, such as sailing across the Atlantic and taking part in round the world hot air balloon journeys.</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42" y="692696"/>
            <a:ext cx="3581400" cy="466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2104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tint val="97000"/>
                <a:shade val="70000"/>
                <a:satMod val="190000"/>
                <a:lumMod val="72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23928" y="0"/>
            <a:ext cx="4896544" cy="6597352"/>
          </a:xfrm>
        </p:spPr>
        <p:txBody>
          <a:bodyPr>
            <a:normAutofit fontScale="70000" lnSpcReduction="20000"/>
          </a:bodyPr>
          <a:lstStyle/>
          <a:p>
            <a:pPr marL="0" indent="0">
              <a:buNone/>
            </a:pPr>
            <a:r>
              <a:rPr lang="en-US" sz="4000" b="1" dirty="0">
                <a:latin typeface="Matura MT Script Capitals" pitchFamily="66" charset="0"/>
              </a:rPr>
              <a:t>Short Biography Richard </a:t>
            </a:r>
            <a:r>
              <a:rPr lang="en-US" sz="4000" b="1" dirty="0" smtClean="0">
                <a:latin typeface="Matura MT Script Capitals" pitchFamily="66" charset="0"/>
              </a:rPr>
              <a:t>Branson</a:t>
            </a:r>
            <a:r>
              <a:rPr lang="ru-RU" sz="4000" b="1" dirty="0" smtClean="0"/>
              <a:t> </a:t>
            </a:r>
          </a:p>
          <a:p>
            <a:pPr marL="0" indent="0">
              <a:buNone/>
            </a:pPr>
            <a:r>
              <a:rPr lang="en-US" dirty="0" smtClean="0"/>
              <a:t>Richard </a:t>
            </a:r>
            <a:r>
              <a:rPr lang="en-US" dirty="0"/>
              <a:t>Branson was born in </a:t>
            </a:r>
            <a:r>
              <a:rPr lang="en-US" dirty="0" err="1"/>
              <a:t>Blackheath</a:t>
            </a:r>
            <a:r>
              <a:rPr lang="en-US" dirty="0"/>
              <a:t>, London 18 July 1950. His father was a barrister. Branson attended </a:t>
            </a:r>
            <a:r>
              <a:rPr lang="en-US" dirty="0" err="1"/>
              <a:t>Scaitcliffe</a:t>
            </a:r>
            <a:r>
              <a:rPr lang="en-US" dirty="0"/>
              <a:t> School and later Stowe school. Suffering from dyslexia, Branson did not excel at studies; he was more interested in extra curricular activities, such as football and cricket. At the age of 15, he had started to try his first business ventures, which included trying to grow trees and another raising budgerigars.</a:t>
            </a:r>
          </a:p>
          <a:p>
            <a:pPr marL="0" indent="0">
              <a:buNone/>
            </a:pPr>
            <a:r>
              <a:rPr lang="en-US" dirty="0" smtClean="0"/>
              <a:t>On </a:t>
            </a:r>
            <a:r>
              <a:rPr lang="en-US" dirty="0"/>
              <a:t>one occasion, he was caught leaving the bedroom of the headmaster's daughter, and Branson was expelled from school. This left him devastated and he wrote a suicide note, suggesting he couldn't cope. When the note was discovered, he was forgiven, but failing at his studies, Branson left school at 16 - an early high school drop out.</a:t>
            </a:r>
            <a:endParaRPr lang="ru-RU"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620" y="188640"/>
            <a:ext cx="3204870" cy="4004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20" y="4365104"/>
            <a:ext cx="3204870" cy="2188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704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tint val="97000"/>
                <a:shade val="70000"/>
                <a:satMod val="190000"/>
                <a:lumMod val="72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65705" cy="2060848"/>
          </a:xfrm>
        </p:spPr>
        <p:txBody>
          <a:bodyPr>
            <a:normAutofit fontScale="77500" lnSpcReduction="20000"/>
          </a:bodyPr>
          <a:lstStyle/>
          <a:p>
            <a:r>
              <a:rPr lang="en-US" dirty="0"/>
              <a:t>After quitting school, he moved back to London, where he began his first successful business. He started a magazine about youth culture, called The Student. It was produced by students, for students and was launched in 1966. Branson was able to attract significant advertisement from firms wishing to tap the student market; this enabled him to distribute the first 50,000 copies for free.</a:t>
            </a:r>
            <a:endParaRPr lang="ru-RU" dirty="0"/>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65543"/>
            <a:ext cx="2838570" cy="3688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265543"/>
            <a:ext cx="2552700"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107054"/>
            <a:ext cx="295275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0378" y="4091300"/>
            <a:ext cx="1643725" cy="1858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265543"/>
            <a:ext cx="2089895"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24906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ppt_w</p:attrName>
                                        </p:attrNameLst>
                                      </p:cBhvr>
                                      <p:tavLst>
                                        <p:tav tm="0">
                                          <p:val>
                                            <p:fltVal val="0"/>
                                          </p:val>
                                        </p:tav>
                                        <p:tav tm="100000">
                                          <p:val>
                                            <p:strVal val="#ppt_w"/>
                                          </p:val>
                                        </p:tav>
                                      </p:tavLst>
                                    </p:anim>
                                    <p:anim calcmode="lin" valueType="num">
                                      <p:cBhvr>
                                        <p:cTn id="8" dur="1000" fill="hold"/>
                                        <p:tgtEl>
                                          <p:spTgt spid="4102"/>
                                        </p:tgtEl>
                                        <p:attrNameLst>
                                          <p:attrName>ppt_h</p:attrName>
                                        </p:attrNameLst>
                                      </p:cBhvr>
                                      <p:tavLst>
                                        <p:tav tm="0">
                                          <p:val>
                                            <p:fltVal val="0"/>
                                          </p:val>
                                        </p:tav>
                                        <p:tav tm="100000">
                                          <p:val>
                                            <p:strVal val="#ppt_h"/>
                                          </p:val>
                                        </p:tav>
                                      </p:tavLst>
                                    </p:anim>
                                    <p:anim calcmode="lin" valueType="num">
                                      <p:cBhvr>
                                        <p:cTn id="9" dur="1000" fill="hold"/>
                                        <p:tgtEl>
                                          <p:spTgt spid="4102"/>
                                        </p:tgtEl>
                                        <p:attrNameLst>
                                          <p:attrName>style.rotation</p:attrName>
                                        </p:attrNameLst>
                                      </p:cBhvr>
                                      <p:tavLst>
                                        <p:tav tm="0">
                                          <p:val>
                                            <p:fltVal val="90"/>
                                          </p:val>
                                        </p:tav>
                                        <p:tav tm="100000">
                                          <p:val>
                                            <p:fltVal val="0"/>
                                          </p:val>
                                        </p:tav>
                                      </p:tavLst>
                                    </p:anim>
                                    <p:animEffect transition="in" filter="fade">
                                      <p:cBhvr>
                                        <p:cTn id="10" dur="1000"/>
                                        <p:tgtEl>
                                          <p:spTgt spid="410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103"/>
                                        </p:tgtEl>
                                        <p:attrNameLst>
                                          <p:attrName>style.visibility</p:attrName>
                                        </p:attrNameLst>
                                      </p:cBhvr>
                                      <p:to>
                                        <p:strVal val="visible"/>
                                      </p:to>
                                    </p:set>
                                    <p:anim calcmode="lin" valueType="num">
                                      <p:cBhvr>
                                        <p:cTn id="14" dur="500" fill="hold"/>
                                        <p:tgtEl>
                                          <p:spTgt spid="4103"/>
                                        </p:tgtEl>
                                        <p:attrNameLst>
                                          <p:attrName>ppt_w</p:attrName>
                                        </p:attrNameLst>
                                      </p:cBhvr>
                                      <p:tavLst>
                                        <p:tav tm="0">
                                          <p:val>
                                            <p:fltVal val="0"/>
                                          </p:val>
                                        </p:tav>
                                        <p:tav tm="100000">
                                          <p:val>
                                            <p:strVal val="#ppt_w"/>
                                          </p:val>
                                        </p:tav>
                                      </p:tavLst>
                                    </p:anim>
                                    <p:anim calcmode="lin" valueType="num">
                                      <p:cBhvr>
                                        <p:cTn id="15" dur="500" fill="hold"/>
                                        <p:tgtEl>
                                          <p:spTgt spid="4103"/>
                                        </p:tgtEl>
                                        <p:attrNameLst>
                                          <p:attrName>ppt_h</p:attrName>
                                        </p:attrNameLst>
                                      </p:cBhvr>
                                      <p:tavLst>
                                        <p:tav tm="0">
                                          <p:val>
                                            <p:fltVal val="0"/>
                                          </p:val>
                                        </p:tav>
                                        <p:tav tm="100000">
                                          <p:val>
                                            <p:strVal val="#ppt_h"/>
                                          </p:val>
                                        </p:tav>
                                      </p:tavLst>
                                    </p:anim>
                                    <p:animEffect transition="in" filter="fade">
                                      <p:cBhvr>
                                        <p:cTn id="16" dur="500"/>
                                        <p:tgtEl>
                                          <p:spTgt spid="4103"/>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109"/>
                                        </p:tgtEl>
                                        <p:attrNameLst>
                                          <p:attrName>style.visibility</p:attrName>
                                        </p:attrNameLst>
                                      </p:cBhvr>
                                      <p:to>
                                        <p:strVal val="visible"/>
                                      </p:to>
                                    </p:set>
                                    <p:animEffect transition="in" filter="randombar(horizontal)">
                                      <p:cBhvr>
                                        <p:cTn id="20" dur="500"/>
                                        <p:tgtEl>
                                          <p:spTgt spid="4109"/>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wipe(down)">
                                      <p:cBhvr>
                                        <p:cTn id="24" dur="500"/>
                                        <p:tgtEl>
                                          <p:spTgt spid="4104"/>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105"/>
                                        </p:tgtEl>
                                        <p:attrNameLst>
                                          <p:attrName>style.visibility</p:attrName>
                                        </p:attrNameLst>
                                      </p:cBhvr>
                                      <p:to>
                                        <p:strVal val="visible"/>
                                      </p:to>
                                    </p:set>
                                    <p:anim calcmode="lin" valueType="num">
                                      <p:cBhvr>
                                        <p:cTn id="28" dur="500" fill="hold"/>
                                        <p:tgtEl>
                                          <p:spTgt spid="4105"/>
                                        </p:tgtEl>
                                        <p:attrNameLst>
                                          <p:attrName>ppt_w</p:attrName>
                                        </p:attrNameLst>
                                      </p:cBhvr>
                                      <p:tavLst>
                                        <p:tav tm="0">
                                          <p:val>
                                            <p:fltVal val="0"/>
                                          </p:val>
                                        </p:tav>
                                        <p:tav tm="100000">
                                          <p:val>
                                            <p:strVal val="#ppt_w"/>
                                          </p:val>
                                        </p:tav>
                                      </p:tavLst>
                                    </p:anim>
                                    <p:anim calcmode="lin" valueType="num">
                                      <p:cBhvr>
                                        <p:cTn id="29" dur="500" fill="hold"/>
                                        <p:tgtEl>
                                          <p:spTgt spid="4105"/>
                                        </p:tgtEl>
                                        <p:attrNameLst>
                                          <p:attrName>ppt_h</p:attrName>
                                        </p:attrNameLst>
                                      </p:cBhvr>
                                      <p:tavLst>
                                        <p:tav tm="0">
                                          <p:val>
                                            <p:fltVal val="0"/>
                                          </p:val>
                                        </p:tav>
                                        <p:tav tm="100000">
                                          <p:val>
                                            <p:strVal val="#ppt_h"/>
                                          </p:val>
                                        </p:tav>
                                      </p:tavLst>
                                    </p:anim>
                                    <p:animEffect transition="in" filter="fade">
                                      <p:cBhvr>
                                        <p:cTn id="30"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tint val="97000"/>
                <a:shade val="70000"/>
                <a:satMod val="190000"/>
                <a:lumMod val="72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283968" y="188640"/>
            <a:ext cx="4658735" cy="4392488"/>
          </a:xfrm>
        </p:spPr>
        <p:txBody>
          <a:bodyPr>
            <a:normAutofit lnSpcReduction="10000"/>
          </a:bodyPr>
          <a:lstStyle/>
          <a:p>
            <a:pPr marL="0" indent="0">
              <a:buNone/>
            </a:pPr>
            <a:r>
              <a:rPr lang="en-US" sz="2000" b="1" dirty="0">
                <a:latin typeface="Matura MT Script Capitals" pitchFamily="66" charset="0"/>
              </a:rPr>
              <a:t>Virgin Music </a:t>
            </a:r>
            <a:endParaRPr lang="ru-RU" sz="2000" b="1" dirty="0" smtClean="0"/>
          </a:p>
          <a:p>
            <a:pPr marL="0" indent="0">
              <a:buNone/>
            </a:pPr>
            <a:r>
              <a:rPr lang="en-US" sz="2000" dirty="0" smtClean="0"/>
              <a:t>As </a:t>
            </a:r>
            <a:r>
              <a:rPr lang="en-US" sz="2000" dirty="0"/>
              <a:t>the record business expanded, Branson created his own record label, with </a:t>
            </a:r>
            <a:r>
              <a:rPr lang="en-US" sz="2000" dirty="0" err="1"/>
              <a:t>Nik</a:t>
            </a:r>
            <a:r>
              <a:rPr lang="en-US" sz="2000" dirty="0"/>
              <a:t> Powell - Virgin Music in 1972. Within a year, Branson had a great stroke of luck. His first artist, Mike Oldfield, recorded the album 'Tubular Bells' and this proved a smash hit, staying in the charts for over four years. This high profile and earnings, helped Branson to sign up some of the top bands of the era, including Culture Club, the Rolling Stones, Genesis, and controversial bands such as the Sex Pistols</a:t>
            </a:r>
            <a:r>
              <a:rPr lang="en-US" sz="2000" dirty="0" smtClean="0"/>
              <a:t>.</a:t>
            </a:r>
            <a:endParaRPr lang="en-US" sz="2000" dirty="0"/>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404664"/>
            <a:ext cx="3933265" cy="2780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573016"/>
            <a:ext cx="3933264" cy="2617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5157192"/>
            <a:ext cx="2286000" cy="1428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28879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1000" r="-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7"/>
            <a:ext cx="8619175" cy="2232248"/>
          </a:xfrm>
        </p:spPr>
        <p:txBody>
          <a:bodyPr>
            <a:normAutofit lnSpcReduction="10000"/>
          </a:bodyPr>
          <a:lstStyle/>
          <a:p>
            <a:pPr marL="0" indent="0">
              <a:buNone/>
            </a:pPr>
            <a:r>
              <a:rPr lang="en-US" sz="2000" dirty="0"/>
              <a:t>In 1984, Branson branched out into his biggest business venture - forming Virgin Atlantic Airways, and started competing in a market dominated by big national carriers, such as British Airways. At times this rivalry was intense, with Virgin accusing British Airways of dirty tricks in poaching customers. British Airways eventually settled out of court. However, in 1992, Branson had to sell Virgin records to EMI for £500m to help keep a struggling Virgin Atlantic afloat.</a:t>
            </a:r>
          </a:p>
          <a:p>
            <a:endParaRPr lang="ru-R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86170"/>
            <a:ext cx="3342403" cy="2324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916832"/>
            <a:ext cx="3342403"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8906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tint val="97000"/>
                <a:shade val="70000"/>
                <a:satMod val="190000"/>
                <a:lumMod val="72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rot="900000">
            <a:off x="3833297" y="556834"/>
            <a:ext cx="4658735" cy="3008613"/>
          </a:xfrm>
        </p:spPr>
        <p:txBody>
          <a:bodyPr>
            <a:normAutofit/>
          </a:bodyPr>
          <a:lstStyle/>
          <a:p>
            <a:pPr marL="0" indent="0">
              <a:buNone/>
            </a:pPr>
            <a:r>
              <a:rPr lang="en-US" sz="2400" b="1" dirty="0">
                <a:latin typeface="Matura MT Script Capitals" pitchFamily="66" charset="0"/>
              </a:rPr>
              <a:t>World Record </a:t>
            </a:r>
            <a:r>
              <a:rPr lang="en-US" sz="2400" b="1" dirty="0" smtClean="0">
                <a:latin typeface="Matura MT Script Capitals" pitchFamily="66" charset="0"/>
              </a:rPr>
              <a:t>Attempts</a:t>
            </a:r>
            <a:r>
              <a:rPr lang="ru-RU" sz="2400" b="1" dirty="0" smtClean="0"/>
              <a:t> </a:t>
            </a:r>
          </a:p>
          <a:p>
            <a:pPr marL="0" indent="0">
              <a:buNone/>
            </a:pPr>
            <a:r>
              <a:rPr lang="en-US" sz="2000" dirty="0" smtClean="0"/>
              <a:t>Richard </a:t>
            </a:r>
            <a:r>
              <a:rPr lang="en-US" sz="2000" dirty="0"/>
              <a:t>Branson has undertook many endurance world record attempts. He set the fastest transatlantic sailing record in 1986. He also made several record attempts in hot air balloons. In 1998, he failed in a bid to make a global flight in a hot air </a:t>
            </a:r>
            <a:r>
              <a:rPr lang="en-US" sz="2000" dirty="0" smtClean="0"/>
              <a:t>balloon</a:t>
            </a:r>
            <a:r>
              <a:rPr lang="ru-RU" sz="2000" dirty="0" smtClean="0"/>
              <a:t>.</a:t>
            </a:r>
            <a:endParaRPr lang="ru-RU"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309324" cy="4412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02" y="3645024"/>
            <a:ext cx="3935338" cy="31065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331" y="4105695"/>
            <a:ext cx="4138077" cy="2645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0909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tint val="97000"/>
                <a:shade val="70000"/>
                <a:satMod val="190000"/>
                <a:lumMod val="72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067944" y="404664"/>
            <a:ext cx="4658735" cy="2745414"/>
          </a:xfrm>
        </p:spPr>
        <p:txBody>
          <a:bodyPr>
            <a:normAutofit/>
          </a:bodyPr>
          <a:lstStyle/>
          <a:p>
            <a:pPr marL="0" indent="0">
              <a:buNone/>
            </a:pPr>
            <a:r>
              <a:rPr lang="en-US" b="1" dirty="0">
                <a:latin typeface="Matura MT Script Capitals" pitchFamily="66" charset="0"/>
              </a:rPr>
              <a:t>Wealth</a:t>
            </a:r>
            <a:endParaRPr lang="ru-RU" b="1" dirty="0" smtClean="0"/>
          </a:p>
          <a:p>
            <a:pPr marL="0" indent="0">
              <a:buNone/>
            </a:pPr>
            <a:r>
              <a:rPr lang="en-US" sz="2000" dirty="0" smtClean="0"/>
              <a:t>The </a:t>
            </a:r>
            <a:r>
              <a:rPr lang="en-US" sz="2000" dirty="0"/>
              <a:t>Sunday Times estimate the wealth of Richard Branson at £3,065 billion, making him the fourth richest person in the UK. Much of this is invested in off-shore havens.</a:t>
            </a:r>
            <a:endParaRPr lang="ru-RU" sz="20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71" y="476672"/>
            <a:ext cx="3577010" cy="2384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9479">
            <a:off x="311055" y="3439886"/>
            <a:ext cx="3593841" cy="2394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6764">
            <a:off x="2786501" y="4232811"/>
            <a:ext cx="3662426" cy="2460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49761">
            <a:off x="5753855" y="3356992"/>
            <a:ext cx="3046487" cy="2032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1111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8205"/>
                                        </p:tgtEl>
                                        <p:attrNameLst>
                                          <p:attrName>style.visibility</p:attrName>
                                        </p:attrNameLst>
                                      </p:cBhvr>
                                      <p:to>
                                        <p:strVal val="visible"/>
                                      </p:to>
                                    </p:set>
                                    <p:anim calcmode="lin" valueType="num">
                                      <p:cBhvr>
                                        <p:cTn id="18" dur="1000" fill="hold"/>
                                        <p:tgtEl>
                                          <p:spTgt spid="8205"/>
                                        </p:tgtEl>
                                        <p:attrNameLst>
                                          <p:attrName>ppt_w</p:attrName>
                                        </p:attrNameLst>
                                      </p:cBhvr>
                                      <p:tavLst>
                                        <p:tav tm="0">
                                          <p:val>
                                            <p:fltVal val="0"/>
                                          </p:val>
                                        </p:tav>
                                        <p:tav tm="100000">
                                          <p:val>
                                            <p:strVal val="#ppt_w"/>
                                          </p:val>
                                        </p:tav>
                                      </p:tavLst>
                                    </p:anim>
                                    <p:anim calcmode="lin" valueType="num">
                                      <p:cBhvr>
                                        <p:cTn id="19" dur="1000" fill="hold"/>
                                        <p:tgtEl>
                                          <p:spTgt spid="8205"/>
                                        </p:tgtEl>
                                        <p:attrNameLst>
                                          <p:attrName>ppt_h</p:attrName>
                                        </p:attrNameLst>
                                      </p:cBhvr>
                                      <p:tavLst>
                                        <p:tav tm="0">
                                          <p:val>
                                            <p:fltVal val="0"/>
                                          </p:val>
                                        </p:tav>
                                        <p:tav tm="100000">
                                          <p:val>
                                            <p:strVal val="#ppt_h"/>
                                          </p:val>
                                        </p:tav>
                                      </p:tavLst>
                                    </p:anim>
                                    <p:anim calcmode="lin" valueType="num">
                                      <p:cBhvr>
                                        <p:cTn id="20" dur="1000" fill="hold"/>
                                        <p:tgtEl>
                                          <p:spTgt spid="8205"/>
                                        </p:tgtEl>
                                        <p:attrNameLst>
                                          <p:attrName>style.rotation</p:attrName>
                                        </p:attrNameLst>
                                      </p:cBhvr>
                                      <p:tavLst>
                                        <p:tav tm="0">
                                          <p:val>
                                            <p:fltVal val="90"/>
                                          </p:val>
                                        </p:tav>
                                        <p:tav tm="100000">
                                          <p:val>
                                            <p:fltVal val="0"/>
                                          </p:val>
                                        </p:tav>
                                      </p:tavLst>
                                    </p:anim>
                                    <p:animEffect transition="in" filter="fade">
                                      <p:cBhvr>
                                        <p:cTn id="21" dur="10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tint val="97000"/>
                <a:shade val="70000"/>
                <a:satMod val="190000"/>
                <a:lumMod val="72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211960" y="332656"/>
            <a:ext cx="4658735" cy="3891278"/>
          </a:xfrm>
        </p:spPr>
        <p:txBody>
          <a:bodyPr>
            <a:normAutofit lnSpcReduction="10000"/>
          </a:bodyPr>
          <a:lstStyle/>
          <a:p>
            <a:pPr marL="0" indent="0">
              <a:buNone/>
            </a:pPr>
            <a:r>
              <a:rPr lang="en-US" sz="2400" b="1" dirty="0">
                <a:latin typeface="Matura MT Script Capitals" pitchFamily="66" charset="0"/>
              </a:rPr>
              <a:t>Personal </a:t>
            </a:r>
            <a:r>
              <a:rPr lang="en-US" sz="2400" b="1" dirty="0" smtClean="0">
                <a:latin typeface="Matura MT Script Capitals" pitchFamily="66" charset="0"/>
              </a:rPr>
              <a:t>Life</a:t>
            </a:r>
            <a:endParaRPr lang="ru-RU" sz="2400" b="1" dirty="0" smtClean="0">
              <a:latin typeface="Matura MT Script Capitals" pitchFamily="66" charset="0"/>
            </a:endParaRPr>
          </a:p>
          <a:p>
            <a:pPr marL="0" indent="0">
              <a:buNone/>
            </a:pPr>
            <a:r>
              <a:rPr lang="en-US" sz="2000" b="1" dirty="0"/>
              <a:t>Branson is married to his second wife, Joan </a:t>
            </a:r>
            <a:r>
              <a:rPr lang="en-US" sz="2000" b="1" dirty="0" err="1"/>
              <a:t>Templeman</a:t>
            </a:r>
            <a:r>
              <a:rPr lang="en-US" sz="2000" b="1" dirty="0"/>
              <a:t>, with whom he has two children: Holly and Sam. He currently lives in London, England</a:t>
            </a:r>
            <a:r>
              <a:rPr lang="en-US" sz="2000" b="1" dirty="0" smtClean="0"/>
              <a:t>.</a:t>
            </a:r>
            <a:endParaRPr lang="ru-RU" sz="2000" b="1" dirty="0" smtClean="0"/>
          </a:p>
          <a:p>
            <a:pPr marL="0" indent="0">
              <a:buNone/>
            </a:pPr>
            <a:r>
              <a:rPr lang="en-US" sz="2000" b="1" dirty="0"/>
              <a:t>The couple wed—at their daughter Holly's suggestion when she was eight years old—in 1989 at Necker Island, a 74-acre (30 ha) island owned by Branson in the British Virgin Islands</a:t>
            </a:r>
            <a:r>
              <a:rPr lang="en-US" sz="2400" b="1" dirty="0"/>
              <a:t>.</a:t>
            </a:r>
            <a:endParaRPr lang="ru-RU" sz="24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2" y="332656"/>
            <a:ext cx="3528053" cy="2646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2" y="3263870"/>
            <a:ext cx="3528053" cy="3322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7993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fade">
                                      <p:cBhvr>
                                        <p:cTn id="11" dur="1000"/>
                                        <p:tgtEl>
                                          <p:spTgt spid="9219"/>
                                        </p:tgtEl>
                                      </p:cBhvr>
                                    </p:animEffect>
                                    <p:anim calcmode="lin" valueType="num">
                                      <p:cBhvr>
                                        <p:cTn id="12" dur="1000" fill="hold"/>
                                        <p:tgtEl>
                                          <p:spTgt spid="9219"/>
                                        </p:tgtEl>
                                        <p:attrNameLst>
                                          <p:attrName>ppt_x</p:attrName>
                                        </p:attrNameLst>
                                      </p:cBhvr>
                                      <p:tavLst>
                                        <p:tav tm="0">
                                          <p:val>
                                            <p:strVal val="#ppt_x"/>
                                          </p:val>
                                        </p:tav>
                                        <p:tav tm="100000">
                                          <p:val>
                                            <p:strVal val="#ppt_x"/>
                                          </p:val>
                                        </p:tav>
                                      </p:tavLst>
                                    </p:anim>
                                    <p:anim calcmode="lin" valueType="num">
                                      <p:cBhvr>
                                        <p:cTn id="13"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Порядок</Template>
  <TotalTime>177</TotalTime>
  <Words>654</Words>
  <Application>Microsoft Office PowerPoint</Application>
  <PresentationFormat>Экран (4:3)</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Kilter</vt:lpstr>
      <vt:lpstr>Richard Branson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Richard Branson</dc:title>
  <dc:creator>Sergij</dc:creator>
  <cp:lastModifiedBy>Sergij</cp:lastModifiedBy>
  <cp:revision>14</cp:revision>
  <dcterms:created xsi:type="dcterms:W3CDTF">2014-03-20T17:57:12Z</dcterms:created>
  <dcterms:modified xsi:type="dcterms:W3CDTF">2014-03-20T21:07:00Z</dcterms:modified>
</cp:coreProperties>
</file>