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randomBar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E7AWA2mqwxjZ.jpg"/>
          <p:cNvPicPr>
            <a:picLocks noChangeAspect="1"/>
          </p:cNvPicPr>
          <p:nvPr/>
        </p:nvPicPr>
        <p:blipFill>
          <a:blip r:embed="rId2" cstate="print">
            <a:lum bright="23000" contrast="8000"/>
          </a:blip>
          <a:stretch>
            <a:fillRect/>
          </a:stretch>
        </p:blipFill>
        <p:spPr>
          <a:xfrm>
            <a:off x="285720" y="124992"/>
            <a:ext cx="8715436" cy="6536578"/>
          </a:xfrm>
          <a:prstGeom prst="rect">
            <a:avLst/>
          </a:prstGeom>
          <a:gradFill>
            <a:gsLst>
              <a:gs pos="0">
                <a:schemeClr val="tx1">
                  <a:alpha val="4000"/>
                </a:scheme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1"/>
          </a:gradFill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285728"/>
            <a:ext cx="9644130" cy="1222375"/>
          </a:xfrm>
          <a:ln>
            <a:solidFill>
              <a:schemeClr val="bg2">
                <a:lumMod val="50000"/>
              </a:schemeClr>
            </a:solidFill>
          </a:ln>
        </p:spPr>
        <p:txBody>
          <a:bodyPr anchor="ctr" anchorCtr="0"/>
          <a:lstStyle/>
          <a:p>
            <a:pPr algn="ctr"/>
            <a:r>
              <a:rPr lang="ru-RU" sz="6600" dirty="0" smtClean="0">
                <a:ln w="25400" cap="flat" cmpd="dbl">
                  <a:gradFill flip="none" rotWithShape="1">
                    <a:gsLst>
                      <a:gs pos="0">
                        <a:srgbClr val="000000"/>
                      </a:gs>
                      <a:gs pos="39999">
                        <a:srgbClr val="0A128C"/>
                      </a:gs>
                      <a:gs pos="70000">
                        <a:srgbClr val="181CC7"/>
                      </a:gs>
                      <a:gs pos="88000">
                        <a:srgbClr val="7005D4"/>
                      </a:gs>
                      <a:gs pos="100000">
                        <a:srgbClr val="8C3D91"/>
                      </a:gs>
                    </a:gsLst>
                    <a:lin ang="2700000" scaled="1"/>
                    <a:tileRect/>
                  </a:gradFill>
                  <a:prstDash val="solid"/>
                  <a:bevel/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2700000" scaled="1"/>
                  <a:tileRect/>
                </a:gradFill>
                <a:effectLst>
                  <a:outerShdw dist="393700" dir="2460000" sx="123000" sy="123000" algn="ctr" rotWithShape="0">
                    <a:schemeClr val="bg2">
                      <a:lumMod val="90000"/>
                      <a:alpha val="56000"/>
                    </a:schemeClr>
                  </a:outerShdw>
                  <a:reflection blurRad="12700" stA="48000" endA="300" endPos="55000" dir="5400000" sy="-90000" algn="bl" rotWithShape="0"/>
                </a:effectLst>
              </a:rPr>
              <a:t>Япония</a:t>
            </a: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2700000" scaled="1"/>
                </a:gradFill>
              </a:rPr>
              <a:t> 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2700000" scaled="1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000612"/>
            <a:ext cx="8501122" cy="1857388"/>
          </a:xfrm>
        </p:spPr>
        <p:txBody>
          <a:bodyPr anchor="ctr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3600" dirty="0" smtClean="0">
                <a:ln w="12700" cmpd="sng">
                  <a:solidFill>
                    <a:schemeClr val="bg2"/>
                  </a:solidFill>
                </a:ln>
                <a:gradFill flip="none" rotWithShape="1">
                  <a:gsLst>
                    <a:gs pos="0">
                      <a:schemeClr val="tx1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  <a:tileRect/>
                </a:gradFill>
              </a:rPr>
              <a:t>Территория:   377 944 км²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3600" dirty="0" smtClean="0">
                <a:ln w="12700" cmpd="sng">
                  <a:solidFill>
                    <a:schemeClr val="bg2"/>
                  </a:solidFill>
                </a:ln>
                <a:gradFill flip="none" rotWithShape="1">
                  <a:gsLst>
                    <a:gs pos="0">
                      <a:schemeClr val="tx1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  <a:tileRect/>
                </a:gradFill>
              </a:rPr>
              <a:t>Население:   127 253 075  чел.</a:t>
            </a:r>
          </a:p>
          <a:p>
            <a:endParaRPr lang="ru-RU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Autofit/>
          </a:bodyPr>
          <a:lstStyle/>
          <a:p>
            <a:r>
              <a:rPr lang="uk-UA" sz="48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Флора</a:t>
            </a:r>
            <a:endParaRPr lang="ru-RU" sz="4800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Содержимое 3" descr="fa48e8d17b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7500"/>
          <a:stretch>
            <a:fillRect/>
          </a:stretch>
        </p:blipFill>
        <p:spPr>
          <a:xfrm>
            <a:off x="2357422" y="3143224"/>
            <a:ext cx="242889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yasen_enl.jpg"/>
          <p:cNvPicPr>
            <a:picLocks noChangeAspect="1"/>
          </p:cNvPicPr>
          <p:nvPr/>
        </p:nvPicPr>
        <p:blipFill>
          <a:blip r:embed="rId3" cstate="print"/>
          <a:srcRect l="15000" r="9999"/>
          <a:stretch>
            <a:fillRect/>
          </a:stretch>
        </p:blipFill>
        <p:spPr>
          <a:xfrm>
            <a:off x="6500826" y="3357562"/>
            <a:ext cx="250033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ихта.jpg"/>
          <p:cNvPicPr>
            <a:picLocks noChangeAspect="1"/>
          </p:cNvPicPr>
          <p:nvPr/>
        </p:nvPicPr>
        <p:blipFill>
          <a:blip r:embed="rId4" cstate="print"/>
          <a:srcRect l="10834" t="5000" r="14166" b="4374"/>
          <a:stretch>
            <a:fillRect/>
          </a:stretch>
        </p:blipFill>
        <p:spPr>
          <a:xfrm>
            <a:off x="214282" y="1071546"/>
            <a:ext cx="2357454" cy="379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.er.jpg"/>
          <p:cNvPicPr>
            <a:picLocks noChangeAspect="1"/>
          </p:cNvPicPr>
          <p:nvPr/>
        </p:nvPicPr>
        <p:blipFill>
          <a:blip r:embed="rId5" cstate="print"/>
          <a:srcRect l="13124" r="15625"/>
          <a:stretch>
            <a:fillRect/>
          </a:stretch>
        </p:blipFill>
        <p:spPr>
          <a:xfrm>
            <a:off x="4214810" y="928670"/>
            <a:ext cx="2714644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7224" y="485776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Пихта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86050" y="285749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Бамбук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9256" y="471488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Бук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6644" y="307181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Ясень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b9ea2198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3571876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800px-Chidorigafuchi_sakura.JPG"/>
          <p:cNvPicPr>
            <a:picLocks noChangeAspect="1"/>
          </p:cNvPicPr>
          <p:nvPr/>
        </p:nvPicPr>
        <p:blipFill>
          <a:blip r:embed="rId3" cstate="print"/>
          <a:srcRect l="3092" t="17869" r="12371" b="14777"/>
          <a:stretch>
            <a:fillRect/>
          </a:stretch>
        </p:blipFill>
        <p:spPr>
          <a:xfrm>
            <a:off x="0" y="142852"/>
            <a:ext cx="585791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520073869265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929322" y="1000108"/>
            <a:ext cx="295957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15074" y="42860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Древовидный</a:t>
            </a:r>
            <a:r>
              <a:rPr lang="ru-RU" dirty="0" smtClean="0"/>
              <a:t> </a:t>
            </a: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папоротник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14285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Сакура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592933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Орхидеи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imalayanb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786190"/>
            <a:ext cx="3107553" cy="2071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Фауна</a:t>
            </a:r>
            <a:endParaRPr lang="ru-RU" sz="4400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Содержимое 3" descr="горноста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43240" y="1142984"/>
            <a:ext cx="2812438" cy="1928826"/>
          </a:xfrm>
        </p:spPr>
      </p:pic>
      <p:pic>
        <p:nvPicPr>
          <p:cNvPr id="5" name="Рисунок 4" descr="1-sob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142985"/>
            <a:ext cx="2571768" cy="1928826"/>
          </a:xfrm>
          <a:prstGeom prst="rect">
            <a:avLst/>
          </a:prstGeom>
        </p:spPr>
      </p:pic>
      <p:pic>
        <p:nvPicPr>
          <p:cNvPr id="6" name="Рисунок 5" descr="9d22020dfc2d1e7ca267b23fd13cb2b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786190"/>
            <a:ext cx="2786082" cy="2081367"/>
          </a:xfrm>
          <a:prstGeom prst="rect">
            <a:avLst/>
          </a:prstGeom>
        </p:spPr>
      </p:pic>
      <p:pic>
        <p:nvPicPr>
          <p:cNvPr id="7" name="Рисунок 6" descr="600x600128869160746.jpeg"/>
          <p:cNvPicPr>
            <a:picLocks noChangeAspect="1"/>
          </p:cNvPicPr>
          <p:nvPr/>
        </p:nvPicPr>
        <p:blipFill>
          <a:blip r:embed="rId6" cstate="print"/>
          <a:srcRect l="13636" t="22727" r="15909" b="9091"/>
          <a:stretch>
            <a:fillRect/>
          </a:stretch>
        </p:blipFill>
        <p:spPr>
          <a:xfrm>
            <a:off x="6000760" y="1142984"/>
            <a:ext cx="2714644" cy="1970306"/>
          </a:xfrm>
          <a:prstGeom prst="rect">
            <a:avLst/>
          </a:prstGeom>
        </p:spPr>
      </p:pic>
      <p:pic>
        <p:nvPicPr>
          <p:cNvPr id="9" name="Рисунок 8" descr="антилоп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929066"/>
            <a:ext cx="2786082" cy="1861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5852" y="314324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Соболь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314324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Горностай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314324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Волк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1538" y="592933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Лисица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554" y="592933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Белогрудый</a:t>
            </a:r>
            <a:r>
              <a:rPr lang="ru-RU" dirty="0" smtClean="0"/>
              <a:t> </a:t>
            </a: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медведь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78" y="592933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Антилопа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wl-cafe_700x466_72f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9"/>
            <a:ext cx="3111999" cy="2071702"/>
          </a:xfrm>
        </p:spPr>
      </p:pic>
      <p:pic>
        <p:nvPicPr>
          <p:cNvPr id="5" name="Рисунок 4" descr="Голубой тиг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500438"/>
            <a:ext cx="2640520" cy="1897874"/>
          </a:xfrm>
          <a:prstGeom prst="rect">
            <a:avLst/>
          </a:prstGeom>
        </p:spPr>
      </p:pic>
      <p:pic>
        <p:nvPicPr>
          <p:cNvPr id="6" name="Рисунок 5" descr="59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85728"/>
            <a:ext cx="2857520" cy="2143140"/>
          </a:xfrm>
          <a:prstGeom prst="rect">
            <a:avLst/>
          </a:prstGeom>
        </p:spPr>
      </p:pic>
      <p:pic>
        <p:nvPicPr>
          <p:cNvPr id="7" name="Рисунок 6" descr="16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357166"/>
            <a:ext cx="2660902" cy="2000264"/>
          </a:xfrm>
          <a:prstGeom prst="rect">
            <a:avLst/>
          </a:prstGeom>
        </p:spPr>
      </p:pic>
      <p:pic>
        <p:nvPicPr>
          <p:cNvPr id="8" name="Рисунок 7" descr="lamprey_1431695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500438"/>
            <a:ext cx="2966661" cy="18573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2976" y="242886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Совы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496" y="242886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Тетерев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250030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Скворец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12" name="Рисунок 11" descr="2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67069" y="3500438"/>
            <a:ext cx="3034066" cy="2015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0100" y="542926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Минога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3306" y="5500702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Креветка</a:t>
            </a:r>
            <a:r>
              <a:rPr lang="ru-RU" dirty="0" smtClean="0"/>
              <a:t> </a:t>
            </a: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«голубой тигр»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16" y="557214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Карп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ikazaki_Wakaura01bs4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7858148" cy="53816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686800" cy="757222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Сето-Найкай </a:t>
            </a:r>
            <a:endParaRPr lang="ru-RU" dirty="0">
              <a:ln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96356" cy="578645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8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Создан 16 марта 1934 г.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  <a:p>
            <a:pPr algn="r">
              <a:buNone/>
            </a:pPr>
            <a:endParaRPr lang="ru-RU" sz="1800" dirty="0" smtClean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  <a:p>
            <a:pPr algn="r">
              <a:buNone/>
            </a:pPr>
            <a:endParaRPr lang="ru-RU" sz="1800" dirty="0" smtClean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  <a:p>
            <a:pPr algn="r">
              <a:buNone/>
            </a:pPr>
            <a:endParaRPr lang="ru-RU" sz="1800" dirty="0" smtClean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  <a:p>
            <a:pPr algn="r">
              <a:buNone/>
            </a:pPr>
            <a:r>
              <a:rPr lang="ru-RU" sz="18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Площадь: 627,81 км²</a:t>
            </a:r>
            <a:endParaRPr lang="ru-RU" sz="1800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никко</a:t>
            </a:r>
            <a:endParaRPr lang="ru-RU" sz="4400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Содержимое 5" descr="800px-Lake_chuzenji_and_kegon_waterf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4706236" cy="3517911"/>
          </a:xfr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6000768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Основан 4 декабря 1934 г.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6" y="1142984"/>
            <a:ext cx="2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Имеет площадь 1400,21 км².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Рисунок 6" descr="800px-Mount_nantai_and_lake_chuzen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16" y="3214662"/>
            <a:ext cx="4857784" cy="36433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5072034" y="3214686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Гора Нантайсан и озеро Тюдзэнзи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4429132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Водопад Кэгон и озеро Тюдзэнзи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Хакусан </a:t>
            </a:r>
            <a:endParaRPr lang="ru-RU" sz="4400" dirty="0">
              <a:ln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14298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Образован в 1962 г.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0826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Площадь: 480 км²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000108"/>
            <a:ext cx="5632808" cy="375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00438"/>
            <a:ext cx="460199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2" y="714356"/>
          <a:ext cx="6715172" cy="5832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189"/>
                <a:gridCol w="2302983"/>
              </a:tblGrid>
              <a:tr h="31537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Коэффициент прироста населения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-0.3	% в год	</a:t>
                      </a:r>
                      <a:endParaRPr lang="ru-RU" sz="1600" dirty="0"/>
                    </a:p>
                  </a:txBody>
                  <a:tcPr/>
                </a:tc>
              </a:tr>
              <a:tr h="551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рождаемости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7.31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рождений /1,000 человек	</a:t>
                      </a:r>
                      <a:endParaRPr lang="ru-RU" sz="1400" dirty="0"/>
                    </a:p>
                  </a:txBody>
                  <a:tcPr/>
                </a:tc>
              </a:tr>
              <a:tr h="551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рождаемости, мальчики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3.75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рождений /1000 человек	</a:t>
                      </a:r>
                      <a:endParaRPr lang="ru-RU" sz="1400" dirty="0"/>
                    </a:p>
                  </a:txBody>
                  <a:tcPr/>
                </a:tc>
              </a:tr>
              <a:tr h="609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Коэффициент рождаемости, девочки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3.56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рождений /1000 человек</a:t>
                      </a:r>
                      <a:endParaRPr lang="ru-RU" sz="1400" dirty="0"/>
                    </a:p>
                  </a:txBody>
                  <a:tcPr/>
                </a:tc>
              </a:tr>
              <a:tr h="551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смертности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10.1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смертей /1,000 человек	</a:t>
                      </a:r>
                      <a:endParaRPr lang="ru-RU" sz="1400" dirty="0"/>
                    </a:p>
                  </a:txBody>
                  <a:tcPr/>
                </a:tc>
              </a:tr>
              <a:tr h="551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миграции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0.01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мигрантов на 1000 человек	</a:t>
                      </a:r>
                      <a:endParaRPr lang="ru-RU" sz="1400" dirty="0"/>
                    </a:p>
                  </a:txBody>
                  <a:tcPr/>
                </a:tc>
              </a:tr>
              <a:tr h="551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Суммарный коэффициент рождаемости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1.21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детей на женщину	</a:t>
                      </a:r>
                      <a:endParaRPr lang="ru-RU" sz="1400" dirty="0"/>
                    </a:p>
                  </a:txBody>
                  <a:tcPr/>
                </a:tc>
              </a:tr>
              <a:tr h="78843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младенческой смертности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2.78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смертей/1000 родившихся живыми	</a:t>
                      </a:r>
                      <a:endParaRPr lang="ru-RU" sz="1400" dirty="0"/>
                    </a:p>
                  </a:txBody>
                  <a:tcPr/>
                </a:tc>
              </a:tr>
              <a:tr h="78843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младенческой смертности, мальчики 	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2.98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смертей/1000 родившихся живыми	</a:t>
                      </a:r>
                      <a:endParaRPr lang="ru-RU" sz="1400" dirty="0"/>
                    </a:p>
                  </a:txBody>
                  <a:tcPr/>
                </a:tc>
              </a:tr>
              <a:tr h="551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Коэффициент младенческой смертности, девочки 	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2.58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смертей/1000 родившихся живыми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838200"/>
          </a:xfrm>
        </p:spPr>
        <p:txBody>
          <a:bodyPr/>
          <a:lstStyle/>
          <a:p>
            <a:pPr algn="ctr"/>
            <a:r>
              <a:rPr lang="uk-UA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Естественные движения</a:t>
            </a:r>
            <a:endParaRPr lang="ru-RU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8120" y="1524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all" spc="0" normalizeH="0" baseline="0" noProof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Естественные движения</a:t>
            </a:r>
            <a:endParaRPr kumimoji="0" lang="ru-RU" sz="3600" b="0" i="0" u="none" strike="noStrike" kern="1200" cap="all" spc="0" normalizeH="0" baseline="0" noProof="0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3286148" cy="325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357562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500438"/>
            <a:ext cx="439341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715436" cy="642918"/>
          </a:xfrm>
        </p:spPr>
        <p:txBody>
          <a:bodyPr/>
          <a:lstStyle/>
          <a:p>
            <a:pPr algn="ctr"/>
            <a:r>
              <a:rPr lang="ru-RU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национальная кухня</a:t>
            </a:r>
            <a:endParaRPr lang="ru-RU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Киото. Квартал Гион</a:t>
            </a:r>
            <a:endParaRPr lang="ru-RU" sz="4400" dirty="0">
              <a:ln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81893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286124"/>
            <a:ext cx="5054498" cy="337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AE0F0F2E020DFEFEEEDE8E82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110303"/>
            <a:ext cx="6858048" cy="5747697"/>
          </a:xfrm>
          <a:effectLst>
            <a:softEdge rad="1270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686800" cy="8382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Расположение</a:t>
            </a:r>
            <a:endParaRPr lang="ru-RU" sz="4000" dirty="0">
              <a:ln w="12700" cmpd="sng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сюкудзицу — «праздничный день»</a:t>
            </a:r>
            <a:endParaRPr lang="ru-RU" dirty="0">
              <a:ln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686800" cy="535785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1 января - Первый день Нового года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Второй понедельник января - День совершеннолетия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11 февраля - День основания государства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Около 21 марта - День весеннего равноденствия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29 апреля - День Сёва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3 мая - День конституции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4 мая - День зелени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5 мая - День детей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Третий понедельник июля	 - День моря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Третий понедельник сентября - День почитания старших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Около 23 сентября - День осеннего равноденствия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Второй понедельник октября - День физкультуры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3 ноября - День культуры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23 ноября - День благодарности труду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23 декабря	 - День рождения императора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Герб и Флаг</a:t>
            </a:r>
            <a:endParaRPr lang="ru-RU" sz="4800" dirty="0">
              <a:ln w="12700" cmpd="sng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Содержимое 3" descr="1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428868"/>
            <a:ext cx="4397834" cy="2928958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 descr="192747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928802"/>
            <a:ext cx="4000528" cy="40005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42844" y="1142984"/>
            <a:ext cx="5900165" cy="3947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1270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Хоккайд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785794"/>
            <a:ext cx="5480388" cy="50720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38200"/>
          </a:xfrm>
        </p:spPr>
        <p:txBody>
          <a:bodyPr anchor="ctr">
            <a:normAutofit/>
          </a:bodyPr>
          <a:lstStyle/>
          <a:p>
            <a:r>
              <a:rPr lang="ru-RU" sz="44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Хоккайдо</a:t>
            </a:r>
            <a:endParaRPr lang="ru-RU" sz="4400" dirty="0">
              <a:ln w="12700" cmpd="sng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768848"/>
            <a:ext cx="8410604" cy="2089152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Площадь	83 400 км²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Наивысшая точка	2290 м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Население (2010 год)	5 500 000 чел.</a:t>
            </a:r>
            <a:endParaRPr lang="ru-RU" sz="2400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686800" cy="838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Хонсю</a:t>
            </a:r>
            <a:endParaRPr lang="ru-RU" sz="4400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143380"/>
            <a:ext cx="8643998" cy="2436811"/>
          </a:xfrm>
        </p:spPr>
        <p:txBody>
          <a:bodyPr anchor="b"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Площадь	227969,74 км²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Наивысшая точка	3776 м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Население 100 000 000 чел.</a:t>
            </a:r>
            <a:endParaRPr lang="ru-RU" sz="2400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Рисунок 3" descr="800px-FujiWestView2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4953034" cy="371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b9e189d66d58eedf2011cf42c5213bd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285860"/>
            <a:ext cx="3333750" cy="454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488" y="1285860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Вулкан Фудзи </a:t>
            </a:r>
          </a:p>
          <a:p>
            <a:r>
              <a:rPr lang="ru-RU" sz="2400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(Гора Фудзи)</a:t>
            </a:r>
            <a:endParaRPr lang="ru-RU" sz="2400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гора Асахидакэ (2290 </a:t>
            </a:r>
            <a:r>
              <a:rPr lang="ru-RU" sz="28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м</a:t>
            </a:r>
            <a:r>
              <a:rPr lang="ru-RU" sz="40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)</a:t>
            </a:r>
            <a:endParaRPr lang="ru-RU" sz="4000" dirty="0">
              <a:ln w="12700" cmpd="sng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Содержимое 3" descr="800px-Asahidak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4712" y="2643182"/>
            <a:ext cx="5429288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5" name="Рисунок 4" descr="Asahidake Pond-1446_7_8-Edit-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42984"/>
            <a:ext cx="4974013" cy="350046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apan_topo_en.jpg"/>
          <p:cNvPicPr>
            <a:picLocks noChangeAspect="1"/>
          </p:cNvPicPr>
          <p:nvPr/>
        </p:nvPicPr>
        <p:blipFill>
          <a:blip r:embed="rId2" cstate="print"/>
          <a:srcRect l="13275" t="10217" r="8633" b="20450"/>
          <a:stretch>
            <a:fillRect/>
          </a:stretch>
        </p:blipFill>
        <p:spPr>
          <a:xfrm>
            <a:off x="1857356" y="71390"/>
            <a:ext cx="7143800" cy="67866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1714512" cy="6643710"/>
          </a:xfrm>
        </p:spPr>
        <p:txBody>
          <a:bodyPr vert="wordArtVert">
            <a:normAutofit/>
          </a:bodyPr>
          <a:lstStyle/>
          <a:p>
            <a:pPr>
              <a:buNone/>
            </a:pPr>
            <a:r>
              <a:rPr lang="ru-RU" sz="3600" b="1" i="1" dirty="0" smtClean="0">
                <a:ln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карта</a:t>
            </a:r>
            <a:endParaRPr lang="ru-RU" sz="3600" b="1" i="1" dirty="0">
              <a:ln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ln w="12700" cmpd="sng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Полезные ископаемые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MNGEZ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43636" y="1142984"/>
            <a:ext cx="2625727" cy="1928825"/>
          </a:xfrm>
        </p:spPr>
      </p:pic>
      <p:pic>
        <p:nvPicPr>
          <p:cNvPr id="5" name="Рисунок 4" descr="2-ugol-kachestvennyij-antratsit-i-drugie-mar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142984"/>
            <a:ext cx="2786082" cy="1908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290" y="307181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Уголь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074" y="314324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Марганцевая руда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Рисунок 7" descr="90123815_large_earlywa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3929066"/>
            <a:ext cx="2643206" cy="1776235"/>
          </a:xfrm>
          <a:prstGeom prst="rect">
            <a:avLst/>
          </a:prstGeom>
        </p:spPr>
      </p:pic>
      <p:pic>
        <p:nvPicPr>
          <p:cNvPr id="9" name="Рисунок 8" descr="imgB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1214422"/>
            <a:ext cx="2802744" cy="1857388"/>
          </a:xfrm>
          <a:prstGeom prst="rect">
            <a:avLst/>
          </a:prstGeom>
        </p:spPr>
      </p:pic>
      <p:pic>
        <p:nvPicPr>
          <p:cNvPr id="10" name="Рисунок 9" descr="8b2112b1064c167cfbccbdeb2b5841f2.ur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0568" y="3929066"/>
            <a:ext cx="2463882" cy="1857388"/>
          </a:xfrm>
          <a:prstGeom prst="rect">
            <a:avLst/>
          </a:prstGeom>
        </p:spPr>
      </p:pic>
      <p:pic>
        <p:nvPicPr>
          <p:cNvPr id="11" name="Рисунок 10" descr="486751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3929066"/>
            <a:ext cx="2678924" cy="1785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3372" y="314324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Сера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4414" y="578645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Нефть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9058" y="585789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Серебро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16" y="585789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Ртуть</a:t>
            </a:r>
            <a:endParaRPr lang="ru-RU" dirty="0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озеро Бива (площадь 716 </a:t>
            </a:r>
            <a:r>
              <a:rPr lang="ru-RU" sz="28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км²</a:t>
            </a:r>
            <a:r>
              <a:rPr lang="ru-RU" sz="4000" dirty="0" smtClean="0">
                <a:ln w="12700">
                  <a:solidFill>
                    <a:schemeClr val="bg2"/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rPr>
              <a:t>)</a:t>
            </a:r>
            <a:endParaRPr lang="ru-RU" sz="4000" dirty="0">
              <a:ln w="12700">
                <a:solidFill>
                  <a:schemeClr val="bg2"/>
                </a:solidFill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Содержимое 3" descr="Lake Biw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4990489" cy="3286148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439px-Lake_biw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500174"/>
            <a:ext cx="3705855" cy="506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264</TotalTime>
  <Words>259</Words>
  <Application>Microsoft Office PowerPoint</Application>
  <PresentationFormat>Экран (4:3)</PresentationFormat>
  <Paragraphs>115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Япония </vt:lpstr>
      <vt:lpstr>Расположение</vt:lpstr>
      <vt:lpstr>Герб и Флаг</vt:lpstr>
      <vt:lpstr>Хоккайдо</vt:lpstr>
      <vt:lpstr>Хонсю</vt:lpstr>
      <vt:lpstr>гора Асахидакэ (2290 м)</vt:lpstr>
      <vt:lpstr>Слайд 7</vt:lpstr>
      <vt:lpstr>Полезные ископаемые </vt:lpstr>
      <vt:lpstr>озеро Бива (площадь 716 км²)</vt:lpstr>
      <vt:lpstr>Флора</vt:lpstr>
      <vt:lpstr>Слайд 11</vt:lpstr>
      <vt:lpstr>Фауна</vt:lpstr>
      <vt:lpstr>Слайд 13</vt:lpstr>
      <vt:lpstr>Сето-Найкай </vt:lpstr>
      <vt:lpstr>никко</vt:lpstr>
      <vt:lpstr>Хакусан </vt:lpstr>
      <vt:lpstr>Естественные движения</vt:lpstr>
      <vt:lpstr>национальная кухня</vt:lpstr>
      <vt:lpstr>Киото. Квартал Гион</vt:lpstr>
      <vt:lpstr>сюкудзицу — «праздничный день»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Япония </dc:title>
  <cp:lastModifiedBy>Admin</cp:lastModifiedBy>
  <cp:revision>32</cp:revision>
  <dcterms:modified xsi:type="dcterms:W3CDTF">2015-02-22T19:22:40Z</dcterms:modified>
</cp:coreProperties>
</file>