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E9CD-61B1-4C4A-AB84-0714BE2C414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D-11D4-4AB2-B1D4-494554CE8BC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E9CD-61B1-4C4A-AB84-0714BE2C414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D-11D4-4AB2-B1D4-494554CE8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E9CD-61B1-4C4A-AB84-0714BE2C414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D-11D4-4AB2-B1D4-494554CE8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E9CD-61B1-4C4A-AB84-0714BE2C414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D-11D4-4AB2-B1D4-494554CE8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E9CD-61B1-4C4A-AB84-0714BE2C414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D-11D4-4AB2-B1D4-494554CE8B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E9CD-61B1-4C4A-AB84-0714BE2C414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D-11D4-4AB2-B1D4-494554CE8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E9CD-61B1-4C4A-AB84-0714BE2C414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D-11D4-4AB2-B1D4-494554CE8BC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E9CD-61B1-4C4A-AB84-0714BE2C414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D-11D4-4AB2-B1D4-494554CE8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E9CD-61B1-4C4A-AB84-0714BE2C414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D-11D4-4AB2-B1D4-494554CE8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E9CD-61B1-4C4A-AB84-0714BE2C414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D-11D4-4AB2-B1D4-494554CE8BC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E9CD-61B1-4C4A-AB84-0714BE2C414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8C3ED-11D4-4AB2-B1D4-494554CE8B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E41E9CD-61B1-4C4A-AB84-0714BE2C414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878C3ED-11D4-4AB2-B1D4-494554CE8B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2316832"/>
          </a:xfrm>
        </p:spPr>
        <p:txBody>
          <a:bodyPr/>
          <a:lstStyle/>
          <a:p>
            <a:r>
              <a:rPr lang="ru-RU" sz="9600" dirty="0" err="1" smtClean="0"/>
              <a:t>Коксування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ua.all.biz/img/ua/catalog/386856.jpeg?rr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26" y="620688"/>
            <a:ext cx="5625274" cy="3551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543800" cy="1943100"/>
          </a:xfrm>
        </p:spPr>
        <p:txBody>
          <a:bodyPr/>
          <a:lstStyle/>
          <a:p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газу на </a:t>
            </a:r>
            <a:r>
              <a:rPr lang="ru-RU" dirty="0" err="1"/>
              <a:t>властивості</a:t>
            </a:r>
            <a:r>
              <a:rPr lang="ru-RU" dirty="0"/>
              <a:t> коксу показало,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і параметрами </a:t>
            </a:r>
            <a:r>
              <a:rPr lang="ru-RU" dirty="0" err="1"/>
              <a:t>міцності</a:t>
            </a:r>
            <a:r>
              <a:rPr lang="ru-RU" dirty="0"/>
              <a:t> коксу,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виходом</a:t>
            </a:r>
            <a:r>
              <a:rPr lang="ru-RU" dirty="0"/>
              <a:t> і </a:t>
            </a:r>
            <a:r>
              <a:rPr lang="ru-RU" dirty="0" err="1"/>
              <a:t>реакційною</a:t>
            </a:r>
            <a:r>
              <a:rPr lang="ru-RU" dirty="0"/>
              <a:t> </a:t>
            </a:r>
            <a:r>
              <a:rPr lang="ru-RU" dirty="0" err="1"/>
              <a:t>здатністю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пряма </a:t>
            </a:r>
            <a:r>
              <a:rPr lang="ru-RU" dirty="0" err="1"/>
              <a:t>залежність</a:t>
            </a:r>
            <a:r>
              <a:rPr lang="ru-RU" dirty="0"/>
              <a:t>. </a:t>
            </a:r>
          </a:p>
        </p:txBody>
      </p:sp>
      <p:pic>
        <p:nvPicPr>
          <p:cNvPr id="8194" name="Picture 2" descr="http://vkurse.ua/i/2008-02/ugolnogo-koncentrata-na-koksokhimzavody-uvelichi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5834"/>
            <a:ext cx="6912768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5290" y="404664"/>
            <a:ext cx="5822032" cy="3886200"/>
          </a:xfrm>
        </p:spPr>
        <p:txBody>
          <a:bodyPr>
            <a:normAutofit/>
          </a:bodyPr>
          <a:lstStyle/>
          <a:p>
            <a:r>
              <a:rPr lang="ru-RU" sz="2800" dirty="0" err="1"/>
              <a:t>Основний</a:t>
            </a:r>
            <a:r>
              <a:rPr lang="ru-RU" sz="2800" dirty="0"/>
              <a:t> метод </a:t>
            </a:r>
            <a:r>
              <a:rPr lang="ru-RU" sz="2800" dirty="0" err="1"/>
              <a:t>переробки</a:t>
            </a:r>
            <a:r>
              <a:rPr lang="ru-RU" sz="2800" dirty="0"/>
              <a:t> </a:t>
            </a:r>
            <a:r>
              <a:rPr lang="ru-RU" sz="2800" dirty="0" err="1"/>
              <a:t>кам’яного</a:t>
            </a:r>
            <a:r>
              <a:rPr lang="ru-RU" sz="2800" dirty="0"/>
              <a:t> </a:t>
            </a:r>
            <a:r>
              <a:rPr lang="ru-RU" sz="2800" dirty="0" err="1"/>
              <a:t>вугілля</a:t>
            </a:r>
            <a:r>
              <a:rPr lang="ru-RU" sz="2800" dirty="0"/>
              <a:t> 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коксування</a:t>
            </a:r>
            <a:r>
              <a:rPr lang="ru-RU" sz="2800" dirty="0"/>
              <a:t>, </a:t>
            </a:r>
            <a:r>
              <a:rPr lang="ru-RU" sz="2800" dirty="0" err="1"/>
              <a:t>або</a:t>
            </a:r>
            <a:r>
              <a:rPr lang="ru-RU" sz="2800" dirty="0"/>
              <a:t> суха перегонка. </a:t>
            </a:r>
            <a:r>
              <a:rPr lang="ru-RU" sz="2800" dirty="0" err="1"/>
              <a:t>Коксування</a:t>
            </a:r>
            <a:r>
              <a:rPr lang="ru-RU" sz="2800" dirty="0"/>
              <a:t> </a:t>
            </a:r>
            <a:r>
              <a:rPr lang="ru-RU" sz="2800" dirty="0" err="1"/>
              <a:t>кам’яного</a:t>
            </a:r>
            <a:r>
              <a:rPr lang="ru-RU" sz="2800" dirty="0"/>
              <a:t> </a:t>
            </a:r>
            <a:r>
              <a:rPr lang="ru-RU" sz="2800" dirty="0" err="1"/>
              <a:t>вугілля</a:t>
            </a:r>
            <a:r>
              <a:rPr lang="ru-RU" sz="2800" dirty="0"/>
              <a:t> </a:t>
            </a:r>
            <a:r>
              <a:rPr lang="ru-RU" sz="2800" dirty="0" err="1"/>
              <a:t>відбувається</a:t>
            </a:r>
            <a:r>
              <a:rPr lang="ru-RU" sz="2800" dirty="0"/>
              <a:t> без доступу </a:t>
            </a:r>
            <a:r>
              <a:rPr lang="ru-RU" sz="2800" dirty="0" err="1"/>
              <a:t>повітря</a:t>
            </a:r>
            <a:r>
              <a:rPr lang="ru-RU" sz="2800" dirty="0"/>
              <a:t> при </a:t>
            </a:r>
            <a:r>
              <a:rPr lang="ru-RU" sz="2800" dirty="0" err="1"/>
              <a:t>температурі</a:t>
            </a:r>
            <a:r>
              <a:rPr lang="ru-RU" sz="2800" dirty="0"/>
              <a:t> 1000–1200 °С.</a:t>
            </a:r>
          </a:p>
        </p:txBody>
      </p:sp>
      <p:pic>
        <p:nvPicPr>
          <p:cNvPr id="2050" name="Picture 2" descr="http://vkurse.ua/i/2011-02/import-koksa-bolee-chem-vpolovi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68785"/>
            <a:ext cx="5616624" cy="2790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e/e5/Flametest--Na.s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213750" cy="4913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8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5575" y="685800"/>
            <a:ext cx="4056385" cy="59115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 </a:t>
            </a:r>
            <a:r>
              <a:rPr lang="ru-RU" sz="3200" dirty="0" err="1" smtClean="0"/>
              <a:t>коксуванн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ru-RU" sz="3200" dirty="0" err="1" smtClean="0"/>
              <a:t>кам’яного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вуг</a:t>
            </a:r>
            <a:r>
              <a:rPr lang="en-US" sz="3200" dirty="0" err="1" smtClean="0"/>
              <a:t>i</a:t>
            </a:r>
            <a:r>
              <a:rPr lang="ru-RU" sz="3200" dirty="0" err="1" smtClean="0"/>
              <a:t>лля</a:t>
            </a:r>
            <a:r>
              <a:rPr lang="ru-RU" sz="3200" dirty="0" smtClean="0"/>
              <a:t> </a:t>
            </a:r>
            <a:r>
              <a:rPr lang="ru-RU" sz="3200" dirty="0" err="1" smtClean="0"/>
              <a:t>отримують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продукти</a:t>
            </a:r>
            <a:r>
              <a:rPr lang="ru-RU" sz="3200" dirty="0" smtClean="0"/>
              <a:t>: кокс, </a:t>
            </a:r>
            <a:r>
              <a:rPr lang="ru-RU" sz="3200" dirty="0" err="1" smtClean="0"/>
              <a:t>коксовий</a:t>
            </a:r>
            <a:r>
              <a:rPr lang="ru-RU" sz="3200" dirty="0" smtClean="0"/>
              <a:t> газ, </a:t>
            </a:r>
            <a:r>
              <a:rPr lang="ru-RU" sz="3200" dirty="0" err="1" smtClean="0"/>
              <a:t>кам’яновуг</a:t>
            </a:r>
            <a:r>
              <a:rPr lang="en-US" sz="3200" dirty="0" err="1" smtClean="0"/>
              <a:t>i</a:t>
            </a:r>
            <a:r>
              <a:rPr lang="ru-RU" sz="3200" dirty="0" smtClean="0"/>
              <a:t>льну смолу, </a:t>
            </a:r>
            <a:r>
              <a:rPr lang="ru-RU" sz="3200" dirty="0" err="1" smtClean="0"/>
              <a:t>сирий</a:t>
            </a:r>
            <a:r>
              <a:rPr lang="ru-RU" sz="3200" dirty="0" smtClean="0"/>
              <a:t> бензол, </a:t>
            </a:r>
            <a:r>
              <a:rPr lang="ru-RU" sz="3200" dirty="0" err="1" smtClean="0"/>
              <a:t>надсмольну</a:t>
            </a:r>
            <a:r>
              <a:rPr lang="ru-RU" sz="3200" dirty="0" smtClean="0"/>
              <a:t> воду та </a:t>
            </a:r>
            <a:r>
              <a:rPr lang="ru-RU" sz="3200" dirty="0" err="1" smtClean="0"/>
              <a:t>сол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ru-RU" sz="3200" dirty="0" err="1" smtClean="0"/>
              <a:t>амон</a:t>
            </a:r>
            <a:r>
              <a:rPr lang="en-US" sz="3200" dirty="0" err="1" smtClean="0"/>
              <a:t>i</a:t>
            </a:r>
            <a:r>
              <a:rPr lang="ru-RU" sz="3200" dirty="0" smtClean="0"/>
              <a:t>ю (сульфат </a:t>
            </a:r>
            <a:r>
              <a:rPr lang="ru-RU" sz="3200" dirty="0" err="1" smtClean="0"/>
              <a:t>амон</a:t>
            </a:r>
            <a:r>
              <a:rPr lang="en-US" sz="3200" dirty="0" err="1" smtClean="0"/>
              <a:t>i</a:t>
            </a:r>
            <a:r>
              <a:rPr lang="ru-RU" sz="3200" dirty="0" smtClean="0"/>
              <a:t>ю).</a:t>
            </a:r>
            <a:endParaRPr lang="ru-RU" sz="3200" dirty="0"/>
          </a:p>
        </p:txBody>
      </p:sp>
      <p:sp>
        <p:nvSpPr>
          <p:cNvPr id="6" name="AutoShape 2" descr="data:image/jpeg;base64,/9j/4AAQSkZJRgABAQAAAQABAAD/2wCEAAkGBhQSERUUExQVFRUUGBoYGRgYGBkaGRkdGRwYGBwcGBcaGyYeGBokHBYYHy8gJCcqLCwsGB4xNTAqNSYsLCkBCQoKDgwOGg8PGCwcHBwsLCwpLCksKSksKSwsKSkpLCksLCwpLCwsKSwpLCwsKSwsKSkpLCkpKSwsLCwsKSwpKf/AABEIARMAtwMBIgACEQEDEQH/xAAbAAACAgMBAAAAAAAAAAAAAAAEBQMGAAIHAf/EAEsQAAECBAMFBQUDCgQEBQUAAAECEQADITEEEkEFIlFhcQYTgZGhMkKx0fAjUsEHFBUzYnKCsuHxJEOS0oOTosI0VGOzwxY1U2TT/8QAGAEAAwEBAAAAAAAAAAAAAAAAAAECAwT/xAAjEQEBAAICAwEAAgMBAAAAAAAAAQIRITEDEkFRcaEiQmET/9oADAMBAAIRAxEAPwCDFgqzCVnRLCDMaZvEkEBgU0ZywJ4cYh2VNkJcT0TFZ0ulaFMUl1AbimSqqdYzF40ZFJKlA92pIApUzHZXEM5rygbDYNCgjMquQsM37azxgynG6z93ip6mKgpsgDg2ZwLeMMZWOM4sCgEJchJ0Tqa3NB6wsTsklU1IDjLf+NB/CLFsDZ6UYWYhYqqamuoGRaX4tWM8/HPXeymdt6bJmE5c33atSgcOSPlpBS8AVYVUxGUhBKFM4U5dnFiOY4xrKkgIAHPwo7Qw2YoJwWIzOPtk2c3fQEUjHw4zPe/ml1TMMSTlLuKHlG+Pw6kMr3eofxDuIZKxMtCitTZkkEEoVv3PCoeBcZi+9SycMeSu8OuuRwC12Ijp7vRgJGPa56C0aYqYSa8RTz1hRPw0+WsKWiYWLndp5pcQ52mhXduCAX1D6RFw1lJPpW/oU4gpSGBerVrd41VNUwUp26Fn662gCVNWkvmfrb+kGrmqUgOSXB4cSPhGl8F3pGPklnBgcUxSVaHUsznL6fhEq8Qke9pd7+MKMWlSkOXLFzYNY6c3ibG4M5EAJLgEnxI58oeHj9eFbH4OcS5L7sqSCR7ou9TzZtSQNYlmIOdCiCBkPj9pJSW4jeZ+sLUYclMxJdwmQac0lvT1ESoUWVpllBgNB30phE5yAXiMYTNk8As+YlzGgaZiTd4lkT5fdJWcoKJ1Tq3czbHg4txIhIdrgpCVZAzkMkPXQqYFXi8Z/wDldQ9nUjF1FXv8YN/OlAUNesV5O0Eg0PXdPLhEs/bCSBx5BQ/CM8vHlvpW3u0cUynJ8jEMjGEgsOf0YBxE8LqT5/1ieRiZaEEFQc9Y31rHWkbMJGLI1I6R7C6TjkJPtBPi8exl638La0bZ7FKKnlrAPBT+JcO5hZj+zWJSmWUpSvKFA5Va5l6FqVEWHanbbDIBV3qVlLDKggm/AtFexP5TE7wlyswA3VKLFzVygA2JZn00h4Zef5/YuKLBbMnoTNK5MwESgzVJOeVZjwBMQydoql953ilIJRuhRIO8wcJ9pr2GkLsT2uxU4sFkbpGWWCHfiGPKNsH2VWop7xYQV0Skb6noGLUTcavyjply1/noTEcntiQkAFSiHJJUzuzaEkMPWJBt7Fz0FCFKlylkqJAypJr7wDlnZg8RYbZMpA3U5zkUsKmAEulyWlg5QGGuaGExQKlFRdTnLyBluQOAtSFufI1mAb9CBL94pS1PaqRTO9XKlVQeF3g2ajukqEvdIU1CXpxNSdbx7j8aFKJFt71VNH/cDBWxMEtRMxQypTV1FkgUcqOgalfKI9r9VZJxCyRiVlTd8vomaHHIgpBfTqY3nS6sozAn3nQtRJ/eSlvUw5ndoMI5CgVn73dgJ5FNXHUh+kKpG0cMpU1UtCkoQHcOnqQQoAKJLAOAWHMwc270yuMpbNkyhLCs5LnKEVckDSlBbo/GNNlySteZgCGFqCtq2DUgTETpk+YFKzAFkpBKiyeJIIzHV634RYNnYdgwLHmADV+XK2r30jeb+omMnTXGS0rSoZaBIHtAKJUXYq47kQ4mUtKHUib7FSCFaF3I4HnDTY+yxPlqKswGfOACbJ3QGU5AIUacIW7QwCSmYZU6YDJSUKSSWLCvstpTm0ZXLldw+ppOJSlc0l2SmUlRJ4Z+J+UQfnCVieUkAd0kO41mouz8IJXLUZk8BWasuxdg80ZWLsQdBaBUbLUpM2WoFzLRYpU/2r3ASPd184WpvktFGHSmZPEsuUjMXqxCUqVTyhKnFhRA16RZ9m7FVKxMt0rAUmYHWlry5n3VKzcaQkXsJIqibJJGhUUq8AtKY0mUIGrEsbJPmIkRiUhsyKUsoeLbv9oXz1Mo6gFnZna8byiVlhcmgduPGLPYz85RXcXyZY9d2vg0ed++XLU/dqT/AFjxGyZpdkvycP5XPhHmzkFE8A0KfQtCtOTY5Euab4eYf4Zv4RkeK2rOf9dN/wCYv5x7C201EOA2RiJ4UuWlkaqKiEnpmG9xo7B4a4bs+iXLExQTPObKQFES0kgkVZJVYi4HWH+zlqVjGUqgRMZ/ZSO7zZQNBXSAkTUpwpexmpalRulVPM34xn7Uej3BKSZiUywlCVuFgJSkPUEOA5TTnEmBmAdzo04sOQya+IhfhZgTMQ9aOQOaVKbrVohk4n7NJ9lKVG9aqCatc+zU6OIVOcCu9okveUsDxcR5hs0xWVI5voCoMD+1aw5xts/ZMyatgKAsAfuvr913PjZ4Z4vbSMGMkjIqaAxXdEvkkaq8To72Eb+QWi5ezpGGT3mIJzXSge2bUA9xNL3HKEm1e00ycWSEolJ9lCaJFLubmj5jzhRNxBmKzLUolV1GpLVJUokUHM0gCfic1A+XUkF1W5HcFwNbnQDTHx65rO5bECcZ8xMtNMxqa2uol65QATxoekaYvaKFFEm0hCixdIzaFeZiQpQApUCkbbLSEzkoIIUrMhSrZSpJSEguAS5qOifvOsmyyknelJOo3geBGVqV0jVKz7OwKA4IcEjKpIILsVMDmatHu2XzZ7RUtEp8wSAXBJASDVQZSksSQGqQ5N6xT8JjEIbMta6WSoiraUcAeUMZe2pOUJE6ZLd82YFQDizAF9Q1m8IA6B2XxqUYHvFmvdhTjJYnMrdd2e5ANoQTtpd+ZhQVBKnSp/eB6MQLXrFX2TtoJlrw+dACzuKZh+6SQ6AeLit6Wa7BlrSlQWkg5jQ9BGeOE9t08ruGWGcGcp6nu1O3EzdIkkLJ76rEIlMQ4b7Q8C8aYc/rf+F8ZsaysSECe4PsyRQE+8vgI11O9IbbJSRiZO9mquhKmfu183HgxhdtfYczv0oWoAzElaCsKKSHO6lQLuEsajXk5M2XjQcTKyu6e8NQRaWviIM7TbRC8LJmIkzQvDrBUvJuFLb28Drz4wsrzwJ0qeL2GlCskxJQpnFXCgNQSzfhAGI2SE+ypjpUfF/wi49oNrSp+HSUJmidKIKTkLE67woUkfCEoxKJiKpUxTSiyQeudnBBHhaDG7nJ3gjl4+ZKooEprQ2L3+hGyZ+bEKVoSTd9OMSrWlspdSVWJBpzEL5uGMpQUxUnizC1oLDlFS5gKrj6eMjPzpC1oAYMneygBz84yDR3KroMV/ils7JlrrruyQKf6XheJpVIEtIr3j6CyMoc82V5GINp4sCaVHOErJSGZyyGPgSG5gwx2bsFcxbKYOPY3ncPlWTUITvOHc3YRz26bX8LEYdU1IMup3XJ3QA5BBJ1ZqvyZ4tGyuyoAVNmEIQKla6JYA+ykilDrV7AGsGz5mHwLd4AuYWUJSWH8Shca1NfgKtt/bysQp1LSQPZlAKyo6Ahnpe8KS5fwm2Qyx/aYH7OQ8mUaZxkzr5kkukHhfjwitzF1JGUAanu2AGpZ/7kXJjUzmBOaWwqolFhoxy68BUwvmLz2yhDuEGhJ4qbWtnYA9SdscZizt2mnTSoWIT+6DnY3U1gKMmvE1jSWlSfZcrZ3A/Vp+8R94+7w9q7REEhICiE5lPkSagtTMp33BWnvENYGPZWHI3lZFrJJLqS5OpO9eNCZicMUSzemX3Q1/vA0/GJZ6lTpa5yVJSJeQTARXMrdcXd8rk8+cA4uY4s3Kv4xNsXaZkLowStkro7BwXT+0GpEWqjWUpwzkktZAa+ta+kONnTMjkpSEuCynJerPcClG60gXGhSJ5kFjkVlClLUEsapVm90MQfi8GLkZQnvZiB3jqDZlgs71TRjwD+EVtJqdjSpqSQ0shOhS1hZLOTV6EOATEWDkzpIyTB3qQ+VcreUKOxRcpbUO3OAMNtHu1EBwkgEqIQ2bQlN8ruBqRBSttokzUS1oZKlb0yvdlz7aVAsK+9lNBCA/BkqlzJgLoX3YB5p710kXSoOHBrURvs8OZz1DSh/wC5EBws1ExWTIc16AImcyoE1FGUw1aI5Bzyp+ReReaVmQQ6kZe8Cn0KXUGUL8oO5orBmCQBiUM3szf/AGlw/k7GwczDrQVS0TVJ9ozWOYh6pKmZ7uIqmwZKhiBmXm3JulmlTOcSSZ+HdSlIlqUQ5K8SA55JTXwvEas42J0l7J4eTMSZU2i0OikwpfLaymO7Twhdj8EnDYlUohJlzN6U6iwP3VEKF2auoSdYWY2YlE8kJlmWtiUIUVBLBwQXeldXYkRvj8RKWgp7mVLVTeExZIt95X08XJyNpNqbLKa5UAcO8S48M5gAYciikhQ4ZgW/0qeDNnbTBSpCpclS2LqVm3hV1BlBL6mj68Ygny5W8xkix9pZbkksbv6RW0lmL2epBzJZtGIJD8neMiZM5KCHyrHAKP0PKMhKdC7NbAXNVmKaEkKVQ6uAgkFmtn5U4wftbb0nCIMnCqQqczKXvZUE6hVcy7l9II2vtdeGTMVlYOEIYpcmrvlsnhreKL+foYlUlCiak5pgJJ478c2OPty3yukGLxynJVMSpRqSRmJ6kpvECMUtwmWtyoswcOTxcAN/WNpk9F+6HgtT+oMBHEBKZswA1+yS51WDnLgCyAoW/wAwRvGNbYnE5zuqSqWk09kZ1WKyk8asGoG1cmOSMymVlSliVFIFEpGZTNqwLcyBEAyMKK9Dbyj1CwJU5TXCJf8ArXnPpJUPGKDeWFTFFZyV9kEpZIZgkObAMK8OMZNB1SG0I/oWMeyigD37ci3QUeIiBoXfiCCOv9DAGi5SilRAoOR0rA8qZXz+BhkmUgpqv/Skq+OUeRhRKVXz+ETVYrOnGrVgFLVlUpE1KAVJSo5Am1eBavhwZXh8ROKcyUJyk5czMATpfds9IL2dh5gwU+a47tCpYKVJBCiVGoOhDjzhQvaDl94a0LAPwAFIIVWLD4OZKWTMlSyQVOQcpGVkqY9fUGG2FxKVFJSE5HbKd7MTyN2fWkVL88WtKcqFNUAgO7EKIzF3Llz+9BGGTNO7kYpLF3CnBqDlD0axh6Jc5aEpzFKQgVqCTlTYh3FDTxA4Qo2hh5nfd5KVLCq5C4GYCuUlKt4kPVQbQ0LxJs2WVFWVioUJlOzlmzOQ70DkaGCMRgp4qgS1aunMlTOHdn++C5tStAyDTs8vPMmKmAonIlTzNQp03lTGKRoC4BHMEUNK1h0BRqlnvf8ArEm2trTkTwtcvupqCRmuVAMMpNlAW84LnYRSkIniYnJND+0UhKvelsSTTyIIg65J4dnWKcwY0/tCzLmJSobyXI/d1F7pv0fgIdbOwuZwZkofxH8BWF+2cP3awpKkKKS9HILXBBALEUjXcs3Eh14UiqSQRUEP6RGiUJgKhQhgoDQmxA+6fQ01EGyJALZVJCSMyc6mLGjWqQQR4GA8ZJMpYUClT3ALgg3B+r9IV0G36Mb+x+cZBkpKWSQsFKqpd3azGjOLH+ojIqY4lummL2zPVMUrvJiEklkhSkgDQQNP2hMWWKyri+98XiY7fxCQwxE2uhWojyMbjHYhSXM2YdSQpTPW7U/vGMmuNRtsrx+0lsQcpAoxSmmmogDFziiXIRRihU0ggEEzFEB3/wDTly/OJtq4pZQcy1KHAqJH1eNNpZhNyud2VIS1xSTLf1JhpQHFhvYRZrH/AHRtKmkYdRDN38t3AIoicQ4OlTGkxZU4pp7qX8wI2kgiROb3Zshfg05D+ahBQIl41h7MsjhkR8n8jEM9YUpwgJ4gEt4BRJHmYnkbQmNcMf2UN5FLaRHiJmYvlSDqUhntoDlHgBFaDbDKQE1SVdVN/KH9YX4xICnSnKDoCTWoNTrYtzhjhp6QPYST+0SR5UhrsHs8rHTAkpSiUg5lrSkJ/hB4n0bpGeSo1TPEnBSUoUmbnmd5OkmiaVSCtQ0ZLpFL8jAu0ZciYFGVh1SlkJI3gUg1zC7MaMGoaWFXX5R5ZE2TKlgiWmUCEigDqWlzpZIEVnAbOVMUxWB/FX8W8oWN2LofIWcoCjUVcocglnapDU+rxomarjVTOWvxP7SmJ01hrhdjSk3UVdVEjhyFxwhgjZ0tqSwznRx5tz+EWkmwWOUlRKymxbKnLXgWHIacKw+wO1ZQZRmBKVpYpC1BSCCXBDMUqBckGrsQY9nbDkrB3ctPaQ6CDxYGK1tvstPlkqlrXNRzUcw5X3vDyhA92xtOVMkn2C4UEpKQXNGzEHK4D7zfhFf7NztyZhpzJQo5paiaImCgtXKoUPhFcXNWCxJBHF3EMOzOIWcZh2OY96mhdr19Hg3o9Lhs3s/JzH/GyAQ7gZvRwBBG09g4cS1FOMlLWlJISEqZXIKNH5Rk7sks4lZTMlpSVqIcVqXqW5+kOUfk5mqB+2lafe11O7aCeSX/AGK438c42WEKKpS1FDOtCmdqbySNQQAaWy84bjY0laT/AIuRbVxXhanlEXa/srOwK0LUUFzmSpBcbrE0IBFxSPcF2amT2XhwlSFsoDMAUvdNeBcdADrD3/0tf8I8HiUy1FMzMZSi7oIzJVxSTSooRrTgIyLBtDsNiQgqVLDBn3gTWlONY9g9vynp7ittzKv3Y6SZQPgQhxHn/wBQ4hnE+cDyWofAtqY1xacPmdAn0NcykV42SWjzFYySwSZCgOImnMb3dOXhoPkpr8Vf5JNvbTmThvqzEhrJfxIAc9YIx+OUnFzwMqgmYpDKSlQ3Nyjins6RpIQheLlBIOQLCjmIJyo31kkAD2UqMDycRKmFS1mYlSlFRZKVhyX1UkwEmmbUv9lKBOoQeDfeaINnzTkxLX7lKh1ROkm3TNEmWQ6vtJhpT7IV6/aU9Y02WWVPo4/Npr+n4tAG8nay2DZA3CWgeuWJcVtMrGVSJb3zJlpQrzQwI5ERBhU4coc98FUYDKRz3qFvCCe7wxYAYhKiw9xYJ4MAk+p6Qbn4Hmx8H305MsADNqosABUk1HlrSOl7TxKMDhsshIJBy7tS5B3izk1DxXJXZCXIw82bPAmKCFKSk0AKUkhw5BNK3GnOKF+kHFUy3d6ICT/0tSJv+VPobi8VOW+YLLngr5VgeR3iTRKweQUPwiXDyJi/ZlPzOYeW9WGkvs9OIDoljhVdWu4zXrfkYtLXCypyyN4pAYEF1GvIaE/GLVs/CZbrLtqBboBR68Yrs3skpvbQCCxAfl95fOB5XZOfRSFoNWYEjp7resK0LlvA0D2qNLv9UjeXiASQXfoWpzZnr9NHP9oyJktjMlNRncsW4kKZ4AONTwA/iV8HhaCydtGUpCUpdSRvMg04DN4nd9YG7BbP/wAdLVMGRMsKU6wQCWYAE6up/wCEwiOOT9KPziydjMPKxK5nfBOVASwBIL1JPtVYJh3o52P2n2txCMRNShbJCzl3Ulg/EiCNndtcW5+1JP7qPhl5CJV4LCGaszZhzFRcOb8PZg7BYDZiS5nKPIlYOliE9YjH1n+v9HZf0o7Rban4pATOVmylxupBBsQ6RblCLYO1pmHUtEtbH20OHFPaSxGqQ45pHGOiz5GyG/Wr6grN9apY6HzvFD7X4eXKnhWFmFaE5VpVq4uDQVBD+UabxvUTq/prK7fYs1zgv+ynWMjTYuzsFN+0XPMnvA4QcuUH3gjNoC9OBTxjIm+n2f0c9iDeUaB70iPEkgsodRY+Rg87SnJDCYofuqIb/SwgHFY6dOIlZlrUpQSElRLkmgrzMVNwI8Igow8+e1SBIRSxXvTD4Sxl/wCLyhbIDNBO1cQDMTLlqeXIGVKh7yndS/4lEkfs5RpHicSoByxPNKSfVJgJEVQTs9B7nFL4SkoHWZNQf5ELPhA87EE0IT4JSPgBE+M3MLKTZU+YZp/clvKl/wDV3/pCph8HIKmSA5NAAHJPAR0Ls32QMhp04pEwVSkMctKkkgh+emhJjzYmH/N5HezJ0ubPbdSky1rSTQJzVLamvINcgY3bGIW5WJjPZKC3k1YV3Tgra+3zMzIBdBBD5aEEZS2Ubtz9XV4LZwSfYSmzM2Y+LniP6QPKnTSXKJgdrg8en9omdQLVBu44eV/nBJordnMmQlIYBPFrmhej8n+cE26W0enQ1t6WhAnbMsryqm5W4gsnoWL3bxMH4fGIIfvJdXAYgG+qXrUA+Ig2NGSEAkvXTS9/Kn1oUiSxrwuaav4WH08Kk7vvV4Ep43/C/uxIjGBmHkbaGnPlz5QgZLlqUGBYV3SLg8HNtfHyT47svKmOpTIN6AJ82JGtX86NDOXjaMSnxa1/CF/aVa5kkplLQH9p1gOGs9i9LtoIZOfY5CUrUEh0gliSa+IIjovZ/BjCYQFQBXNumj7wdVTUshk9VRVOzWxe9njvU7qd7KSN8vRNTUamLVtXa6Zk1IRVEnMAfvEHePR006QZ6X44rm1S06a71Wr+YwIicAYb43EYfvJgUicTnU57xADubDIaQrnzZItLWOswf/zipUmMpYIe4Nqj4QPjZLg6xmztoy3Yyioc1qJ9EwerESyD9iz2IWsNyq7xfttKt7OGbNJJCXOZBVYEXB4Ap9UpjI82lIKTmT9PGRO9cHrb3EYkOR52flePTN7iV3h/WzkkSxqmWp0qX1WHQn9nOdUmJJSUnNNmj7JBYJt3q75Bq1QVK0TzUl1k2YufMMxZcqPIcmA0AAYCwAA0gCKUkt1rbWJQfqvzibLlEWnsv2GVOAmTnTL0FlL/ABCfU6cYV4Psh2H2em4xeWWKD2ln2U+Op5fC8Wrt7hE4XDSO7CQsFMvNlSVFKUFg5HJ+p87oBLkS8qAlCB0SkdTb61il9qloxxlolrolRJU13DBn8f6xnu1WpFIRtle6+QlNQTLlk3e5S948/SZ4S/GWj5Ra8N2TkJG8Cpmd1Efy+EHYfYUhNpSX0uT6vFEpMrEqUWTLSrpLBPoIJ/Nppth6G32R/CLzLlAMAE3pTR7fhG78LaUHlx4fTQyc9mYOekfqVj+A+OhgZE0oN2PByGqDYEcI6dLqfm/mPJ3j3F4BE1wtCV9QFeWo605QbDmy9pOzpllqVFePGNV7RSf8uWKNb1qo1MXHGdjJCicpVLcOGqB1Br4AxWtodkZ8oFQCZiBqmpbiUmvW7QtgvVjx91H+kR6naZBdIQCNQlMBFXTyjyHQ6T2f2av9HzZ5UO9KFTUKZLpyMpLFnd5ZV5RDsNX26KOe+J81u3i8WnYex3w0mQssVSVSzyJlKe/DN6RVtmLK5gX7OTKom7AJlpdtbgtGVvLbGahXt/AqlT1hXvKKgasxJOohas0i8bd7ITppzqmI4gJSogC9wl3t5jjFLmSgCU3Ys4Jr5iLwyljKywPKWUlxDWUpw4hZlD2grCL0oG40/vGsRUmIlgi/4xkEKQOBfiPkR+MZD0Fex+NM9YAARLRuoQDRKXdn95RNVK1JJ4NKiVoz1Ya+AaChsDEJtJUf4SXc6EAg+cX7sp2OMgJmzgO8I3Q7hHQ6q52GkZ71yrSDsr+T5KUifiVArHsyRXKdM70J1aw1c0DHtD2iVL+zkjMsiqtE6/BzAfaTtGxMpCmA9pQLVHujg2vXlFdkrsRvVuH1fX61iJN81VuuIH2hNXMU0yYpRu1U5TwY26NBGFLKISKcKaUd9AzV9YlUml08X1Hx+MbUTRQepcvTy4kn600SNkYyln1YNR2N9dIKKiSHsA4a9SGpfjCrDY5KkOkAh2rfWnSl/WoBKl4rM7Ahi7PwLa6a6wgLWD1J1DEV+B5ecbpUdAbvd2F9b6/RiJMwVPsilHANRpxqD5QRLUGvW2rUI+tbQg2BZy1NaP8AHmI2NuAOngdePyjVSSXexYuH1/aD2vy8Y9TLIAa9H/a/ofG0IJSk5Q9tU3LAtd/GNcZh0zErlgmWVJIe96eJ6x4hbDlpys934g/KAdt7bEiWo7uY0SCXzFxUilAD0hwKFtvZvczFSyoLZqp5186w07B9m/zieFqDypRetlKuE8wLnw4wnCFzZgFVLmKArqVG5846XjZ6dn4ISpZZakLCC4zUSVLmHxDeIis6MYaS8cJ2LMtJcIQtDjiZayfiIouzicvVKQebolU+uEPPyfpJxASCxINTX/JIf0hds7BHvRJUzhSJROjjupZMYOidOl7exHdpSkKdRRQEVJSGVugObjWOOYpBC1BVwou1Rc6x2zb+EWUBQAyh1EvvcGAIYszXtHGduLBxEzKdfrSF4e2eYFaeUQ0gkqiMNwjqZGGHWDWteunHgYyIcESLP4J+iYyK2WmYIT5MwpkTpAWSQftJRPTesPlBx7QbR7maSZhWDLCfs023szAJrYaeUUlM8hRL3d/GJRPHH4xh203ofKxGKSS8uZUuXlE1vqn6pEitrTh7cqn7UtQGnBmsIXy55NiT0eD8NKxJqjvgOIzgU52tDkLaRG2JmTOJaMrhNMxO6OGbMQxvziCbtKaSTkKXqWQoAvxBDQfL2NiphJUvL+8sjUaB2FfQxKezU4D9cnwWrn8jD1S2TqVPlkb+QGoZQIHgCSPGCftUpDT5W9vBpgHFJcEBjTVvWDJ3ZCcofrEK1IdZ/A9YT47BzpBaZnS+r0NdCKG0KmcYbbuIRmWvJMSkB2UijlIBOUvcAeUeHtqWbIi7+0rpd4SytozE2mrHRR+cezNrzTeYo9VPADrDdrFjMoJSaP7TUdqM1HbnTkYkT+UBYoESv+rrx5QhVteYwGawbQP1pzj39KzDdQP8KP8AbADib28WbIlA8s3weFh2wuasrmISsnVWdq8Mqg39TEKtqqYjcr/6cv8A2wZsrbuJXPlS0T5oBWhIAWprgey7M2loAs3YPDd9OzJkSxkLEjOSkZFlxnmkAkpCbe9AvaPbX51M7xIZCZc5KAaHKEC/Mkk+MdR2Th05lqYFXsuwdwLEgBzX1jjgSO5H3mnv0aUB65ozt3WsnC49gAfzsNpm+C0/KAdkJ/xCa/5ocnktLknwqYK7ElsYKkVmW1YzPrwjbZoBxm6MwOJKQ1QxnkC2jDSFVfHTdqhXdKYJAIUTlBfiFe0OFfPrQV9mpBUVKluXNyR4sVNW8dEnoK5bqQWJLps+h1qG5l83KKkdm919mFqmM9VkZmzFhSzORwjKXSdbCyOzmGKQO7R5V83iCZsaQksJEsj938W5+kPcFhS2gOlonXhkktV+aSB4GD2o0rkrZsoK3JUoEcgkW4nSsew5Oy1AuK+HzvGQ/YacYk7AGYhUzj7IDeZdvKG2B2NJBYozGtSTVgdDQF+VoIk4GZmzHIWfS1Lg8dfoQxl5gG3LdaZdTpoDq8deoxYjBplpFAAbXo33kpDEBxXjSsYmcAtipqj2nKeJFAQTVrajjHq5yRQKzGm6CAKJvlatdWc+LxKlGdizAEl7Fgeob+vKAI5E4FlEIao965YXbn9PE4BeyRY1VTmdGuKdI9QoJzAglhpzI46M5j1MqvAV0HGwe70v6wg3krSpzlKWUz38KW8YnXJzJ3gCFUYgEW1Ho3TrHsvCcmFrBnLgu4drivPnG3dZVMN65NiaN6c6Mx8QK7tPshJmpdAEpQJqkEpPVL0rSjNq8VbafZmdJujOn7yN4a6XFjcR0xckLFGzCjgABxxSaVccxycGI0zVp3SCCQ7g01oxt9WhG5BT7sakjgY6hj+zWHnVUjKpXvIOUmtSQSx8oou2Ozi5CqkKBJAI5aEaGDsE56RaPyc7OMzF9427JSVF61U6QOtSfCKwpBEdV/JvspMvCpmEDNOWSTRwkOB0DAnxiacXjZc0IcVdKQsjhmzluVBHG1qK094f8zvT4lcsn+aOm9j8WZyscsm5Wx4JSFpT6ARzPCL+xQCKMtuqpkkH+UecZ/a2+RYeyk/LiszAt3pqW0Kn53tzixfkzwCkpmEk7qsjBxUFSnuB4GkU7ZCjmmMMyu7mFKfvHIggesdB7FYNcmQDNRk3lqUolJAGY5XL1YNCz6TFuxKglACnejVSK1oSSyQ7axWpk9YBSsb9XBAZLKJDEDgxpViAXvD3HTVKlkZd00CkiqTRhlL1vWwYQix85IO69GdIAukOCHYMyrDgYyNvg0Jf2elultIMVNYWJ8n+AivLx5FEq0dylxSuo1cHW+kb4fEzCDnUCX5VerDkLO2nGAbG4+Y2m6NMxck/VoyAp6c9Ck9R/esZFQlYlT1UYKLgtwDBzbQgnr6x7LxAdLpIbloS7ctR4eEYgpCgFGp5W1tqdRy1ghE5JoxZgkBgyWfhyCfW8djBuuSleXK4JYmtFV+8TqNaAMdYWuGYqWFXJJYEJLUd9T1uHDVlEp1UUoAWUkjwHgG6tbgWhOVJzKKiNGGlA5dxTrYdYQR4MhVMxuXIZmDKoPHjx4QUvNWYFJJtcgghjZuJ+hWNhNBUDYFi2ppqdNNfwaWeSQAB7AsGDWoKO7KPG/KDZskz8hqS37v3stmGlGe1dY0C8yqPmUpwbjqSA48mvxjRcveSTp0JFQq5NTXzjVSqlipgd3Ibsaa8ALjwgCV7VAOhc71tWJJ/pGDEgjeDNxLEPfkAM1xGSZxSCapCWNLKcqZgKZg7xKVDUMxI8qm9bKIcc4QCYpASDon2jmNqKZyeg92vrHPtubYVPU5Jyp9kHR2410i59pJZGGWpBbily+V6nr8zwjnS1xeMK1GubHWsJImSdnkONzDLNiFAmWefExzHYmB77EypX3lh9aCp9AY6v2omlGEnV9t0DplWo/yjziM6rFJ+TeVml4pAuoqT5rWPnHP5KiESpRFUKU/VU6Sk+Xd+sXv8n2JMuVilj3StXkZ5r5RQMIsnITc5SepnufhGU7rb4ediz/iUkZSQgkZmAcpkAXua/jpHU8PKbKWIDiuYuDUEkO72TQ6co5r2IkqC+8CSQmWAMvEowxqTusUg3PhHUcPLSpJGYhxpfndzyZozz7KN9o4tEoOVswdqOHNKBJyhgoVDXvFOx2JCioy1ApJJADprRTtqCGL6gktFy2y65ZDsVBgxob1tUUOrdGD0OVspQJbMWOWrB6OxSE0/G8LRVvg73J+vKD1tarfXGB8Jh8tB8LeEET1ltfIwHGiJiQSS5MZC1c5jVyPL8RGQxslQUqclwUUBoSTUgBIZ2IrX+pCVq7sKArZRDjWzPmoPP0hOjFgKcLO8osCCAQRVn1DAH8YJkLCk+0C9DWtbUa7AgXG9HUxFIUooYnK/mzi3IHQQVh5tyQ5ChUcMwrUEgORXz1gEMQSBfKybVHDpeusey3CiCWTUg2JA1IGtQW63hbA/C4kpUXLsXYMpzYW46ixguUoKDWGvS5HWru+vmqm4XMlJzKScurPXkHHNiOUbSFKSQFsUmxbKFM9zViKU1aAGWZ1UJAFQRXhxexOtohUljQs5AcC3NjS78DS8ZKxISAXoKuwA4B94El25eEEjlVmJ69LEjxsDpATabLUoe04LJvW+YWDM7XD2vaIJMveZSqDKHozksWYWFamrWeMWlqgDViKK0sTQ3Hl1iKavMXKqtVxXdAdgDUuT5FoZlPafamSV7QK1uEtUDRRD1HqC+jRQlqh92pxiJk7dLhKQDwzXIFS7Es+vKFOA2eqfNRLTdZZ+A1PQAExfUT3Vp/Jnsd1rxCqBIyJ6n2j4Cn8UWLt3imyyeEsrPVYmAeQR6w3wWGk4eVVkysOlyeLOa8TcniYomL2orEKVNVddW4DNOSB4AgRhea2i3dhg+ExgALlMx63czmYaRQ9nJOWWRpkL8PtlV5VaOg/k0xCUSMQtT5UgqV0Cpyj4tFB2UgHuQbEotf8AXLccqRE7qr1HROxGCEvDILhRnBExiE7v2aEipLkbvSoi07OlpIKUqLqU7ZnYpypZJIfKeNy+sJMNhEASRI3Rl7tBzORYJOlQkiuXjcEQ0wUwArSFJzJYqBd1OQMxKd13ILs/SojO80NtrkbqspISWDoAWnNUglgag1pp51rF4lSphy/q2cBgqp1z0FRcM9a2aHe0NogFTTO8ypUFA5VBs1PiA/XhQGRjys1CHLvmLseKAPZ+NBpASPCyFJTwGkezQagk+LW5vDJVQ56skAX1LXPOA8QwFiDC2ot7oa+bD8IyPcRMJul+lPrz0jyLlS5tI7SUWgpFTVSZSFZgBV0ki3GJE9oMOUgHvnFSQhABLljkCmDDKNbRXFNVidQfrhDIyaoSUOMqHUULJcpBNUEEgEkVc0aN2azbO27IWwCiggggzAA/iF2g+XtGWpABXJDAhu8QRyIOgatdeApFc2h2XbDBcpC1zCsBkpWN1i5yrJNwK0vCX9AYr/y83/SflANLz3wYEzEFvurSTVhZJ0AemlI9mkqBYobNTeRmKdXc3Ng9aCKDM2bOQxXKmJFnKSB8Il/RE4sUSZqkkAuEKN+YDQDTocqckkEIFN18yLNwVU1a7WLQRLSCFO1HAqKgnO9DxJEc0/Q+J/8ALzv+Wr5R5+jsQP8AInf8tXyhjTpy1MCb0DOoUZ7kkDhUcOdE+2donJ3chOZayEhQUMqcxoxBqo+AFTeKXh9lz1rSgS1pKywKwUiz1UaCghvh+x+KExCl92QlQNZiTYuzawbGkc3sbi9JJPRSf90W7sZ2WVhgZk3KJiqCo3Rdns5N24RT8d2VxUhGdaDlFylTt1AqBzjpPYjYjozkpAmSZASGzFKgFEqY0BKiPKFllZOTxx3S7t1tRIlTcOmpTLSuYeapksJHVnPlFRwafs0DiE+q0f74llS14j9ILJdQTnPMJmpJHkKdBGuEoJf/AAv5sKfnERa29jMTlwGLBJ9gIA0BWZnlVUKOwuGR3yAtIUpCMw1AUmeS6WLEgZuUabMxKkYZanIStQUQA5UySsAVpZVRUEC0POwmEbDS5qDLCnmJ3gxWCtmKjTKHKrFi3OJvGzWhCSSnKpCS5K0hxUAJ40qaKL1HgW+ElBIzCqVJYChD7yNxSCcp92zkqHBoW4SWrfUlICzRgVZVAF86SHUCWdgNDRVTEmNxOSWWCQQShQUAx9kpKatwGZxr0GcFV/GYgrLlRoTQgHXinm9ydepIwSC4qGFWYv55o0/NypT2PGhNyaqZya3+UH4HBMbNzrCoEGWGvC/EoST7VbfWo0hpNw2jCFk3CqqwJ4B/r8Inoy+dhiSGNuV49iWYFMdG6fCpP9YyKlDiRSY2zq4n1jWbIILHMDzpGndniY7GCbvFcT6x736uKvMxB3R4mMMo8TAE352se8rzMbfnsz7y/wDUYEMs8TGd2eMHIFjHzPvrH8SvnG42nN//ACTP9SvnAGU8YyvGADZ+0VqDLUpYGhUT8YgwqVKmJSmilKADaEmnrEJfjFk/J/s7vMWFG0oFfjZPqX8IRug7Vwi5eFmtNWrLJWTmYvunUB/WLJ2ZSE4SQzD7OWSf4RUxVe1MxMnATlgAGcRKB4uXPoDFw2HK/wAJJOglIPkkRn5L8a+P9cv2KoBG0yBTu1geKl/KAUJ3kDnKH/XJH/ZGbMxmTBY06zTKQP4itR9EmMXSYOSk+k2Z/shQU22Ls4qw0hSyoSyskMSAcsmxIB3SoszX6xcsCiXLkpQhORAJO6M6QauoAZs28hQoKU0VFQ7MFaUSzkQwlhaVKRNSQQgOULCVImFgxTQsG0izpxRW0skPLRWswpBGUEJUAotUF9KmocRnkIeJmgpd1ISsJUQpI9pIGVnLpDkt4WiLEYhDKCXJ4ENQuySCeIUbM5LG4iGVLSE5QsFByuguBlsyc1N8MaDQNegmIlhU0FYOZByneDmlCXJcuLBxuxMhpcPijV/IefN/T5tcLMcVvqLGEuU6+74PzNNaw1w6Qwa5qePUD8YQgtaxa/rAxxQHu31t9Wj2agG6XHSBJ6UsxQOhH19CAN8RjhlZSUF+UZCjEgEtlIH7JIbh8TGQuTJ8YiUsELCSCCm4AJKhlbMKWFA3qTC7EdjJCqJSpNgCDlcqA0cg3pxh/iAUg+9mVvFRckK3moSBXes79I2MwoRlStBUosRlVmSAMwKSxZRBAo9hpHc5lKndhUt7U1L/AHmpx0szcIT47srOlks8wA3RXpS9qx0mXMybqgVcy6codyxdtWrcmI5YzupOjM5DEOwYUcl78dKGA3IW5mPW/aMdUx+x5U5QTMQ4o6iN4AAAkFNhcAcwL1indr+yQwihlK2JbKsDMCLsRQj1gCsnqY1eNlJAuT5RoW0hGwJjq3ZLYy5GHCd1MyZVTioewJfQRzrYGCM3EykDVYfoKn0EdpwuHSlaphy5ZSSsl3tWJqpyqX5SwpMvDSUuQnvSoBy6gWfnuv6x0FC8mATp/h//AI45Zt/tGJoWvPMaauaEFLJIS0shJsQlyxGtY6pjJQTs6Yo6YSg6Sj84xzutN8Zu3TiUo/4dvvTh6II/7zDBa/tH/bB/6sQqNMHgwcJLXr+dpR4KQCf5R6x5LLkFn9kt/wAKcr8Y0ZLv2dUhOCFlFUuWhWVSgpLpzJzpJCTWxChQ3GrHBKUyShRyySVFM0uSCkHcXWozAONCAdYVbHSSmWN7NJkSyQpCAbAgIXVRqHAKSBlNBeLAndGbeKWBq5JtRQBNwVMWvV9Ixqo3wsoIBT7UvMhQSASZTOFVScywsh623r3IeJxDlzmymm8KinADm5c9YJxeDObRS0ICAAtWYJHsotmY5VE8G5ltcThnTmEsO+UIclaU13SpsqyCDV7OGo5ZBZSgnKCEkV9dAm3GG8ieG0+qwhChWiuQBLePHr0gvCzgQxiTHztogeHOF8zaj0FSbMWiZaRx/pECpQ/tAAGI2iHIsxq6hS2pVzjIknYUE6cvodIyGRVjcUoMyiHUE04Zm+GsMcNKBCyRUAAchmUlhyYNGRkdcYMwUsEsQ4CVBjZk2DcBAmz5yu/QHLZkjwOkZGQAXgTvPqEkjrx9T5xUO2047g0JWTQXDAVvYxkZBOxVUnywQICIrGRkVmePS2fk4lg4lZIqmWW5OQPhHQ9rqbAYsi+Rn5Et+MZGRll0vHtyrFD7CV+/N+EqO77c/wDt80f/AKX/AMZjIyMPJ1G/j7rkeE/8JIHHGfBCPmY82Mppko0NUXAI/wDDruDQjkYyMjX4yXjDJH50tGVATnRQJSGzoBUxAcW8HU1y7iRiVCUgvVS1A2Lh21/ePWMjIwUMkpyokqFD3ik0oABMQmibAstQdnqOAYXa5cgaElxofbuNfZHlGRkOkTqkgAtwIubOb8YJlSw6aXH18IyMhCCkyRlHjx4wq741OoKhYWc/IRkZAbaYKCPYyMhw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hQSERUUExQVFRUUGBoYGRgYGBkaGRkdGRwYGBwcGBcaGyYeGBokHBYYHy8gJCcqLCwsGB4xNTAqNSYsLCkBCQoKDgwOGg8PGCwcHBwsLCwpLCksKSksKSwsKSkpLCksLCwpLCwsKSwpLCwsKSwsKSkpLCkpKSwsLCwsKSwpKf/AABEIARMAtwMBIgACEQEDEQH/xAAbAAACAgMBAAAAAAAAAAAAAAAEBQMGAAIHAf/EAEsQAAECBAMFBQUDCgQEBQUAAAECEQADITEEEkEFIlFhcQYTgZGhMkKx0fAjUsEHFBUzYnKCsuHxJEOS0oOTosI0VGOzwxY1U2TT/8QAGAEAAwEBAAAAAAAAAAAAAAAAAAECAwT/xAAjEQEBAAICAwEAAgMBAAAAAAAAAQIRITEDEkFRcaEiQmET/9oADAMBAAIRAxEAPwCDFgqzCVnRLCDMaZvEkEBgU0ZywJ4cYh2VNkJcT0TFZ0ulaFMUl1AbimSqqdYzF40ZFJKlA92pIApUzHZXEM5rygbDYNCgjMquQsM37azxgynG6z93ip6mKgpsgDg2ZwLeMMZWOM4sCgEJchJ0Tqa3NB6wsTsklU1IDjLf+NB/CLFsDZ6UYWYhYqqamuoGRaX4tWM8/HPXeymdt6bJmE5c33atSgcOSPlpBS8AVYVUxGUhBKFM4U5dnFiOY4xrKkgIAHPwo7Qw2YoJwWIzOPtk2c3fQEUjHw4zPe/ml1TMMSTlLuKHlG+Pw6kMr3eofxDuIZKxMtCitTZkkEEoVv3PCoeBcZi+9SycMeSu8OuuRwC12Ijp7vRgJGPa56C0aYqYSa8RTz1hRPw0+WsKWiYWLndp5pcQ52mhXduCAX1D6RFw1lJPpW/oU4gpSGBerVrd41VNUwUp26Fn662gCVNWkvmfrb+kGrmqUgOSXB4cSPhGl8F3pGPklnBgcUxSVaHUsznL6fhEq8Qke9pd7+MKMWlSkOXLFzYNY6c3ibG4M5EAJLgEnxI58oeHj9eFbH4OcS5L7sqSCR7ou9TzZtSQNYlmIOdCiCBkPj9pJSW4jeZ+sLUYclMxJdwmQac0lvT1ESoUWVpllBgNB30phE5yAXiMYTNk8As+YlzGgaZiTd4lkT5fdJWcoKJ1Tq3czbHg4txIhIdrgpCVZAzkMkPXQqYFXi8Z/wDldQ9nUjF1FXv8YN/OlAUNesV5O0Eg0PXdPLhEs/bCSBx5BQ/CM8vHlvpW3u0cUynJ8jEMjGEgsOf0YBxE8LqT5/1ieRiZaEEFQc9Y31rHWkbMJGLI1I6R7C6TjkJPtBPi8exl638La0bZ7FKKnlrAPBT+JcO5hZj+zWJSmWUpSvKFA5Va5l6FqVEWHanbbDIBV3qVlLDKggm/AtFexP5TE7wlyswA3VKLFzVygA2JZn00h4Zef5/YuKLBbMnoTNK5MwESgzVJOeVZjwBMQydoql953ilIJRuhRIO8wcJ9pr2GkLsT2uxU4sFkbpGWWCHfiGPKNsH2VWop7xYQV0Skb6noGLUTcavyjply1/noTEcntiQkAFSiHJJUzuzaEkMPWJBt7Fz0FCFKlylkqJAypJr7wDlnZg8RYbZMpA3U5zkUsKmAEulyWlg5QGGuaGExQKlFRdTnLyBluQOAtSFufI1mAb9CBL94pS1PaqRTO9XKlVQeF3g2ajukqEvdIU1CXpxNSdbx7j8aFKJFt71VNH/cDBWxMEtRMxQypTV1FkgUcqOgalfKI9r9VZJxCyRiVlTd8vomaHHIgpBfTqY3nS6sozAn3nQtRJ/eSlvUw5ndoMI5CgVn73dgJ5FNXHUh+kKpG0cMpU1UtCkoQHcOnqQQoAKJLAOAWHMwc270yuMpbNkyhLCs5LnKEVckDSlBbo/GNNlySteZgCGFqCtq2DUgTETpk+YFKzAFkpBKiyeJIIzHV634RYNnYdgwLHmADV+XK2r30jeb+omMnTXGS0rSoZaBIHtAKJUXYq47kQ4mUtKHUib7FSCFaF3I4HnDTY+yxPlqKswGfOACbJ3QGU5AIUacIW7QwCSmYZU6YDJSUKSSWLCvstpTm0ZXLldw+ppOJSlc0l2SmUlRJ4Z+J+UQfnCVieUkAd0kO41mouz8IJXLUZk8BWasuxdg80ZWLsQdBaBUbLUpM2WoFzLRYpU/2r3ASPd184WpvktFGHSmZPEsuUjMXqxCUqVTyhKnFhRA16RZ9m7FVKxMt0rAUmYHWlry5n3VKzcaQkXsJIqibJJGhUUq8AtKY0mUIGrEsbJPmIkRiUhsyKUsoeLbv9oXz1Mo6gFnZna8byiVlhcmgduPGLPYz85RXcXyZY9d2vg0ed++XLU/dqT/AFjxGyZpdkvycP5XPhHmzkFE8A0KfQtCtOTY5Euab4eYf4Zv4RkeK2rOf9dN/wCYv5x7C201EOA2RiJ4UuWlkaqKiEnpmG9xo7B4a4bs+iXLExQTPObKQFES0kgkVZJVYi4HWH+zlqVjGUqgRMZ/ZSO7zZQNBXSAkTUpwpexmpalRulVPM34xn7Uej3BKSZiUywlCVuFgJSkPUEOA5TTnEmBmAdzo04sOQya+IhfhZgTMQ9aOQOaVKbrVohk4n7NJ9lKVG9aqCatc+zU6OIVOcCu9okveUsDxcR5hs0xWVI5voCoMD+1aw5xts/ZMyatgKAsAfuvr913PjZ4Z4vbSMGMkjIqaAxXdEvkkaq8To72Eb+QWi5ezpGGT3mIJzXSge2bUA9xNL3HKEm1e00ycWSEolJ9lCaJFLubmj5jzhRNxBmKzLUolV1GpLVJUokUHM0gCfic1A+XUkF1W5HcFwNbnQDTHx65rO5bECcZ8xMtNMxqa2uol65QATxoekaYvaKFFEm0hCixdIzaFeZiQpQApUCkbbLSEzkoIIUrMhSrZSpJSEguAS5qOifvOsmyyknelJOo3geBGVqV0jVKz7OwKA4IcEjKpIILsVMDmatHu2XzZ7RUtEp8wSAXBJASDVQZSksSQGqQ5N6xT8JjEIbMta6WSoiraUcAeUMZe2pOUJE6ZLd82YFQDizAF9Q1m8IA6B2XxqUYHvFmvdhTjJYnMrdd2e5ANoQTtpd+ZhQVBKnSp/eB6MQLXrFX2TtoJlrw+dACzuKZh+6SQ6AeLit6Wa7BlrSlQWkg5jQ9BGeOE9t08ruGWGcGcp6nu1O3EzdIkkLJ76rEIlMQ4b7Q8C8aYc/rf+F8ZsaysSECe4PsyRQE+8vgI11O9IbbJSRiZO9mquhKmfu183HgxhdtfYczv0oWoAzElaCsKKSHO6lQLuEsajXk5M2XjQcTKyu6e8NQRaWviIM7TbRC8LJmIkzQvDrBUvJuFLb28Drz4wsrzwJ0qeL2GlCskxJQpnFXCgNQSzfhAGI2SE+ypjpUfF/wi49oNrSp+HSUJmidKIKTkLE67woUkfCEoxKJiKpUxTSiyQeudnBBHhaDG7nJ3gjl4+ZKooEprQ2L3+hGyZ+bEKVoSTd9OMSrWlspdSVWJBpzEL5uGMpQUxUnizC1oLDlFS5gKrj6eMjPzpC1oAYMneygBz84yDR3KroMV/ils7JlrrruyQKf6XheJpVIEtIr3j6CyMoc82V5GINp4sCaVHOErJSGZyyGPgSG5gwx2bsFcxbKYOPY3ncPlWTUITvOHc3YRz26bX8LEYdU1IMup3XJ3QA5BBJ1ZqvyZ4tGyuyoAVNmEIQKla6JYA+ykilDrV7AGsGz5mHwLd4AuYWUJSWH8Shca1NfgKtt/bysQp1LSQPZlAKyo6Ahnpe8KS5fwm2Qyx/aYH7OQ8mUaZxkzr5kkukHhfjwitzF1JGUAanu2AGpZ/7kXJjUzmBOaWwqolFhoxy68BUwvmLz2yhDuEGhJ4qbWtnYA9SdscZizt2mnTSoWIT+6DnY3U1gKMmvE1jSWlSfZcrZ3A/Vp+8R94+7w9q7REEhICiE5lPkSagtTMp33BWnvENYGPZWHI3lZFrJJLqS5OpO9eNCZicMUSzemX3Q1/vA0/GJZ6lTpa5yVJSJeQTARXMrdcXd8rk8+cA4uY4s3Kv4xNsXaZkLowStkro7BwXT+0GpEWqjWUpwzkktZAa+ta+kONnTMjkpSEuCynJerPcClG60gXGhSJ5kFjkVlClLUEsapVm90MQfi8GLkZQnvZiB3jqDZlgs71TRjwD+EVtJqdjSpqSQ0shOhS1hZLOTV6EOATEWDkzpIyTB3qQ+VcreUKOxRcpbUO3OAMNtHu1EBwkgEqIQ2bQlN8ruBqRBSttokzUS1oZKlb0yvdlz7aVAsK+9lNBCA/BkqlzJgLoX3YB5p710kXSoOHBrURvs8OZz1DSh/wC5EBws1ExWTIc16AImcyoE1FGUw1aI5Bzyp+ReReaVmQQ6kZe8Cn0KXUGUL8oO5orBmCQBiUM3szf/AGlw/k7GwczDrQVS0TVJ9ozWOYh6pKmZ7uIqmwZKhiBmXm3JulmlTOcSSZ+HdSlIlqUQ5K8SA55JTXwvEas42J0l7J4eTMSZU2i0OikwpfLaymO7Twhdj8EnDYlUohJlzN6U6iwP3VEKF2auoSdYWY2YlE8kJlmWtiUIUVBLBwQXeldXYkRvj8RKWgp7mVLVTeExZIt95X08XJyNpNqbLKa5UAcO8S48M5gAYciikhQ4ZgW/0qeDNnbTBSpCpclS2LqVm3hV1BlBL6mj68Ygny5W8xkix9pZbkksbv6RW0lmL2epBzJZtGIJD8neMiZM5KCHyrHAKP0PKMhKdC7NbAXNVmKaEkKVQ6uAgkFmtn5U4wftbb0nCIMnCqQqczKXvZUE6hVcy7l9II2vtdeGTMVlYOEIYpcmrvlsnhreKL+foYlUlCiak5pgJJ478c2OPty3yukGLxynJVMSpRqSRmJ6kpvECMUtwmWtyoswcOTxcAN/WNpk9F+6HgtT+oMBHEBKZswA1+yS51WDnLgCyAoW/wAwRvGNbYnE5zuqSqWk09kZ1WKyk8asGoG1cmOSMymVlSliVFIFEpGZTNqwLcyBEAyMKK9Dbyj1CwJU5TXCJf8ArXnPpJUPGKDeWFTFFZyV9kEpZIZgkObAMK8OMZNB1SG0I/oWMeyigD37ci3QUeIiBoXfiCCOv9DAGi5SilRAoOR0rA8qZXz+BhkmUgpqv/Skq+OUeRhRKVXz+ETVYrOnGrVgFLVlUpE1KAVJSo5Am1eBavhwZXh8ROKcyUJyk5czMATpfds9IL2dh5gwU+a47tCpYKVJBCiVGoOhDjzhQvaDl94a0LAPwAFIIVWLD4OZKWTMlSyQVOQcpGVkqY9fUGG2FxKVFJSE5HbKd7MTyN2fWkVL88WtKcqFNUAgO7EKIzF3Llz+9BGGTNO7kYpLF3CnBqDlD0axh6Jc5aEpzFKQgVqCTlTYh3FDTxA4Qo2hh5nfd5KVLCq5C4GYCuUlKt4kPVQbQ0LxJs2WVFWVioUJlOzlmzOQ70DkaGCMRgp4qgS1aunMlTOHdn++C5tStAyDTs8vPMmKmAonIlTzNQp03lTGKRoC4BHMEUNK1h0BRqlnvf8ArEm2trTkTwtcvupqCRmuVAMMpNlAW84LnYRSkIniYnJND+0UhKvelsSTTyIIg65J4dnWKcwY0/tCzLmJSobyXI/d1F7pv0fgIdbOwuZwZkofxH8BWF+2cP3awpKkKKS9HILXBBALEUjXcs3Eh14UiqSQRUEP6RGiUJgKhQhgoDQmxA+6fQ01EGyJALZVJCSMyc6mLGjWqQQR4GA8ZJMpYUClT3ALgg3B+r9IV0G36Mb+x+cZBkpKWSQsFKqpd3azGjOLH+ojIqY4lummL2zPVMUrvJiEklkhSkgDQQNP2hMWWKyri+98XiY7fxCQwxE2uhWojyMbjHYhSXM2YdSQpTPW7U/vGMmuNRtsrx+0lsQcpAoxSmmmogDFziiXIRRihU0ggEEzFEB3/wDTly/OJtq4pZQcy1KHAqJH1eNNpZhNyud2VIS1xSTLf1JhpQHFhvYRZrH/AHRtKmkYdRDN38t3AIoicQ4OlTGkxZU4pp7qX8wI2kgiROb3Zshfg05D+ahBQIl41h7MsjhkR8n8jEM9YUpwgJ4gEt4BRJHmYnkbQmNcMf2UN5FLaRHiJmYvlSDqUhntoDlHgBFaDbDKQE1SVdVN/KH9YX4xICnSnKDoCTWoNTrYtzhjhp6QPYST+0SR5UhrsHs8rHTAkpSiUg5lrSkJ/hB4n0bpGeSo1TPEnBSUoUmbnmd5OkmiaVSCtQ0ZLpFL8jAu0ZciYFGVh1SlkJI3gUg1zC7MaMGoaWFXX5R5ZE2TKlgiWmUCEigDqWlzpZIEVnAbOVMUxWB/FX8W8oWN2LofIWcoCjUVcocglnapDU+rxomarjVTOWvxP7SmJ01hrhdjSk3UVdVEjhyFxwhgjZ0tqSwznRx5tz+EWkmwWOUlRKymxbKnLXgWHIacKw+wO1ZQZRmBKVpYpC1BSCCXBDMUqBckGrsQY9nbDkrB3ctPaQ6CDxYGK1tvstPlkqlrXNRzUcw5X3vDyhA92xtOVMkn2C4UEpKQXNGzEHK4D7zfhFf7NztyZhpzJQo5paiaImCgtXKoUPhFcXNWCxJBHF3EMOzOIWcZh2OY96mhdr19Hg3o9Lhs3s/JzH/GyAQ7gZvRwBBG09g4cS1FOMlLWlJISEqZXIKNH5Rk7sks4lZTMlpSVqIcVqXqW5+kOUfk5mqB+2lafe11O7aCeSX/AGK438c42WEKKpS1FDOtCmdqbySNQQAaWy84bjY0laT/AIuRbVxXhanlEXa/srOwK0LUUFzmSpBcbrE0IBFxSPcF2amT2XhwlSFsoDMAUvdNeBcdADrD3/0tf8I8HiUy1FMzMZSi7oIzJVxSTSooRrTgIyLBtDsNiQgqVLDBn3gTWlONY9g9vynp7ittzKv3Y6SZQPgQhxHn/wBQ4hnE+cDyWofAtqY1xacPmdAn0NcykV42SWjzFYySwSZCgOImnMb3dOXhoPkpr8Vf5JNvbTmThvqzEhrJfxIAc9YIx+OUnFzwMqgmYpDKSlQ3Nyjins6RpIQheLlBIOQLCjmIJyo31kkAD2UqMDycRKmFS1mYlSlFRZKVhyX1UkwEmmbUv9lKBOoQeDfeaINnzTkxLX7lKh1ROkm3TNEmWQ6vtJhpT7IV6/aU9Y02WWVPo4/Npr+n4tAG8nay2DZA3CWgeuWJcVtMrGVSJb3zJlpQrzQwI5ERBhU4coc98FUYDKRz3qFvCCe7wxYAYhKiw9xYJ4MAk+p6Qbn4Hmx8H305MsADNqosABUk1HlrSOl7TxKMDhsshIJBy7tS5B3izk1DxXJXZCXIw82bPAmKCFKSk0AKUkhw5BNK3GnOKF+kHFUy3d6ICT/0tSJv+VPobi8VOW+YLLngr5VgeR3iTRKweQUPwiXDyJi/ZlPzOYeW9WGkvs9OIDoljhVdWu4zXrfkYtLXCypyyN4pAYEF1GvIaE/GLVs/CZbrLtqBboBR68Yrs3skpvbQCCxAfl95fOB5XZOfRSFoNWYEjp7resK0LlvA0D2qNLv9UjeXiASQXfoWpzZnr9NHP9oyJktjMlNRncsW4kKZ4AONTwA/iV8HhaCydtGUpCUpdSRvMg04DN4nd9YG7BbP/wAdLVMGRMsKU6wQCWYAE6up/wCEwiOOT9KPziydjMPKxK5nfBOVASwBIL1JPtVYJh3o52P2n2txCMRNShbJCzl3Ulg/EiCNndtcW5+1JP7qPhl5CJV4LCGaszZhzFRcOb8PZg7BYDZiS5nKPIlYOliE9YjH1n+v9HZf0o7Rban4pATOVmylxupBBsQ6RblCLYO1pmHUtEtbH20OHFPaSxGqQ45pHGOiz5GyG/Wr6grN9apY6HzvFD7X4eXKnhWFmFaE5VpVq4uDQVBD+UabxvUTq/prK7fYs1zgv+ynWMjTYuzsFN+0XPMnvA4QcuUH3gjNoC9OBTxjIm+n2f0c9iDeUaB70iPEkgsodRY+Rg87SnJDCYofuqIb/SwgHFY6dOIlZlrUpQSElRLkmgrzMVNwI8Igow8+e1SBIRSxXvTD4Sxl/wCLyhbIDNBO1cQDMTLlqeXIGVKh7yndS/4lEkfs5RpHicSoByxPNKSfVJgJEVQTs9B7nFL4SkoHWZNQf5ELPhA87EE0IT4JSPgBE+M3MLKTZU+YZp/clvKl/wDV3/pCph8HIKmSA5NAAHJPAR0Ls32QMhp04pEwVSkMctKkkgh+emhJjzYmH/N5HezJ0ubPbdSky1rSTQJzVLamvINcgY3bGIW5WJjPZKC3k1YV3Tgra+3zMzIBdBBD5aEEZS2Ubtz9XV4LZwSfYSmzM2Y+LniP6QPKnTSXKJgdrg8en9omdQLVBu44eV/nBJordnMmQlIYBPFrmhej8n+cE26W0enQ1t6WhAnbMsryqm5W4gsnoWL3bxMH4fGIIfvJdXAYgG+qXrUA+Ig2NGSEAkvXTS9/Kn1oUiSxrwuaav4WH08Kk7vvV4Ep43/C/uxIjGBmHkbaGnPlz5QgZLlqUGBYV3SLg8HNtfHyT47svKmOpTIN6AJ82JGtX86NDOXjaMSnxa1/CF/aVa5kkplLQH9p1gOGs9i9LtoIZOfY5CUrUEh0gliSa+IIjovZ/BjCYQFQBXNumj7wdVTUshk9VRVOzWxe9njvU7qd7KSN8vRNTUamLVtXa6Zk1IRVEnMAfvEHePR006QZ6X44rm1S06a71Wr+YwIicAYb43EYfvJgUicTnU57xADubDIaQrnzZItLWOswf/zipUmMpYIe4Nqj4QPjZLg6xmztoy3Yyioc1qJ9EwerESyD9iz2IWsNyq7xfttKt7OGbNJJCXOZBVYEXB4Ap9UpjI82lIKTmT9PGRO9cHrb3EYkOR52flePTN7iV3h/WzkkSxqmWp0qX1WHQn9nOdUmJJSUnNNmj7JBYJt3q75Bq1QVK0TzUl1k2YufMMxZcqPIcmA0AAYCwAA0gCKUkt1rbWJQfqvzibLlEWnsv2GVOAmTnTL0FlL/ABCfU6cYV4Psh2H2em4xeWWKD2ln2U+Op5fC8Wrt7hE4XDSO7CQsFMvNlSVFKUFg5HJ+p87oBLkS8qAlCB0SkdTb61il9qloxxlolrolRJU13DBn8f6xnu1WpFIRtle6+QlNQTLlk3e5S948/SZ4S/GWj5Ra8N2TkJG8Cpmd1Efy+EHYfYUhNpSX0uT6vFEpMrEqUWTLSrpLBPoIJ/Nppth6G32R/CLzLlAMAE3pTR7fhG78LaUHlx4fTQyc9mYOekfqVj+A+OhgZE0oN2PByGqDYEcI6dLqfm/mPJ3j3F4BE1wtCV9QFeWo605QbDmy9pOzpllqVFePGNV7RSf8uWKNb1qo1MXHGdjJCicpVLcOGqB1Br4AxWtodkZ8oFQCZiBqmpbiUmvW7QtgvVjx91H+kR6naZBdIQCNQlMBFXTyjyHQ6T2f2av9HzZ5UO9KFTUKZLpyMpLFnd5ZV5RDsNX26KOe+J81u3i8WnYex3w0mQssVSVSzyJlKe/DN6RVtmLK5gX7OTKom7AJlpdtbgtGVvLbGahXt/AqlT1hXvKKgasxJOohas0i8bd7ITppzqmI4gJSogC9wl3t5jjFLmSgCU3Ys4Jr5iLwyljKywPKWUlxDWUpw4hZlD2grCL0oG40/vGsRUmIlgi/4xkEKQOBfiPkR+MZD0Fex+NM9YAARLRuoQDRKXdn95RNVK1JJ4NKiVoz1Ya+AaChsDEJtJUf4SXc6EAg+cX7sp2OMgJmzgO8I3Q7hHQ6q52GkZ71yrSDsr+T5KUifiVArHsyRXKdM70J1aw1c0DHtD2iVL+zkjMsiqtE6/BzAfaTtGxMpCmA9pQLVHujg2vXlFdkrsRvVuH1fX61iJN81VuuIH2hNXMU0yYpRu1U5TwY26NBGFLKISKcKaUd9AzV9YlUml08X1Hx+MbUTRQepcvTy4kn600SNkYyln1YNR2N9dIKKiSHsA4a9SGpfjCrDY5KkOkAh2rfWnSl/WoBKl4rM7Ahi7PwLa6a6wgLWD1J1DEV+B5ecbpUdAbvd2F9b6/RiJMwVPsilHANRpxqD5QRLUGvW2rUI+tbQg2BZy1NaP8AHmI2NuAOngdePyjVSSXexYuH1/aD2vy8Y9TLIAa9H/a/ofG0IJSk5Q9tU3LAtd/GNcZh0zErlgmWVJIe96eJ6x4hbDlpys934g/KAdt7bEiWo7uY0SCXzFxUilAD0hwKFtvZvczFSyoLZqp5186w07B9m/zieFqDypRetlKuE8wLnw4wnCFzZgFVLmKArqVG5846XjZ6dn4ISpZZakLCC4zUSVLmHxDeIis6MYaS8cJ2LMtJcIQtDjiZayfiIouzicvVKQebolU+uEPPyfpJxASCxINTX/JIf0hds7BHvRJUzhSJROjjupZMYOidOl7exHdpSkKdRRQEVJSGVugObjWOOYpBC1BVwou1Rc6x2zb+EWUBQAyh1EvvcGAIYszXtHGduLBxEzKdfrSF4e2eYFaeUQ0gkqiMNwjqZGGHWDWteunHgYyIcESLP4J+iYyK2WmYIT5MwpkTpAWSQftJRPTesPlBx7QbR7maSZhWDLCfs023szAJrYaeUUlM8hRL3d/GJRPHH4xh203ofKxGKSS8uZUuXlE1vqn6pEitrTh7cqn7UtQGnBmsIXy55NiT0eD8NKxJqjvgOIzgU52tDkLaRG2JmTOJaMrhNMxO6OGbMQxvziCbtKaSTkKXqWQoAvxBDQfL2NiphJUvL+8sjUaB2FfQxKezU4D9cnwWrn8jD1S2TqVPlkb+QGoZQIHgCSPGCftUpDT5W9vBpgHFJcEBjTVvWDJ3ZCcofrEK1IdZ/A9YT47BzpBaZnS+r0NdCKG0KmcYbbuIRmWvJMSkB2UijlIBOUvcAeUeHtqWbIi7+0rpd4SytozE2mrHRR+cezNrzTeYo9VPADrDdrFjMoJSaP7TUdqM1HbnTkYkT+UBYoESv+rrx5QhVteYwGawbQP1pzj39KzDdQP8KP8AbADib28WbIlA8s3weFh2wuasrmISsnVWdq8Mqg39TEKtqqYjcr/6cv8A2wZsrbuJXPlS0T5oBWhIAWprgey7M2loAs3YPDd9OzJkSxkLEjOSkZFlxnmkAkpCbe9AvaPbX51M7xIZCZc5KAaHKEC/Mkk+MdR2Th05lqYFXsuwdwLEgBzX1jjgSO5H3mnv0aUB65ozt3WsnC49gAfzsNpm+C0/KAdkJ/xCa/5ocnktLknwqYK7ElsYKkVmW1YzPrwjbZoBxm6MwOJKQ1QxnkC2jDSFVfHTdqhXdKYJAIUTlBfiFe0OFfPrQV9mpBUVKluXNyR4sVNW8dEnoK5bqQWJLps+h1qG5l83KKkdm919mFqmM9VkZmzFhSzORwjKXSdbCyOzmGKQO7R5V83iCZsaQksJEsj938W5+kPcFhS2gOlonXhkktV+aSB4GD2o0rkrZsoK3JUoEcgkW4nSsew5Oy1AuK+HzvGQ/YacYk7AGYhUzj7IDeZdvKG2B2NJBYozGtSTVgdDQF+VoIk4GZmzHIWfS1Lg8dfoQxl5gG3LdaZdTpoDq8deoxYjBplpFAAbXo33kpDEBxXjSsYmcAtipqj2nKeJFAQTVrajjHq5yRQKzGm6CAKJvlatdWc+LxKlGdizAEl7Fgeob+vKAI5E4FlEIao965YXbn9PE4BeyRY1VTmdGuKdI9QoJzAglhpzI46M5j1MqvAV0HGwe70v6wg3krSpzlKWUz38KW8YnXJzJ3gCFUYgEW1Ho3TrHsvCcmFrBnLgu4drivPnG3dZVMN65NiaN6c6Mx8QK7tPshJmpdAEpQJqkEpPVL0rSjNq8VbafZmdJujOn7yN4a6XFjcR0xckLFGzCjgABxxSaVccxycGI0zVp3SCCQ7g01oxt9WhG5BT7sakjgY6hj+zWHnVUjKpXvIOUmtSQSx8oou2Ozi5CqkKBJAI5aEaGDsE56RaPyc7OMzF9427JSVF61U6QOtSfCKwpBEdV/JvspMvCpmEDNOWSTRwkOB0DAnxiacXjZc0IcVdKQsjhmzluVBHG1qK094f8zvT4lcsn+aOm9j8WZyscsm5Wx4JSFpT6ARzPCL+xQCKMtuqpkkH+UecZ/a2+RYeyk/LiszAt3pqW0Kn53tzixfkzwCkpmEk7qsjBxUFSnuB4GkU7ZCjmmMMyu7mFKfvHIggesdB7FYNcmQDNRk3lqUolJAGY5XL1YNCz6TFuxKglACnejVSK1oSSyQ7axWpk9YBSsb9XBAZLKJDEDgxpViAXvD3HTVKlkZd00CkiqTRhlL1vWwYQix85IO69GdIAukOCHYMyrDgYyNvg0Jf2elultIMVNYWJ8n+AivLx5FEq0dylxSuo1cHW+kb4fEzCDnUCX5VerDkLO2nGAbG4+Y2m6NMxck/VoyAp6c9Ck9R/esZFQlYlT1UYKLgtwDBzbQgnr6x7LxAdLpIbloS7ctR4eEYgpCgFGp5W1tqdRy1ghE5JoxZgkBgyWfhyCfW8djBuuSleXK4JYmtFV+8TqNaAMdYWuGYqWFXJJYEJLUd9T1uHDVlEp1UUoAWUkjwHgG6tbgWhOVJzKKiNGGlA5dxTrYdYQR4MhVMxuXIZmDKoPHjx4QUvNWYFJJtcgghjZuJ+hWNhNBUDYFi2ppqdNNfwaWeSQAB7AsGDWoKO7KPG/KDZskz8hqS37v3stmGlGe1dY0C8yqPmUpwbjqSA48mvxjRcveSTp0JFQq5NTXzjVSqlipgd3Ibsaa8ALjwgCV7VAOhc71tWJJ/pGDEgjeDNxLEPfkAM1xGSZxSCapCWNLKcqZgKZg7xKVDUMxI8qm9bKIcc4QCYpASDon2jmNqKZyeg92vrHPtubYVPU5Jyp9kHR2410i59pJZGGWpBbily+V6nr8zwjnS1xeMK1GubHWsJImSdnkONzDLNiFAmWefExzHYmB77EypX3lh9aCp9AY6v2omlGEnV9t0DplWo/yjziM6rFJ+TeVml4pAuoqT5rWPnHP5KiESpRFUKU/VU6Sk+Xd+sXv8n2JMuVilj3StXkZ5r5RQMIsnITc5SepnufhGU7rb4ediz/iUkZSQgkZmAcpkAXua/jpHU8PKbKWIDiuYuDUEkO72TQ6co5r2IkqC+8CSQmWAMvEowxqTusUg3PhHUcPLSpJGYhxpfndzyZozz7KN9o4tEoOVswdqOHNKBJyhgoVDXvFOx2JCioy1ApJJADprRTtqCGL6gktFy2y65ZDsVBgxob1tUUOrdGD0OVspQJbMWOWrB6OxSE0/G8LRVvg73J+vKD1tarfXGB8Jh8tB8LeEET1ltfIwHGiJiQSS5MZC1c5jVyPL8RGQxslQUqclwUUBoSTUgBIZ2IrX+pCVq7sKArZRDjWzPmoPP0hOjFgKcLO8osCCAQRVn1DAH8YJkLCk+0C9DWtbUa7AgXG9HUxFIUooYnK/mzi3IHQQVh5tyQ5ChUcMwrUEgORXz1gEMQSBfKybVHDpeusey3CiCWTUg2JA1IGtQW63hbA/C4kpUXLsXYMpzYW46ixguUoKDWGvS5HWru+vmqm4XMlJzKScurPXkHHNiOUbSFKSQFsUmxbKFM9zViKU1aAGWZ1UJAFQRXhxexOtohUljQs5AcC3NjS78DS8ZKxISAXoKuwA4B94El25eEEjlVmJ69LEjxsDpATabLUoe04LJvW+YWDM7XD2vaIJMveZSqDKHozksWYWFamrWeMWlqgDViKK0sTQ3Hl1iKavMXKqtVxXdAdgDUuT5FoZlPafamSV7QK1uEtUDRRD1HqC+jRQlqh92pxiJk7dLhKQDwzXIFS7Es+vKFOA2eqfNRLTdZZ+A1PQAExfUT3Vp/Jnsd1rxCqBIyJ6n2j4Cn8UWLt3imyyeEsrPVYmAeQR6w3wWGk4eVVkysOlyeLOa8TcniYomL2orEKVNVddW4DNOSB4AgRhea2i3dhg+ExgALlMx63czmYaRQ9nJOWWRpkL8PtlV5VaOg/k0xCUSMQtT5UgqV0Cpyj4tFB2UgHuQbEotf8AXLccqRE7qr1HROxGCEvDILhRnBExiE7v2aEipLkbvSoi07OlpIKUqLqU7ZnYpypZJIfKeNy+sJMNhEASRI3Rl7tBzORYJOlQkiuXjcEQ0wUwArSFJzJYqBd1OQMxKd13ILs/SojO80NtrkbqspISWDoAWnNUglgag1pp51rF4lSphy/q2cBgqp1z0FRcM9a2aHe0NogFTTO8ypUFA5VBs1PiA/XhQGRjys1CHLvmLseKAPZ+NBpASPCyFJTwGkezQagk+LW5vDJVQ56skAX1LXPOA8QwFiDC2ot7oa+bD8IyPcRMJul+lPrz0jyLlS5tI7SUWgpFTVSZSFZgBV0ki3GJE9oMOUgHvnFSQhABLljkCmDDKNbRXFNVidQfrhDIyaoSUOMqHUULJcpBNUEEgEkVc0aN2azbO27IWwCiggggzAA/iF2g+XtGWpABXJDAhu8QRyIOgatdeApFc2h2XbDBcpC1zCsBkpWN1i5yrJNwK0vCX9AYr/y83/SflANLz3wYEzEFvurSTVhZJ0AemlI9mkqBYobNTeRmKdXc3Ng9aCKDM2bOQxXKmJFnKSB8Il/RE4sUSZqkkAuEKN+YDQDTocqckkEIFN18yLNwVU1a7WLQRLSCFO1HAqKgnO9DxJEc0/Q+J/8ALzv+Wr5R5+jsQP8AInf8tXyhjTpy1MCb0DOoUZ7kkDhUcOdE+2donJ3chOZayEhQUMqcxoxBqo+AFTeKXh9lz1rSgS1pKywKwUiz1UaCghvh+x+KExCl92QlQNZiTYuzawbGkc3sbi9JJPRSf90W7sZ2WVhgZk3KJiqCo3Rdns5N24RT8d2VxUhGdaDlFylTt1AqBzjpPYjYjozkpAmSZASGzFKgFEqY0BKiPKFllZOTxx3S7t1tRIlTcOmpTLSuYeapksJHVnPlFRwafs0DiE+q0f74llS14j9ILJdQTnPMJmpJHkKdBGuEoJf/AAv5sKfnERa29jMTlwGLBJ9gIA0BWZnlVUKOwuGR3yAtIUpCMw1AUmeS6WLEgZuUabMxKkYZanIStQUQA5UySsAVpZVRUEC0POwmEbDS5qDLCnmJ3gxWCtmKjTKHKrFi3OJvGzWhCSSnKpCS5K0hxUAJ40qaKL1HgW+ElBIzCqVJYChD7yNxSCcp92zkqHBoW4SWrfUlICzRgVZVAF86SHUCWdgNDRVTEmNxOSWWCQQShQUAx9kpKatwGZxr0GcFV/GYgrLlRoTQgHXinm9ydepIwSC4qGFWYv55o0/NypT2PGhNyaqZya3+UH4HBMbNzrCoEGWGvC/EoST7VbfWo0hpNw2jCFk3CqqwJ4B/r8Inoy+dhiSGNuV49iWYFMdG6fCpP9YyKlDiRSY2zq4n1jWbIILHMDzpGndniY7GCbvFcT6x736uKvMxB3R4mMMo8TAE352se8rzMbfnsz7y/wDUYEMs8TGd2eMHIFjHzPvrH8SvnG42nN//ACTP9SvnAGU8YyvGADZ+0VqDLUpYGhUT8YgwqVKmJSmilKADaEmnrEJfjFk/J/s7vMWFG0oFfjZPqX8IRug7Vwi5eFmtNWrLJWTmYvunUB/WLJ2ZSE4SQzD7OWSf4RUxVe1MxMnATlgAGcRKB4uXPoDFw2HK/wAJJOglIPkkRn5L8a+P9cv2KoBG0yBTu1geKl/KAUJ3kDnKH/XJH/ZGbMxmTBY06zTKQP4itR9EmMXSYOSk+k2Z/shQU22Ls4qw0hSyoSyskMSAcsmxIB3SoszX6xcsCiXLkpQhORAJO6M6QauoAZs28hQoKU0VFQ7MFaUSzkQwlhaVKRNSQQgOULCVImFgxTQsG0izpxRW0skPLRWswpBGUEJUAotUF9KmocRnkIeJmgpd1ISsJUQpI9pIGVnLpDkt4WiLEYhDKCXJ4ENQuySCeIUbM5LG4iGVLSE5QsFByuguBlsyc1N8MaDQNegmIlhU0FYOZByneDmlCXJcuLBxuxMhpcPijV/IefN/T5tcLMcVvqLGEuU6+74PzNNaw1w6Qwa5qePUD8YQgtaxa/rAxxQHu31t9Wj2agG6XHSBJ6UsxQOhH19CAN8RjhlZSUF+UZCjEgEtlIH7JIbh8TGQuTJ8YiUsELCSCCm4AJKhlbMKWFA3qTC7EdjJCqJSpNgCDlcqA0cg3pxh/iAUg+9mVvFRckK3moSBXes79I2MwoRlStBUosRlVmSAMwKSxZRBAo9hpHc5lKndhUt7U1L/AHmpx0szcIT47srOlks8wA3RXpS9qx0mXMybqgVcy6codyxdtWrcmI5YzupOjM5DEOwYUcl78dKGA3IW5mPW/aMdUx+x5U5QTMQ4o6iN4AAAkFNhcAcwL1indr+yQwihlK2JbKsDMCLsRQj1gCsnqY1eNlJAuT5RoW0hGwJjq3ZLYy5GHCd1MyZVTioewJfQRzrYGCM3EykDVYfoKn0EdpwuHSlaphy5ZSSsl3tWJqpyqX5SwpMvDSUuQnvSoBy6gWfnuv6x0FC8mATp/h//AI45Zt/tGJoWvPMaauaEFLJIS0shJsQlyxGtY6pjJQTs6Yo6YSg6Sj84xzutN8Zu3TiUo/4dvvTh6II/7zDBa/tH/bB/6sQqNMHgwcJLXr+dpR4KQCf5R6x5LLkFn9kt/wAKcr8Y0ZLv2dUhOCFlFUuWhWVSgpLpzJzpJCTWxChQ3GrHBKUyShRyySVFM0uSCkHcXWozAONCAdYVbHSSmWN7NJkSyQpCAbAgIXVRqHAKSBlNBeLAndGbeKWBq5JtRQBNwVMWvV9Ixqo3wsoIBT7UvMhQSASZTOFVScywsh623r3IeJxDlzmymm8KinADm5c9YJxeDObRS0ICAAtWYJHsotmY5VE8G5ltcThnTmEsO+UIclaU13SpsqyCDV7OGo5ZBZSgnKCEkV9dAm3GG8ieG0+qwhChWiuQBLePHr0gvCzgQxiTHztogeHOF8zaj0FSbMWiZaRx/pECpQ/tAAGI2iHIsxq6hS2pVzjIknYUE6cvodIyGRVjcUoMyiHUE04Zm+GsMcNKBCyRUAAchmUlhyYNGRkdcYMwUsEsQ4CVBjZk2DcBAmz5yu/QHLZkjwOkZGQAXgTvPqEkjrx9T5xUO2047g0JWTQXDAVvYxkZBOxVUnywQICIrGRkVmePS2fk4lg4lZIqmWW5OQPhHQ9rqbAYsi+Rn5Et+MZGRll0vHtyrFD7CV+/N+EqO77c/wDt80f/AKX/AMZjIyMPJ1G/j7rkeE/8JIHHGfBCPmY82Mppko0NUXAI/wDDruDQjkYyMjX4yXjDJH50tGVATnRQJSGzoBUxAcW8HU1y7iRiVCUgvVS1A2Lh21/ePWMjIwUMkpyokqFD3ik0oABMQmibAstQdnqOAYXa5cgaElxofbuNfZHlGRkOkTqkgAtwIubOb8YJlSw6aXH18IyMhCCkyRlHjx4wq741OoKhYWc/IRkZAbaYKCPYyMhw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www.ua.all.biz/img/ua/catalog/795915.jpeg?rr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38" y="0"/>
            <a:ext cx="4558062" cy="685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f/f4/VysokePe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0"/>
            <a:ext cx="7543800" cy="288721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Кокс </a:t>
            </a:r>
            <a:r>
              <a:rPr lang="ru-RU" sz="3200" b="1" dirty="0" err="1" smtClean="0">
                <a:solidFill>
                  <a:schemeClr val="bg1"/>
                </a:solidFill>
              </a:rPr>
              <a:t>використовують</a:t>
            </a:r>
            <a:r>
              <a:rPr lang="ru-RU" sz="3200" b="1" dirty="0" smtClean="0">
                <a:solidFill>
                  <a:schemeClr val="bg1"/>
                </a:solidFill>
              </a:rPr>
              <a:t> в </a:t>
            </a:r>
            <a:r>
              <a:rPr lang="ru-RU" sz="3200" b="1" dirty="0" err="1">
                <a:solidFill>
                  <a:schemeClr val="bg1"/>
                </a:solidFill>
              </a:rPr>
              <a:t>металургiї</a:t>
            </a:r>
            <a:r>
              <a:rPr lang="ru-RU" sz="3200" b="1" dirty="0">
                <a:solidFill>
                  <a:schemeClr val="bg1"/>
                </a:solidFill>
              </a:rPr>
              <a:t>, а </a:t>
            </a:r>
            <a:r>
              <a:rPr lang="ru-RU" sz="3200" b="1" dirty="0" err="1">
                <a:solidFill>
                  <a:schemeClr val="bg1"/>
                </a:solidFill>
              </a:rPr>
              <a:t>також</a:t>
            </a:r>
            <a:r>
              <a:rPr lang="ru-RU" sz="3200" b="1" dirty="0">
                <a:solidFill>
                  <a:schemeClr val="bg1"/>
                </a:solidFill>
              </a:rPr>
              <a:t> для </a:t>
            </a:r>
            <a:r>
              <a:rPr lang="ru-RU" sz="3200" b="1" dirty="0" err="1">
                <a:solidFill>
                  <a:schemeClr val="bg1"/>
                </a:solidFill>
              </a:rPr>
              <a:t>газифiкацiї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виробництва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карбiду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кальцiю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електродiв</a:t>
            </a:r>
            <a:r>
              <a:rPr lang="ru-RU" sz="3200" b="1" dirty="0">
                <a:solidFill>
                  <a:schemeClr val="bg1"/>
                </a:solidFill>
              </a:rPr>
              <a:t>, як реагент та </a:t>
            </a:r>
            <a:r>
              <a:rPr lang="ru-RU" sz="3200" b="1" dirty="0" err="1">
                <a:solidFill>
                  <a:schemeClr val="bg1"/>
                </a:solidFill>
              </a:rPr>
              <a:t>паливо</a:t>
            </a:r>
            <a:r>
              <a:rPr lang="ru-RU" sz="3200" b="1" dirty="0">
                <a:solidFill>
                  <a:schemeClr val="bg1"/>
                </a:solidFill>
              </a:rPr>
              <a:t> в </a:t>
            </a:r>
            <a:r>
              <a:rPr lang="ru-RU" sz="3200" b="1" dirty="0" err="1">
                <a:solidFill>
                  <a:schemeClr val="bg1"/>
                </a:solidFill>
              </a:rPr>
              <a:t>рядi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галузей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хiмпромисловостi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685" y="260648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До </a:t>
            </a:r>
            <a:r>
              <a:rPr lang="ru-RU" dirty="0"/>
              <a:t>коксу, </a:t>
            </a:r>
            <a:r>
              <a:rPr lang="ru-RU" dirty="0" err="1"/>
              <a:t>який</a:t>
            </a:r>
            <a:r>
              <a:rPr lang="ru-RU" dirty="0"/>
              <a:t> широко </a:t>
            </a:r>
            <a:r>
              <a:rPr lang="ru-RU" dirty="0" err="1"/>
              <a:t>використовують</a:t>
            </a:r>
            <a:r>
              <a:rPr lang="ru-RU" dirty="0"/>
              <a:t> в </a:t>
            </a:r>
            <a:r>
              <a:rPr lang="ru-RU" dirty="0" err="1"/>
              <a:t>металургiї</a:t>
            </a:r>
            <a:r>
              <a:rPr lang="ru-RU" dirty="0"/>
              <a:t>, </a:t>
            </a:r>
            <a:r>
              <a:rPr lang="ru-RU" dirty="0" err="1"/>
              <a:t>поставленi</a:t>
            </a:r>
            <a:r>
              <a:rPr lang="ru-RU" dirty="0"/>
              <a:t> </a:t>
            </a:r>
            <a:r>
              <a:rPr lang="ru-RU" dirty="0" err="1"/>
              <a:t>високi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sz="2800" dirty="0" err="1" smtClean="0"/>
              <a:t>вiн</a:t>
            </a:r>
            <a:r>
              <a:rPr lang="ru-RU" sz="2800" dirty="0" smtClean="0"/>
              <a:t> повинен </a:t>
            </a:r>
            <a:r>
              <a:rPr lang="ru-RU" sz="2800" dirty="0" err="1"/>
              <a:t>мати</a:t>
            </a:r>
            <a:r>
              <a:rPr lang="ru-RU" sz="2800" dirty="0"/>
              <a:t> </a:t>
            </a:r>
            <a:r>
              <a:rPr lang="ru-RU" sz="2800" dirty="0" err="1"/>
              <a:t>високу</a:t>
            </a:r>
            <a:r>
              <a:rPr lang="ru-RU" sz="2800" dirty="0"/>
              <a:t> </a:t>
            </a:r>
            <a:r>
              <a:rPr lang="ru-RU" sz="2800" dirty="0" err="1"/>
              <a:t>механiчну</a:t>
            </a:r>
            <a:r>
              <a:rPr lang="ru-RU" sz="2800" dirty="0"/>
              <a:t> </a:t>
            </a:r>
            <a:r>
              <a:rPr lang="ru-RU" sz="2800" dirty="0" err="1" smtClean="0"/>
              <a:t>мiцнiсть</a:t>
            </a:r>
            <a:r>
              <a:rPr lang="ru-RU" sz="2800" dirty="0" smtClean="0"/>
              <a:t>;</a:t>
            </a:r>
          </a:p>
          <a:p>
            <a:r>
              <a:rPr lang="ru-RU" sz="2800" dirty="0"/>
              <a:t>Кокс повинен </a:t>
            </a:r>
            <a:r>
              <a:rPr lang="ru-RU" sz="2800" dirty="0" err="1"/>
              <a:t>мати</a:t>
            </a:r>
            <a:r>
              <a:rPr lang="ru-RU" sz="2800" dirty="0"/>
              <a:t> </a:t>
            </a:r>
            <a:r>
              <a:rPr lang="ru-RU" sz="2800" dirty="0" err="1"/>
              <a:t>теплотворну</a:t>
            </a:r>
            <a:r>
              <a:rPr lang="ru-RU" sz="2800" dirty="0"/>
              <a:t> </a:t>
            </a:r>
            <a:r>
              <a:rPr lang="ru-RU" sz="2800" dirty="0" err="1"/>
              <a:t>здатнiсть</a:t>
            </a:r>
            <a:r>
              <a:rPr lang="ru-RU" sz="2800" dirty="0"/>
              <a:t> не </a:t>
            </a:r>
            <a:r>
              <a:rPr lang="ru-RU" sz="2800" dirty="0" err="1"/>
              <a:t>меншу</a:t>
            </a:r>
            <a:r>
              <a:rPr lang="ru-RU" sz="2800" dirty="0"/>
              <a:t> за 31500 – 33500 </a:t>
            </a:r>
            <a:r>
              <a:rPr lang="ru-RU" sz="2800" dirty="0" smtClean="0"/>
              <a:t>кДж/кг;</a:t>
            </a:r>
          </a:p>
          <a:p>
            <a:endParaRPr lang="ru-RU" dirty="0"/>
          </a:p>
        </p:txBody>
      </p:sp>
      <p:pic>
        <p:nvPicPr>
          <p:cNvPr id="4098" name="Picture 2" descr="http://www.ua.all.biz/img/ua/service_catalog/333387.jpeg?rr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3075430" cy="330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ics.news.meta.ua/90x90/77/46/7746165-Na-Donechchini-vidobutok-vugillia-skorotivs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4" y="3895426"/>
            <a:ext cx="2476773" cy="24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uilding.ua/smallpic.php?FILE=foto/news/2012/03/fire3_b.jpg&amp;NEWWIDTH=247&amp;NEWHEIGHT=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Показниками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якостi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коксу є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горючiсть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реакцiйна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здатнiсть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6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7543800" cy="1287016"/>
          </a:xfrm>
        </p:spPr>
        <p:txBody>
          <a:bodyPr/>
          <a:lstStyle/>
          <a:p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різновидів</a:t>
            </a:r>
            <a:r>
              <a:rPr lang="ru-RU" dirty="0"/>
              <a:t> </a:t>
            </a:r>
            <a:r>
              <a:rPr lang="ru-RU" dirty="0" err="1"/>
              <a:t>горизонтальних</a:t>
            </a:r>
            <a:r>
              <a:rPr lang="ru-RU" dirty="0"/>
              <a:t> </a:t>
            </a:r>
            <a:r>
              <a:rPr lang="ru-RU" dirty="0" err="1"/>
              <a:t>камерних</a:t>
            </a:r>
            <a:r>
              <a:rPr lang="ru-RU" dirty="0"/>
              <a:t> </a:t>
            </a:r>
            <a:r>
              <a:rPr lang="ru-RU" dirty="0" smtClean="0"/>
              <a:t>печей для </a:t>
            </a:r>
            <a:r>
              <a:rPr lang="ru-RU" dirty="0" err="1" smtClean="0"/>
              <a:t>коксування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Picture 2" descr="Конвер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/>
          <a:stretch>
            <a:fillRect/>
          </a:stretch>
        </p:blipFill>
        <p:spPr bwMode="auto">
          <a:xfrm>
            <a:off x="467544" y="1418519"/>
            <a:ext cx="8306849" cy="5405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0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401" y="260648"/>
            <a:ext cx="7543800" cy="1719064"/>
          </a:xfrm>
        </p:spPr>
        <p:txBody>
          <a:bodyPr>
            <a:normAutofit/>
          </a:bodyPr>
          <a:lstStyle/>
          <a:p>
            <a:r>
              <a:rPr lang="ru-RU" dirty="0" err="1"/>
              <a:t>Попереднє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і шихт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щільність</a:t>
            </a:r>
            <a:r>
              <a:rPr lang="ru-RU" dirty="0"/>
              <a:t> на 15-30 % і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сипучість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 і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зерен.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01" y="2132856"/>
            <a:ext cx="6147048" cy="4098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9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593976" cy="5407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У </a:t>
            </a:r>
            <a:r>
              <a:rPr lang="ru-RU" dirty="0" err="1"/>
              <a:t>останні</a:t>
            </a:r>
            <a:r>
              <a:rPr lang="ru-RU" dirty="0"/>
              <a:t> роки </a:t>
            </a:r>
            <a:r>
              <a:rPr lang="ru-RU" dirty="0" err="1"/>
              <a:t>особлива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приділяється</a:t>
            </a:r>
            <a:r>
              <a:rPr lang="ru-RU" dirty="0"/>
              <a:t>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безперервних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smtClean="0"/>
              <a:t>коксу</a:t>
            </a:r>
            <a:r>
              <a:rPr lang="ru-RU" dirty="0"/>
              <a:t>:</a:t>
            </a:r>
            <a:endParaRPr lang="ru-RU" dirty="0" smtClean="0"/>
          </a:p>
          <a:p>
            <a:r>
              <a:rPr lang="ru-RU" dirty="0" err="1" smtClean="0"/>
              <a:t>безперервне</a:t>
            </a:r>
            <a:r>
              <a:rPr lang="ru-RU" dirty="0" smtClean="0"/>
              <a:t> </a:t>
            </a:r>
            <a:r>
              <a:rPr lang="ru-RU" dirty="0" err="1"/>
              <a:t>коксування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без </a:t>
            </a:r>
            <a:r>
              <a:rPr lang="ru-RU" dirty="0" err="1" smtClean="0"/>
              <a:t>брикетування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/>
              <a:t>формованого</a:t>
            </a:r>
            <a:r>
              <a:rPr lang="ru-RU" dirty="0"/>
              <a:t> коксу з </a:t>
            </a:r>
            <a:r>
              <a:rPr lang="ru-RU" dirty="0" err="1"/>
              <a:t>брикетів</a:t>
            </a:r>
            <a:r>
              <a:rPr lang="ru-RU" dirty="0"/>
              <a:t>. </a:t>
            </a:r>
          </a:p>
        </p:txBody>
      </p:sp>
      <p:pic>
        <p:nvPicPr>
          <p:cNvPr id="10242" name="Picture 2" descr="http://upload.wikimedia.org/wikipedia/commons/b/b6/Co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52527"/>
            <a:ext cx="4679970" cy="4848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44</TotalTime>
  <Words>161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Коксування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Коксування</dc:title>
  <dc:creator>Home</dc:creator>
  <cp:lastModifiedBy>Home</cp:lastModifiedBy>
  <cp:revision>4</cp:revision>
  <dcterms:created xsi:type="dcterms:W3CDTF">2013-11-04T17:00:21Z</dcterms:created>
  <dcterms:modified xsi:type="dcterms:W3CDTF">2013-11-04T17:45:12Z</dcterms:modified>
</cp:coreProperties>
</file>