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0" r:id="rId1"/>
  </p:sldMasterIdLst>
  <p:notesMasterIdLst>
    <p:notesMasterId r:id="rId30"/>
  </p:notesMasterIdLst>
  <p:sldIdLst>
    <p:sldId id="256" r:id="rId2"/>
    <p:sldId id="289" r:id="rId3"/>
    <p:sldId id="260" r:id="rId4"/>
    <p:sldId id="290" r:id="rId5"/>
    <p:sldId id="262" r:id="rId6"/>
    <p:sldId id="265" r:id="rId7"/>
    <p:sldId id="266" r:id="rId8"/>
    <p:sldId id="263" r:id="rId9"/>
    <p:sldId id="278" r:id="rId10"/>
    <p:sldId id="279" r:id="rId11"/>
    <p:sldId id="280" r:id="rId12"/>
    <p:sldId id="264" r:id="rId13"/>
    <p:sldId id="285" r:id="rId14"/>
    <p:sldId id="286" r:id="rId15"/>
    <p:sldId id="283" r:id="rId16"/>
    <p:sldId id="282" r:id="rId17"/>
    <p:sldId id="258" r:id="rId18"/>
    <p:sldId id="257" r:id="rId19"/>
    <p:sldId id="294" r:id="rId20"/>
    <p:sldId id="305" r:id="rId21"/>
    <p:sldId id="295" r:id="rId22"/>
    <p:sldId id="296" r:id="rId23"/>
    <p:sldId id="287" r:id="rId24"/>
    <p:sldId id="301" r:id="rId25"/>
    <p:sldId id="298" r:id="rId26"/>
    <p:sldId id="302" r:id="rId27"/>
    <p:sldId id="303" r:id="rId28"/>
    <p:sldId id="277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6F6F"/>
    <a:srgbClr val="FF99FF"/>
    <a:srgbClr val="FF552D"/>
    <a:srgbClr val="9933FF"/>
    <a:srgbClr val="FF66FF"/>
    <a:srgbClr val="507BDC"/>
    <a:srgbClr val="E87556"/>
    <a:srgbClr val="996633"/>
    <a:srgbClr val="00CC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9" autoAdjust="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304587735018173E-2"/>
          <c:y val="4.5428454077493075E-2"/>
          <c:w val="0.89006374493011242"/>
          <c:h val="0.9305211878814811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1905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tx2">
                  <a:lumMod val="75000"/>
                </a:schemeClr>
              </a:solidFill>
              <a:ln w="19050"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rgbClr val="00B0F0"/>
              </a:solidFill>
              <a:ln w="19050"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rgbClr val="92D050"/>
              </a:solidFill>
              <a:ln w="19050"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bg1"/>
                </a:solidFill>
              </a:ln>
            </c:spPr>
          </c:dPt>
          <c:dPt>
            <c:idx val="4"/>
            <c:bubble3D val="0"/>
            <c:spPr>
              <a:solidFill>
                <a:srgbClr val="9933FF"/>
              </a:solidFill>
              <a:ln w="19050">
                <a:solidFill>
                  <a:schemeClr val="bg1"/>
                </a:solidFill>
              </a:ln>
            </c:spPr>
          </c:dPt>
          <c:dPt>
            <c:idx val="5"/>
            <c:bubble3D val="0"/>
            <c:spPr>
              <a:solidFill>
                <a:srgbClr val="FF552D"/>
              </a:solidFill>
              <a:ln w="3175">
                <a:solidFill>
                  <a:schemeClr val="bg1"/>
                </a:solidFill>
              </a:ln>
            </c:spPr>
          </c:dPt>
          <c:dPt>
            <c:idx val="6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bg1"/>
                </a:solidFill>
              </a:ln>
            </c:spPr>
          </c:dPt>
          <c:cat>
            <c:strRef>
              <c:f>Лист1!$A$2:$A$8</c:f>
              <c:strCache>
                <c:ptCount val="7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  <c:pt idx="4">
                  <c:v>tt</c:v>
                </c:pt>
                <c:pt idx="5">
                  <c:v>gwe</c:v>
                </c:pt>
                <c:pt idx="6">
                  <c:v>gdr</c:v>
                </c:pt>
              </c:strCache>
            </c:strRef>
          </c:cat>
          <c:val>
            <c:numRef>
              <c:f>Лист1!$B$2:$B$8</c:f>
              <c:numCache>
                <c:formatCode>0.00%</c:formatCode>
                <c:ptCount val="7"/>
                <c:pt idx="0">
                  <c:v>0.78100000000000003</c:v>
                </c:pt>
                <c:pt idx="1">
                  <c:v>0.16700000000000001</c:v>
                </c:pt>
                <c:pt idx="2">
                  <c:v>0.13100000000000001</c:v>
                </c:pt>
                <c:pt idx="3">
                  <c:v>0.05</c:v>
                </c:pt>
                <c:pt idx="4">
                  <c:v>1.2E-2</c:v>
                </c:pt>
                <c:pt idx="5">
                  <c:v>2E-3</c:v>
                </c:pt>
                <c:pt idx="6">
                  <c:v>2.3E-2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19050">
              <a:solidFill>
                <a:schemeClr val="bg1"/>
              </a:solidFill>
            </a:ln>
            <a:effectLst/>
          </c:spPr>
          <c:dPt>
            <c:idx val="0"/>
            <c:bubble3D val="0"/>
            <c:spPr>
              <a:solidFill>
                <a:srgbClr val="507BDC"/>
              </a:solidFill>
              <a:ln w="19050"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FF552D"/>
              </a:solidFill>
              <a:ln w="19050">
                <a:solidFill>
                  <a:schemeClr val="bg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00CC00"/>
              </a:solidFill>
              <a:ln w="19050">
                <a:solidFill>
                  <a:schemeClr val="bg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FF66FF"/>
              </a:solidFill>
              <a:ln w="19050">
                <a:solidFill>
                  <a:schemeClr val="bg1"/>
                </a:solidFill>
              </a:ln>
              <a:effectLst/>
            </c:spPr>
          </c:dPt>
          <c:dPt>
            <c:idx val="4"/>
            <c:bubble3D val="0"/>
            <c:spPr>
              <a:solidFill>
                <a:srgbClr val="6F6F6F"/>
              </a:solidFill>
              <a:ln w="19050">
                <a:solidFill>
                  <a:schemeClr val="bg1"/>
                </a:solidFill>
              </a:ln>
              <a:effectLst/>
            </c:spPr>
          </c:dPt>
          <c:dPt>
            <c:idx val="5"/>
            <c:bubble3D val="0"/>
            <c:spPr>
              <a:solidFill>
                <a:srgbClr val="FFC000"/>
              </a:solidFill>
              <a:ln w="19050">
                <a:solidFill>
                  <a:schemeClr val="bg1"/>
                </a:solidFill>
              </a:ln>
              <a:effectLst/>
            </c:spPr>
          </c:dPt>
          <c:dPt>
            <c:idx val="6"/>
            <c:bubble3D val="0"/>
            <c:spPr>
              <a:solidFill>
                <a:srgbClr val="9933FF"/>
              </a:solidFill>
              <a:ln w="19050">
                <a:solidFill>
                  <a:schemeClr val="bg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tx1">
                  <a:lumMod val="7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</c:dPt>
          <c:dPt>
            <c:idx val="8"/>
            <c:bubble3D val="0"/>
            <c:spPr>
              <a:solidFill>
                <a:srgbClr val="FFFF00"/>
              </a:solidFill>
              <a:ln w="19050">
                <a:solidFill>
                  <a:schemeClr val="bg1"/>
                </a:solidFill>
              </a:ln>
              <a:effectLst/>
            </c:spPr>
          </c:dPt>
          <c:dPt>
            <c:idx val="9"/>
            <c:bubble3D val="0"/>
            <c:spPr>
              <a:solidFill>
                <a:srgbClr val="996633"/>
              </a:solidFill>
              <a:ln w="19050">
                <a:solidFill>
                  <a:schemeClr val="bg1"/>
                </a:solidFill>
              </a:ln>
              <a:effectLst/>
            </c:spPr>
          </c:dPt>
          <c:cat>
            <c:strRef>
              <c:f>Лист1!$A$2:$A$11</c:f>
              <c:strCache>
                <c:ptCount val="10"/>
                <c:pt idx="0">
                  <c:v>Протестанти</c:v>
                </c:pt>
                <c:pt idx="1">
                  <c:v>Католики</c:v>
                </c:pt>
                <c:pt idx="2">
                  <c:v>Не належать до якої-небудь конфесії</c:v>
                </c:pt>
                <c:pt idx="3">
                  <c:v>Атеїсти</c:v>
                </c:pt>
                <c:pt idx="4">
                  <c:v>Інше</c:v>
                </c:pt>
                <c:pt idx="5">
                  <c:v>Мормони</c:v>
                </c:pt>
                <c:pt idx="6">
                  <c:v>Члени іншої християнської конфесії</c:v>
                </c:pt>
                <c:pt idx="7">
                  <c:v>Іудеї</c:v>
                </c:pt>
                <c:pt idx="8">
                  <c:v>Буддисти</c:v>
                </c:pt>
                <c:pt idx="9">
                  <c:v>Мусульмани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51.3</c:v>
                </c:pt>
                <c:pt idx="1">
                  <c:v>23.9</c:v>
                </c:pt>
                <c:pt idx="2">
                  <c:v>12.1</c:v>
                </c:pt>
                <c:pt idx="3">
                  <c:v>4</c:v>
                </c:pt>
                <c:pt idx="4">
                  <c:v>2.5</c:v>
                </c:pt>
                <c:pt idx="5">
                  <c:v>1.7</c:v>
                </c:pt>
                <c:pt idx="6">
                  <c:v>1.6</c:v>
                </c:pt>
                <c:pt idx="7">
                  <c:v>1.7</c:v>
                </c:pt>
                <c:pt idx="8">
                  <c:v>0.7</c:v>
                </c:pt>
                <c:pt idx="9">
                  <c:v>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100EEB-BA02-4CE8-B2EC-84C45C16BFBB}" type="datetimeFigureOut">
              <a:rPr lang="ru-RU" smtClean="0"/>
              <a:t>16.04.2013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81C50D-A7DC-41A5-825C-35E195DD028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3179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1C50D-A7DC-41A5-825C-35E195DD0286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2156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16.04.2013</a:t>
            </a:fld>
            <a:endParaRPr lang="ru-RU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16.04.2013</a:t>
            </a:fld>
            <a:endParaRPr lang="ru-RU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79912" y="548315"/>
            <a:ext cx="4896544" cy="3600765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uk-UA" sz="72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Сполучені Штати Америки</a:t>
            </a:r>
            <a:endParaRPr lang="uk-UA" sz="72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52" y="184341"/>
            <a:ext cx="2967232" cy="2167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54" y="2340739"/>
            <a:ext cx="2967231" cy="2225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83" y="4580145"/>
            <a:ext cx="3083371" cy="2130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185" y="4613449"/>
            <a:ext cx="2932937" cy="2066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574543"/>
            <a:ext cx="3002778" cy="2105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722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695154"/>
            <a:ext cx="5520437" cy="4140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4" y="0"/>
            <a:ext cx="5173608" cy="3880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-2474" y="4504795"/>
            <a:ext cx="3503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Колорадо</a:t>
            </a:r>
          </a:p>
          <a:p>
            <a:pPr algn="ctr"/>
            <a:r>
              <a:rPr lang="uk-UA" sz="32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Довжина </a:t>
            </a:r>
            <a:r>
              <a:rPr lang="uk-UA" sz="3200" i="1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2 </a:t>
            </a:r>
            <a:r>
              <a:rPr lang="uk-UA" sz="3200" i="1" dirty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330 </a:t>
            </a:r>
            <a:r>
              <a:rPr lang="uk-UA" sz="3200" i="1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км.</a:t>
            </a:r>
            <a:endParaRPr lang="ru-RU" sz="3200" i="1" dirty="0">
              <a:solidFill>
                <a:srgbClr val="6F6F6F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07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293" y="2420888"/>
            <a:ext cx="5916149" cy="4437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37" y="1"/>
            <a:ext cx="5532041" cy="3861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4528640"/>
            <a:ext cx="316195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Ріо-Гранде</a:t>
            </a:r>
          </a:p>
          <a:p>
            <a:pPr algn="ctr"/>
            <a:r>
              <a:rPr lang="uk-UA" sz="28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Довжина </a:t>
            </a:r>
            <a:r>
              <a:rPr lang="uk-UA" sz="2800" i="1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3 034 км</a:t>
            </a:r>
            <a:r>
              <a:rPr lang="uk-UA" sz="28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ru-RU" sz="2800" dirty="0">
              <a:solidFill>
                <a:srgbClr val="6F6F6F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28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63054" y="620688"/>
            <a:ext cx="61926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Великі озер</a:t>
            </a:r>
            <a:r>
              <a:rPr lang="ru-RU" sz="4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а</a:t>
            </a:r>
            <a:endParaRPr lang="uk-UA" sz="4000" dirty="0">
              <a:solidFill>
                <a:srgbClr val="6F6F6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9162" y="1315458"/>
            <a:ext cx="882047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Це система прісноводних озер в Північній Америці, на території США і Канади. Включає ряд великих і середніх водойм, з'єднаних річками і протоками.</a:t>
            </a:r>
          </a:p>
          <a:p>
            <a:r>
              <a:rPr lang="uk-UA" sz="2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Площа близько 245,2 тис. км ², об'єм води 22,7 тис. км ³.</a:t>
            </a:r>
          </a:p>
          <a:p>
            <a:r>
              <a:rPr lang="uk-UA" sz="2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До власне Великих озер відносять п'ять найбільших: </a:t>
            </a:r>
            <a:r>
              <a:rPr lang="uk-UA" sz="2000" i="1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Верхнє</a:t>
            </a:r>
            <a:r>
              <a:rPr lang="uk-UA" sz="2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uk-UA" sz="2000" i="1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Гурон</a:t>
            </a:r>
            <a:r>
              <a:rPr lang="uk-UA" sz="2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uk-UA" sz="2000" i="1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Мічиґан</a:t>
            </a:r>
            <a:r>
              <a:rPr lang="uk-UA" sz="2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uk-UA" sz="2000" i="1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Ері</a:t>
            </a:r>
            <a:r>
              <a:rPr lang="uk-UA" sz="2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 і </a:t>
            </a:r>
            <a:r>
              <a:rPr lang="uk-UA" sz="2000" i="1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Онтаріо</a:t>
            </a:r>
            <a:r>
              <a:rPr lang="uk-UA" sz="2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. З ними пов'язані кілька середніх озер.</a:t>
            </a:r>
            <a:endParaRPr lang="uk-UA" sz="2000" dirty="0">
              <a:solidFill>
                <a:srgbClr val="6F6F6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" y="3040692"/>
            <a:ext cx="4923006" cy="3498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057201"/>
            <a:ext cx="4372485" cy="3498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186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1340768"/>
            <a:ext cx="91412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Так як </a:t>
            </a:r>
            <a:r>
              <a:rPr lang="uk-UA" sz="24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країна розташована на великій території, в ній представлені </a:t>
            </a:r>
            <a:r>
              <a:rPr lang="ru-RU" sz="24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практично </a:t>
            </a:r>
            <a:r>
              <a:rPr lang="uk-UA" sz="24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всі</a:t>
            </a:r>
            <a:r>
              <a:rPr lang="ru-RU" sz="24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кліматичні зони</a:t>
            </a:r>
            <a:r>
              <a:rPr lang="ru-RU" sz="24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en-US" sz="24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Сполучені Штати Америки переважно розташовані у помірній і субтропічній кліматичних зонах. Аляска лежить у субарктичному і арктичному кліматичних поясах. Південна частина Флориди і Гаваї розташовані у тропічній зоні.</a:t>
            </a:r>
            <a:endParaRPr lang="uk-UA" sz="2400" dirty="0">
              <a:solidFill>
                <a:srgbClr val="6F6F6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22701" y="523886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Клімат</a:t>
            </a:r>
            <a:endParaRPr lang="ru-RU" sz="5400" dirty="0">
              <a:solidFill>
                <a:srgbClr val="6F6F6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016"/>
            <a:ext cx="3182823" cy="2807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071"/>
          <a:stretch/>
        </p:blipFill>
        <p:spPr>
          <a:xfrm>
            <a:off x="6084168" y="3646186"/>
            <a:ext cx="3303805" cy="2734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580" y="3563190"/>
            <a:ext cx="3123743" cy="2900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043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309343"/>
            <a:ext cx="9001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Надра багаті запасами різних природних копалин, зокрема — нафта, газ, кам'яне і буре вугілля, залізна і марганцева руда. Також в країні є родовища мідних, цинкових, свинцевих, срібних, ртутних руд, золота, сірки, фосфатів й іншої хімічної сировини. Власні нафтові родовища США консервують, заощаджуючи їх на майбутнє. Тому використовується 45 % </a:t>
            </a:r>
            <a:r>
              <a:rPr lang="uk-UA" sz="2000" dirty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і</a:t>
            </a:r>
            <a:r>
              <a:rPr lang="uk-UA" sz="2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мпортної нафти.</a:t>
            </a:r>
            <a:endParaRPr lang="uk-UA" sz="2000" dirty="0">
              <a:solidFill>
                <a:srgbClr val="6F6F6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74166" y="650303"/>
            <a:ext cx="54526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Корисні копалини</a:t>
            </a:r>
            <a:endParaRPr lang="ru-RU" sz="4400" dirty="0">
              <a:solidFill>
                <a:srgbClr val="6F6F6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93" y="2852936"/>
            <a:ext cx="6626611" cy="3914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079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3768" y="548680"/>
            <a:ext cx="4176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Флора і фауна</a:t>
            </a:r>
            <a:endParaRPr lang="ru-RU" sz="4400" dirty="0">
              <a:solidFill>
                <a:srgbClr val="6F6F6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1196752"/>
            <a:ext cx="86409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Ліси покривають близько 30 % території країни. Основні їх райони знаходяться на північному заході, південному сході та Алясці. Рослинність</a:t>
            </a:r>
            <a:r>
              <a:rPr lang="ru-RU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dirty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Аляски </a:t>
            </a:r>
            <a:r>
              <a:rPr lang="uk-UA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переважно тундрова</a:t>
            </a:r>
            <a:r>
              <a:rPr lang="ru-RU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dirty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з </a:t>
            </a:r>
            <a:r>
              <a:rPr lang="uk-UA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мохами</a:t>
            </a:r>
            <a:r>
              <a:rPr lang="ru-RU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dirty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і лишайниками. </a:t>
            </a:r>
            <a:r>
              <a:rPr lang="uk-UA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На заході країни напівпосушливі і посушливі регіони переважно з трав'яною і пустельною рослинністю.</a:t>
            </a:r>
          </a:p>
          <a:p>
            <a:pPr algn="ctr"/>
            <a:r>
              <a:rPr lang="uk-UA" dirty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Фауна </a:t>
            </a:r>
            <a:r>
              <a:rPr lang="uk-UA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також досить різноманітна. На </a:t>
            </a:r>
            <a:r>
              <a:rPr lang="uk-UA" dirty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півночі </a:t>
            </a:r>
            <a:r>
              <a:rPr lang="uk-UA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мешкають ведмеді, лосі, </a:t>
            </a:r>
            <a:r>
              <a:rPr lang="uk-UA" dirty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у ріках багато форелі, на узбережжі Аляски моржі і тюлені. У лісах сходу </a:t>
            </a:r>
            <a:r>
              <a:rPr lang="uk-UA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живуть лисиці, вовки, скунси, борсуки, білки, велика </a:t>
            </a:r>
            <a:r>
              <a:rPr lang="uk-UA" dirty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кількість дрібних птахів. На узбережжі Мексиканської затоки </a:t>
            </a:r>
            <a:r>
              <a:rPr lang="uk-UA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водяться алігатори </a:t>
            </a:r>
            <a:r>
              <a:rPr lang="uk-UA" dirty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і кілька видів отруйних змій. </a:t>
            </a:r>
            <a:r>
              <a:rPr lang="uk-UA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У </a:t>
            </a:r>
            <a:r>
              <a:rPr lang="uk-UA" dirty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гірських районах заходу США можна зустріти таких великих тварин, </a:t>
            </a:r>
            <a:r>
              <a:rPr lang="uk-UA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як </a:t>
            </a:r>
            <a:r>
              <a:rPr lang="uk-UA" dirty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олень, </a:t>
            </a:r>
            <a:r>
              <a:rPr lang="uk-UA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гірський </a:t>
            </a:r>
            <a:r>
              <a:rPr lang="uk-UA" dirty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козел, бурий </a:t>
            </a:r>
            <a:r>
              <a:rPr lang="uk-UA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ведмідь. </a:t>
            </a:r>
            <a:r>
              <a:rPr lang="uk-UA" dirty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У пустельних регіонах живуть переважно рептилії (серед них гримуча змія) і дрібні ссавці, наприклад, сумчастий </a:t>
            </a:r>
            <a:r>
              <a:rPr lang="uk-UA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пацюк.</a:t>
            </a:r>
            <a:endParaRPr lang="uk-UA" dirty="0">
              <a:solidFill>
                <a:srgbClr val="6F6F6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574" y="4206664"/>
            <a:ext cx="3507934" cy="2616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990" y="4206664"/>
            <a:ext cx="2915247" cy="2615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5706"/>
            <a:ext cx="3008136" cy="2592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625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340767"/>
            <a:ext cx="88204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За кількістю населення США посідають третє місце у світі після Китаю й Індії. Для більшої його частини характерний перший тип відтворення. </a:t>
            </a:r>
            <a:r>
              <a:rPr lang="ru-RU" sz="2000" dirty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У </a:t>
            </a:r>
            <a:r>
              <a:rPr lang="uk-UA" sz="2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формуванні населення виняткова роль належить міграціям. Природний приріст: 3,2 чол./тис. Відбувається «старіння нації». США – багатонаціональна країна. Понад ¾ населення вважають себе </a:t>
            </a:r>
            <a:r>
              <a:rPr lang="uk-UA" sz="2000" i="1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американцями. </a:t>
            </a:r>
            <a:r>
              <a:rPr lang="uk-UA" sz="2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Рівень урбанізації високий </a:t>
            </a:r>
            <a:r>
              <a:rPr lang="uk-UA" sz="2000" i="1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– </a:t>
            </a:r>
            <a:r>
              <a:rPr lang="uk-UA" sz="2000" dirty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76 %. Найпоширеніша </a:t>
            </a:r>
            <a:r>
              <a:rPr lang="uk-UA" sz="2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мова </a:t>
            </a:r>
            <a:r>
              <a:rPr lang="uk-UA" sz="2000" dirty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— англійська. Нею володіють 215,4 млн чоловік з 293 млн, що проживають в </a:t>
            </a:r>
            <a:r>
              <a:rPr lang="uk-UA" sz="2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країні. </a:t>
            </a:r>
            <a:r>
              <a:rPr lang="uk-UA" sz="2000" dirty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Англійська мова не має офіційного державного статусу на всій території США. На законодавчому рівні </a:t>
            </a:r>
            <a:r>
              <a:rPr lang="uk-UA" sz="2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вона затверджена </a:t>
            </a:r>
            <a:r>
              <a:rPr lang="uk-UA" sz="2000" dirty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як </a:t>
            </a:r>
            <a:r>
              <a:rPr lang="uk-UA" sz="2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державна </a:t>
            </a:r>
            <a:r>
              <a:rPr lang="uk-UA" sz="2000" dirty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лише в 28 штатах і двох </a:t>
            </a:r>
            <a:r>
              <a:rPr lang="uk-UA" sz="2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територіях.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483768" y="548680"/>
            <a:ext cx="3614936" cy="794352"/>
          </a:xfrm>
        </p:spPr>
        <p:txBody>
          <a:bodyPr>
            <a:normAutofit/>
          </a:bodyPr>
          <a:lstStyle/>
          <a:p>
            <a:pPr algn="ctr"/>
            <a:r>
              <a:rPr lang="uk-UA" sz="48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Населення</a:t>
            </a:r>
            <a:endParaRPr lang="ru-RU" sz="4800" dirty="0">
              <a:solidFill>
                <a:srgbClr val="6F6F6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1" y="4203089"/>
            <a:ext cx="3225383" cy="2499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640" y="4203088"/>
            <a:ext cx="3416051" cy="2499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9" y="4221343"/>
            <a:ext cx="2699792" cy="2481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935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443848433"/>
              </p:ext>
            </p:extLst>
          </p:nvPr>
        </p:nvGraphicFramePr>
        <p:xfrm>
          <a:off x="611560" y="1628800"/>
          <a:ext cx="4968552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99592" y="809131"/>
            <a:ext cx="5643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 smtClean="0">
                <a:solidFill>
                  <a:srgbClr val="6F6F6F"/>
                </a:solidFill>
                <a:latin typeface="+mj-lt"/>
              </a:rPr>
              <a:t>Расовий склад</a:t>
            </a:r>
            <a:endParaRPr lang="ru-RU" sz="5400" dirty="0">
              <a:solidFill>
                <a:srgbClr val="6F6F6F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5824" y="1449679"/>
            <a:ext cx="324036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>
                  <a:lumMod val="75000"/>
                </a:schemeClr>
              </a:buClr>
              <a:buSzPct val="190000"/>
              <a:buFont typeface="Wingdings" pitchFamily="2" charset="2"/>
              <a:buChar char="§"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Білі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– 78,1%</a:t>
            </a:r>
          </a:p>
          <a:p>
            <a:pPr marL="285750" indent="-285750">
              <a:buClr>
                <a:srgbClr val="00B0F0"/>
              </a:buClr>
              <a:buSzPct val="190000"/>
              <a:buFont typeface="Wingdings" pitchFamily="2" charset="2"/>
              <a:buChar char="§"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Латиноамериканці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dirty="0" smtClean="0">
                <a:latin typeface="Calibri" pitchFamily="34" charset="0"/>
                <a:cs typeface="Calibri" pitchFamily="34" charset="0"/>
              </a:rPr>
              <a:t>– 16,7%</a:t>
            </a:r>
          </a:p>
          <a:p>
            <a:pPr marL="285750" indent="-285750">
              <a:buClr>
                <a:srgbClr val="92D050"/>
              </a:buClr>
              <a:buSzPct val="190000"/>
              <a:buFont typeface="Wingdings" pitchFamily="2" charset="2"/>
              <a:buChar char="§"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Афроамериканці – 13,1%</a:t>
            </a:r>
            <a:endParaRPr lang="ru-RU" sz="240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Clr>
                <a:srgbClr val="FFC000"/>
              </a:buClr>
              <a:buSzPct val="190000"/>
              <a:buFont typeface="Wingdings" pitchFamily="2" charset="2"/>
              <a:buChar char="§"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Азіати – 5,0%</a:t>
            </a:r>
          </a:p>
          <a:p>
            <a:pPr marL="285750" indent="-285750">
              <a:buClr>
                <a:srgbClr val="9933FF"/>
              </a:buClr>
              <a:buSzPct val="190000"/>
              <a:buFont typeface="Wingdings" pitchFamily="2" charset="2"/>
              <a:buChar char="§"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Індійці,алеути,ескімоси – 1,2%</a:t>
            </a:r>
          </a:p>
          <a:p>
            <a:pPr marL="285750" indent="-285750">
              <a:buClr>
                <a:srgbClr val="C00000"/>
              </a:buClr>
              <a:buSzPct val="190000"/>
              <a:buFont typeface="Wingdings" pitchFamily="2" charset="2"/>
              <a:buChar char="§"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Жителі Океанії – 0,2%</a:t>
            </a:r>
          </a:p>
          <a:p>
            <a:pPr marL="285750" indent="-285750">
              <a:buClr>
                <a:schemeClr val="bg1">
                  <a:lumMod val="65000"/>
                </a:schemeClr>
              </a:buClr>
              <a:buSzPct val="190000"/>
              <a:buFont typeface="Wingdings" pitchFamily="2" charset="2"/>
              <a:buChar char="§"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Дві та більше національності – 2,3%</a:t>
            </a:r>
            <a:endParaRPr lang="uk-UA" sz="3200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09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926666804"/>
              </p:ext>
            </p:extLst>
          </p:nvPr>
        </p:nvGraphicFramePr>
        <p:xfrm>
          <a:off x="755576" y="1671092"/>
          <a:ext cx="4464496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35696" y="652832"/>
            <a:ext cx="30814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rgbClr val="6F6F6F"/>
                </a:solidFill>
                <a:latin typeface="+mj-lt"/>
              </a:rPr>
              <a:t>Реліг</a:t>
            </a:r>
            <a:r>
              <a:rPr lang="uk-UA" sz="6000" dirty="0" smtClean="0">
                <a:solidFill>
                  <a:srgbClr val="6F6F6F"/>
                </a:solidFill>
                <a:latin typeface="+mj-lt"/>
              </a:rPr>
              <a:t>і</a:t>
            </a:r>
            <a:r>
              <a:rPr lang="ru-RU" sz="6000" dirty="0" smtClean="0">
                <a:solidFill>
                  <a:srgbClr val="6F6F6F"/>
                </a:solidFill>
                <a:latin typeface="+mj-lt"/>
              </a:rPr>
              <a:t>я</a:t>
            </a:r>
            <a:endParaRPr lang="ru-RU" sz="6000" dirty="0">
              <a:solidFill>
                <a:srgbClr val="6F6F6F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92080" y="954315"/>
            <a:ext cx="352839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507BDC"/>
              </a:buClr>
              <a:buSzPct val="190000"/>
              <a:buFont typeface="Wingdings" pitchFamily="2" charset="2"/>
              <a:buChar char="§"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Протестанти – 51,3%</a:t>
            </a:r>
          </a:p>
          <a:p>
            <a:pPr marL="342900" indent="-342900">
              <a:buClr>
                <a:srgbClr val="FF552D"/>
              </a:buClr>
              <a:buSzPct val="190000"/>
              <a:buFont typeface="Wingdings" pitchFamily="2" charset="2"/>
              <a:buChar char="§"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Католики – 23,9%</a:t>
            </a:r>
          </a:p>
          <a:p>
            <a:pPr marL="342900" indent="-342900">
              <a:buClr>
                <a:srgbClr val="00CC00"/>
              </a:buClr>
              <a:buSzPct val="190000"/>
              <a:buFont typeface="Wingdings" pitchFamily="2" charset="2"/>
              <a:buChar char="§"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Не належать до якої-небудь конфесії - 12,1%</a:t>
            </a:r>
          </a:p>
          <a:p>
            <a:pPr marL="342900" indent="-342900">
              <a:buClr>
                <a:srgbClr val="FF66FF"/>
              </a:buClr>
              <a:buSzPct val="190000"/>
              <a:buFont typeface="Wingdings" pitchFamily="2" charset="2"/>
              <a:buChar char="§"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Атеїсти – 4%</a:t>
            </a:r>
          </a:p>
          <a:p>
            <a:pPr marL="342900" indent="-342900">
              <a:buClr>
                <a:srgbClr val="666699"/>
              </a:buClr>
              <a:buSzPct val="190000"/>
              <a:buFont typeface="Wingdings" pitchFamily="2" charset="2"/>
              <a:buChar char="§"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Інше </a:t>
            </a:r>
            <a:r>
              <a:rPr lang="ru-RU" sz="2400" dirty="0" smtClean="0">
                <a:latin typeface="Calibri" pitchFamily="34" charset="0"/>
                <a:cs typeface="Calibri" pitchFamily="34" charset="0"/>
              </a:rPr>
              <a:t>– 2,5%</a:t>
            </a:r>
          </a:p>
          <a:p>
            <a:pPr marL="342900" indent="-342900">
              <a:buClr>
                <a:srgbClr val="FFC000"/>
              </a:buClr>
              <a:buSzPct val="190000"/>
              <a:buFont typeface="Wingdings" pitchFamily="2" charset="2"/>
              <a:buChar char="§"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Мормони – 1,7%</a:t>
            </a:r>
          </a:p>
          <a:p>
            <a:pPr marL="342900" indent="-342900">
              <a:buClr>
                <a:srgbClr val="9933FF"/>
              </a:buClr>
              <a:buSzPct val="190000"/>
              <a:buFont typeface="Wingdings" pitchFamily="2" charset="2"/>
              <a:buChar char="§"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Члени іншої християнської конфесії – 1,6%</a:t>
            </a:r>
          </a:p>
          <a:p>
            <a:pPr marL="342900" indent="-342900">
              <a:buClr>
                <a:srgbClr val="1C1C1C"/>
              </a:buClr>
              <a:buSzPct val="190000"/>
              <a:buFont typeface="Wingdings" pitchFamily="2" charset="2"/>
              <a:buChar char="§"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Іудеї – 1,7%</a:t>
            </a:r>
          </a:p>
          <a:p>
            <a:pPr marL="342900" indent="-342900">
              <a:buClr>
                <a:srgbClr val="FFFF00"/>
              </a:buClr>
              <a:buSzPct val="190000"/>
              <a:buFont typeface="Wingdings" pitchFamily="2" charset="2"/>
              <a:buChar char="§"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Буддисти – 0,7%</a:t>
            </a:r>
          </a:p>
          <a:p>
            <a:pPr marL="342900" indent="-342900">
              <a:buClr>
                <a:srgbClr val="996633"/>
              </a:buClr>
              <a:buSzPct val="190000"/>
              <a:buFont typeface="Wingdings" pitchFamily="2" charset="2"/>
              <a:buChar char="§"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Мусульмани – 0,6%</a:t>
            </a:r>
          </a:p>
        </p:txBody>
      </p:sp>
    </p:spTree>
    <p:extLst>
      <p:ext uri="{BB962C8B-B14F-4D97-AF65-F5344CB8AC3E}">
        <p14:creationId xmlns:p14="http://schemas.microsoft.com/office/powerpoint/2010/main" val="278903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6206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Найбільші міські агломерації</a:t>
            </a:r>
            <a:endParaRPr lang="ru-RU" sz="4400" b="1" dirty="0">
              <a:solidFill>
                <a:srgbClr val="6F6F6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073" y="2271233"/>
            <a:ext cx="3868428" cy="3380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087724" y="1268760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Нью-Йорк </a:t>
            </a:r>
            <a:r>
              <a:rPr lang="uk-UA" sz="3600" i="1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(20 млн осіб)</a:t>
            </a:r>
            <a:endParaRPr lang="ru-RU" sz="3600" i="1" dirty="0">
              <a:solidFill>
                <a:srgbClr val="6F6F6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75273" y="557947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Центральний парк</a:t>
            </a:r>
            <a:endParaRPr lang="ru-RU" sz="3200" dirty="0">
              <a:solidFill>
                <a:srgbClr val="6F6F6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" y="1840544"/>
            <a:ext cx="2198076" cy="4121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-135007" y="5871863"/>
            <a:ext cx="267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Статуя свободи</a:t>
            </a:r>
            <a:endParaRPr lang="ru-RU" sz="2400" dirty="0">
              <a:solidFill>
                <a:srgbClr val="6F6F6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501" y="1862658"/>
            <a:ext cx="3055628" cy="4108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6557487" y="5971065"/>
            <a:ext cx="20616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Таймс-сквер</a:t>
            </a:r>
          </a:p>
        </p:txBody>
      </p:sp>
    </p:spTree>
    <p:extLst>
      <p:ext uri="{BB962C8B-B14F-4D97-AF65-F5344CB8AC3E}">
        <p14:creationId xmlns:p14="http://schemas.microsoft.com/office/powerpoint/2010/main" val="240001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25" y="3745183"/>
            <a:ext cx="2778752" cy="2778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3110746" cy="1944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851920" y="1484784"/>
            <a:ext cx="514806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Calibri" pitchFamily="34" charset="0"/>
                <a:cs typeface="Calibri" pitchFamily="34" charset="0"/>
              </a:rPr>
              <a:t>Сполучені Штати Америки (США)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– держава в Північній Америці.</a:t>
            </a:r>
          </a:p>
          <a:p>
            <a:r>
              <a:rPr lang="uk-UA" sz="2400" b="1" dirty="0" smtClean="0">
                <a:latin typeface="Calibri" pitchFamily="34" charset="0"/>
                <a:cs typeface="Calibri" pitchFamily="34" charset="0"/>
              </a:rPr>
              <a:t>Площа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– 9,4 млн км ² (4-те місце у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світі).</a:t>
            </a:r>
          </a:p>
          <a:p>
            <a:r>
              <a:rPr lang="uk-UA" sz="2400" b="1" dirty="0" smtClean="0">
                <a:latin typeface="Calibri" pitchFamily="34" charset="0"/>
                <a:cs typeface="Calibri" pitchFamily="34" charset="0"/>
              </a:rPr>
              <a:t>Населення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– 313,8 млн осіб (3-тє місце у світі).</a:t>
            </a:r>
          </a:p>
          <a:p>
            <a:r>
              <a:rPr lang="uk-UA" sz="2400" b="1" dirty="0" smtClean="0">
                <a:latin typeface="Calibri" pitchFamily="34" charset="0"/>
                <a:cs typeface="Calibri" pitchFamily="34" charset="0"/>
              </a:rPr>
              <a:t>Густота населення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– 33,7 особи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км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².</a:t>
            </a:r>
            <a:endParaRPr lang="uk-UA" sz="24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uk-UA" sz="2400" b="1" dirty="0" smtClean="0">
                <a:latin typeface="Calibri" pitchFamily="34" charset="0"/>
                <a:cs typeface="Calibri" pitchFamily="34" charset="0"/>
              </a:rPr>
              <a:t>Столиця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– Вашингтон (582 тис. осіб).</a:t>
            </a:r>
          </a:p>
          <a:p>
            <a:r>
              <a:rPr lang="uk-UA" sz="2400" b="1" dirty="0" smtClean="0">
                <a:latin typeface="Calibri" pitchFamily="34" charset="0"/>
                <a:cs typeface="Calibri" pitchFamily="34" charset="0"/>
              </a:rPr>
              <a:t>Тип країни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– високорозвинена держава, країна «Великої вісімки».</a:t>
            </a:r>
          </a:p>
          <a:p>
            <a:r>
              <a:rPr lang="uk-UA" sz="2400" b="1" dirty="0" smtClean="0">
                <a:latin typeface="Calibri" pitchFamily="34" charset="0"/>
                <a:cs typeface="Calibri" pitchFamily="34" charset="0"/>
              </a:rPr>
              <a:t>Державний устрій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– президентська республіка, федеративна держава.</a:t>
            </a:r>
            <a:endParaRPr lang="uk-UA" sz="24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uk-UA" sz="2400" b="1" dirty="0" smtClean="0">
                <a:latin typeface="Calibri" pitchFamily="34" charset="0"/>
                <a:cs typeface="Calibri" pitchFamily="34" charset="0"/>
              </a:rPr>
              <a:t>Офіційна мова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– англійська.</a:t>
            </a:r>
          </a:p>
          <a:p>
            <a:r>
              <a:rPr lang="uk-UA" sz="2400" b="1" dirty="0" smtClean="0">
                <a:latin typeface="Calibri" pitchFamily="34" charset="0"/>
                <a:cs typeface="Calibri" pitchFamily="34" charset="0"/>
              </a:rPr>
              <a:t>Валюта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– долар США.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3316" y="476672"/>
            <a:ext cx="8229600" cy="843824"/>
          </a:xfrm>
        </p:spPr>
        <p:txBody>
          <a:bodyPr>
            <a:normAutofit/>
          </a:bodyPr>
          <a:lstStyle/>
          <a:p>
            <a:pPr lvl="0" algn="ctr">
              <a:spcBef>
                <a:spcPts val="0"/>
              </a:spcBef>
            </a:pPr>
            <a:r>
              <a:rPr lang="uk-UA" sz="4800" dirty="0">
                <a:solidFill>
                  <a:srgbClr val="6F6F6F"/>
                </a:solidFill>
                <a:latin typeface="Calibri" pitchFamily="34" charset="0"/>
                <a:ea typeface="+mn-ea"/>
                <a:cs typeface="Calibri" pitchFamily="34" charset="0"/>
              </a:rPr>
              <a:t>Основні відомості про </a:t>
            </a:r>
            <a:r>
              <a:rPr lang="uk-UA" sz="4800" dirty="0" smtClean="0">
                <a:solidFill>
                  <a:srgbClr val="6F6F6F"/>
                </a:solidFill>
                <a:latin typeface="Calibri" pitchFamily="34" charset="0"/>
                <a:ea typeface="+mn-ea"/>
                <a:cs typeface="Calibri" pitchFamily="34" charset="0"/>
              </a:rPr>
              <a:t>країну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123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7" name="Picture 5" descr="Лос-Анжеле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872" y="2657466"/>
            <a:ext cx="4032249" cy="2638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Picture 6" descr="hollywood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" y="2077016"/>
            <a:ext cx="2701516" cy="360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290" y="1845591"/>
            <a:ext cx="2545056" cy="38310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198438" y="5785929"/>
            <a:ext cx="23050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400" dirty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Алея зірок в Голівуді</a:t>
            </a:r>
          </a:p>
        </p:txBody>
      </p:sp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3041134" y="5295478"/>
            <a:ext cx="33845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400" dirty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Центр Лос-Анджелеса</a:t>
            </a:r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6879756" y="5788745"/>
            <a:ext cx="20161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400" dirty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Діснейленд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214496" y="803015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400" dirty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Лос-Анджелес</a:t>
            </a:r>
          </a:p>
          <a:p>
            <a:pPr algn="ctr"/>
            <a:r>
              <a:rPr lang="ru-RU" sz="4400" i="1" dirty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(16 млн </a:t>
            </a:r>
            <a:r>
              <a:rPr lang="uk-UA" sz="4400" i="1" dirty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осіб</a:t>
            </a:r>
            <a:r>
              <a:rPr lang="ru-RU" sz="4400" i="1" dirty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0414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19872" y="620688"/>
            <a:ext cx="2478564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Чикаго</a:t>
            </a:r>
          </a:p>
          <a:p>
            <a:pPr algn="ctr"/>
            <a:r>
              <a:rPr lang="ru-RU" sz="3600" i="1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(9 </a:t>
            </a:r>
            <a:r>
              <a:rPr lang="ru-RU" sz="3600" i="1" dirty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млн </a:t>
            </a:r>
            <a:r>
              <a:rPr lang="uk-UA" sz="3600" i="1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осіб</a:t>
            </a:r>
            <a:r>
              <a:rPr lang="ru-RU" sz="3600" i="1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ru-RU" sz="3200" i="1" dirty="0">
              <a:solidFill>
                <a:srgbClr val="6F6F6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95" y="1628800"/>
            <a:ext cx="2992199" cy="3847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8611" y="5494150"/>
            <a:ext cx="33976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err="1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Уілліс-Тауер</a:t>
            </a:r>
            <a:r>
              <a:rPr lang="uk-UA" sz="24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 - найвища будівля в США (110 поверхів, висота 443 м).</a:t>
            </a:r>
            <a:endParaRPr lang="uk-UA" sz="2400" dirty="0">
              <a:solidFill>
                <a:srgbClr val="6F6F6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13719" y="5726310"/>
            <a:ext cx="30849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«Золотий берег»</a:t>
            </a:r>
            <a:endParaRPr lang="uk-UA" sz="2800" dirty="0">
              <a:solidFill>
                <a:srgbClr val="6F6F6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882571"/>
            <a:ext cx="5484357" cy="3777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707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72071" y="710274"/>
            <a:ext cx="3553344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Сан-Франциско</a:t>
            </a:r>
          </a:p>
          <a:p>
            <a:pPr algn="ctr"/>
            <a:r>
              <a:rPr lang="ru-RU" sz="3600" i="1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(6 </a:t>
            </a:r>
            <a:r>
              <a:rPr lang="ru-RU" sz="3600" i="1" dirty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млн </a:t>
            </a:r>
            <a:r>
              <a:rPr lang="uk-UA" sz="3600" i="1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осіб</a:t>
            </a:r>
            <a:r>
              <a:rPr lang="ru-RU" sz="3600" i="1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ru-RU" sz="2800" i="1" dirty="0">
              <a:solidFill>
                <a:srgbClr val="6F6F6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54" y="1911005"/>
            <a:ext cx="5620735" cy="3750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059510" y="5580985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Міст «Золоті ворота»</a:t>
            </a:r>
            <a:endParaRPr lang="ru-RU" sz="3200" dirty="0">
              <a:solidFill>
                <a:srgbClr val="6F6F6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13834" y="5754724"/>
            <a:ext cx="3816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Кабельний трамвай та в'язниця «Алькатрас»</a:t>
            </a:r>
            <a:endParaRPr lang="ru-RU" sz="2800" dirty="0">
              <a:solidFill>
                <a:srgbClr val="6F6F6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415" y="981690"/>
            <a:ext cx="2922593" cy="486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645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1169" y="404664"/>
            <a:ext cx="8229600" cy="854968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Президенти США</a:t>
            </a:r>
            <a:endParaRPr lang="ru-RU" dirty="0">
              <a:solidFill>
                <a:srgbClr val="6F6F6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2601" y="1124744"/>
            <a:ext cx="4896544" cy="720080"/>
          </a:xfrm>
        </p:spPr>
        <p:txBody>
          <a:bodyPr/>
          <a:lstStyle/>
          <a:p>
            <a:pPr algn="ctr"/>
            <a:r>
              <a:rPr lang="uk-UA" b="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Перший – </a:t>
            </a:r>
            <a:r>
              <a:rPr lang="uk-UA" b="0" i="1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Джордж Вашингтон</a:t>
            </a:r>
            <a:endParaRPr lang="uk-UA" b="0" i="1" dirty="0">
              <a:solidFill>
                <a:srgbClr val="6F6F6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716016" y="1124744"/>
            <a:ext cx="4041775" cy="654843"/>
          </a:xfrm>
        </p:spPr>
        <p:txBody>
          <a:bodyPr>
            <a:normAutofit/>
          </a:bodyPr>
          <a:lstStyle/>
          <a:p>
            <a:pPr algn="ctr"/>
            <a:r>
              <a:rPr lang="ru-RU" b="0" dirty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44-й – </a:t>
            </a:r>
            <a:r>
              <a:rPr lang="ru-RU" b="0" i="1" dirty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Барак </a:t>
            </a:r>
            <a:r>
              <a:rPr lang="ru-RU" b="0" i="1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Обама</a:t>
            </a:r>
            <a:endParaRPr lang="ru-RU" b="0" i="1" dirty="0">
              <a:solidFill>
                <a:srgbClr val="6F6F6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067" y="5778186"/>
            <a:ext cx="43868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  <a:buSzPct val="150000"/>
            </a:pPr>
            <a:r>
              <a:rPr lang="uk-UA" sz="2000" dirty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У 1789 році був обраний першим Президентом США і працював на цій посаді до 1797 року.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00711"/>
            <a:ext cx="3305200" cy="414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491" y="1700808"/>
            <a:ext cx="3190711" cy="414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4932040" y="5849888"/>
            <a:ext cx="3995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  <a:buSzPct val="150000"/>
            </a:pPr>
            <a:r>
              <a:rPr lang="uk-UA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20 </a:t>
            </a:r>
            <a:r>
              <a:rPr lang="uk-UA" dirty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січня 2009 року став першим в історії країни темношкірим президентом США. </a:t>
            </a:r>
          </a:p>
        </p:txBody>
      </p:sp>
    </p:spTree>
    <p:extLst>
      <p:ext uri="{BB962C8B-B14F-4D97-AF65-F5344CB8AC3E}">
        <p14:creationId xmlns:p14="http://schemas.microsoft.com/office/powerpoint/2010/main" val="187440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195736" y="620688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400" dirty="0" smtClean="0">
                <a:solidFill>
                  <a:srgbClr val="6F6F6F"/>
                </a:solidFill>
                <a:latin typeface="+mj-lt"/>
              </a:rPr>
              <a:t>Транспорт</a:t>
            </a:r>
            <a:endParaRPr lang="ru-RU" sz="4400" dirty="0">
              <a:solidFill>
                <a:srgbClr val="6F6F6F"/>
              </a:solidFill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1379399"/>
            <a:ext cx="89289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У США розвинені всі види сучасного транспорту (залізничний, автомобільний, морський, внутрішній водний, повітряний і трубопровідний</a:t>
            </a:r>
            <a:r>
              <a:rPr lang="uk-UA" sz="2000" dirty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). </a:t>
            </a:r>
            <a:r>
              <a:rPr lang="uk-UA" sz="2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 Головну роль у вантажопотоках відіграють залізниці, у пасажиропотоках – автомобільний транспорт. Важкі і громіздкі </a:t>
            </a:r>
            <a:r>
              <a:rPr lang="ru-RU" sz="2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в</a:t>
            </a:r>
            <a:r>
              <a:rPr lang="uk-UA" sz="2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антажі</a:t>
            </a:r>
            <a:r>
              <a:rPr lang="ru-RU" sz="2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 часто </a:t>
            </a:r>
            <a:r>
              <a:rPr lang="uk-UA" sz="2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доставляються водним </a:t>
            </a:r>
            <a:r>
              <a:rPr lang="ru-RU" sz="2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шляхом</a:t>
            </a:r>
            <a:r>
              <a:rPr lang="ru-RU" sz="2000" dirty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uk-UA" sz="2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 Найбільші </a:t>
            </a:r>
            <a:r>
              <a:rPr lang="uk-UA" sz="2000" dirty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порти: Новий Орлеан, Хемптон-Роудс, Нью-Йорк, Тампа, Мобіл, Лос-Анджелес, Балтимор</a:t>
            </a:r>
            <a:r>
              <a:rPr lang="uk-UA" sz="2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. До найбільших аеропортів світу належать Атланта, О</a:t>
            </a:r>
            <a:r>
              <a:rPr lang="en-US" sz="2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’</a:t>
            </a:r>
            <a:r>
              <a:rPr lang="ru-RU" sz="2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Х</a:t>
            </a:r>
            <a:r>
              <a:rPr lang="uk-UA" sz="2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ара (Чикаго), Лос-Анджелес, Даллас, Денвер, імені Кеннеді (Нью-Йорк).</a:t>
            </a:r>
            <a:endParaRPr lang="uk-UA" sz="2000" dirty="0">
              <a:solidFill>
                <a:srgbClr val="6F6F6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205" y="3771502"/>
            <a:ext cx="5017262" cy="2828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1502"/>
            <a:ext cx="4141491" cy="2828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975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06723"/>
            <a:ext cx="8305800" cy="794352"/>
          </a:xfrm>
        </p:spPr>
        <p:txBody>
          <a:bodyPr>
            <a:normAutofit/>
          </a:bodyPr>
          <a:lstStyle/>
          <a:p>
            <a:pPr algn="ctr"/>
            <a:r>
              <a:rPr lang="uk-UA" sz="4400" dirty="0" smtClean="0">
                <a:solidFill>
                  <a:srgbClr val="6F6F6F"/>
                </a:solidFill>
              </a:rPr>
              <a:t>Зовнішні економічні зв'язки</a:t>
            </a:r>
            <a:endParaRPr lang="ru-RU" sz="4400" dirty="0">
              <a:solidFill>
                <a:srgbClr val="6F6F6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496" y="1412776"/>
            <a:ext cx="9001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Сполучені Штати є найбільшим імпортером товарів і третім за величиною експортером. Канада, Китай, Мексика, Японія і Німеччина є її найбільшими торговельними партнерами. 2/3 вартості експорту припадають на машини та обладнання, хімікати, тканини. Також велику частку експорту становлять пшениця, кукурудза, рис, соя, бавовна, тютюн. США імпортують мінеральну сировину, сталь, кольорові метали, електроніку, газетний папір. </a:t>
            </a:r>
            <a:endParaRPr lang="uk-UA" sz="2400" dirty="0">
              <a:solidFill>
                <a:srgbClr val="6F6F6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407" y="4090433"/>
            <a:ext cx="3107593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597" y="4146390"/>
            <a:ext cx="3011810" cy="2552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2515"/>
            <a:ext cx="3066070" cy="2526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339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7170" y="1340768"/>
            <a:ext cx="89289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США – найпотужніша постіндустріальна країна світу. Сфера послуг – основна галузь американської економіки. Традиційними її галузями є туризм, «індустрія розваг», банківська справа, торгівля, освіта, медицина. Сфера послуг забезпечує 80 % усього приросту зайнятості </a:t>
            </a:r>
            <a:r>
              <a:rPr lang="uk-UA" sz="2000" dirty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в </a:t>
            </a:r>
            <a:r>
              <a:rPr lang="uk-UA" sz="2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країні. Велику роль в </a:t>
            </a:r>
            <a:r>
              <a:rPr lang="uk-UA" sz="2000" dirty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економіці США відіграє промисловість, особливо </a:t>
            </a:r>
            <a:r>
              <a:rPr lang="uk-UA" sz="2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металургія, точне і транспортне машинобудування, кольорова металургія, електроенергетика, нафтова, хімічна, текстильна та харчова промисловості.</a:t>
            </a:r>
          </a:p>
          <a:p>
            <a:pPr algn="ctr"/>
            <a:r>
              <a:rPr lang="uk-UA" sz="2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Електроенергетика: теплові електростанції виробляють 69 % електроенергії, атомні – 22%, гідроелектростанції – 9 %.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95736" y="535978"/>
            <a:ext cx="4546848" cy="794352"/>
          </a:xfrm>
        </p:spPr>
        <p:txBody>
          <a:bodyPr>
            <a:noAutofit/>
          </a:bodyPr>
          <a:lstStyle/>
          <a:p>
            <a:pPr algn="ctr"/>
            <a:r>
              <a:rPr lang="uk-UA" sz="5400" b="1" dirty="0" smtClean="0">
                <a:solidFill>
                  <a:srgbClr val="6F6F6F"/>
                </a:solidFill>
              </a:rPr>
              <a:t>Господарство</a:t>
            </a:r>
            <a:endParaRPr lang="ru-RU" sz="5400" b="1" dirty="0">
              <a:solidFill>
                <a:srgbClr val="6F6F6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203088"/>
            <a:ext cx="4176464" cy="2545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163" y="4203089"/>
            <a:ext cx="4376949" cy="2545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269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200" y="942903"/>
            <a:ext cx="892899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Чорна металургія  використовує як власну, так й імпортну сировину. Основні металургійні бази: </a:t>
            </a:r>
            <a:r>
              <a:rPr lang="uk-UA" sz="2000" i="1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Приозерна, Північноаппацька, Приатлантична, Південна. </a:t>
            </a:r>
            <a:r>
              <a:rPr lang="uk-UA" sz="2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Добре розвинуте машинобудування. США виробляє 1/8 автомобілів світу. Важливе значення має авіакосмічна промисловість.</a:t>
            </a:r>
          </a:p>
          <a:p>
            <a:pPr algn="ctr"/>
            <a:r>
              <a:rPr lang="uk-UA" sz="2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Основними районами хімічної промисловості стали </a:t>
            </a:r>
            <a:r>
              <a:rPr lang="uk-UA" sz="2000" i="1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Примексиканський, Північно-Східний </a:t>
            </a:r>
            <a:r>
              <a:rPr lang="uk-UA" sz="2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та</a:t>
            </a:r>
            <a:r>
              <a:rPr lang="uk-UA" sz="2000" i="1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 Каліфонійський</a:t>
            </a:r>
            <a:r>
              <a:rPr lang="uk-UA" sz="2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algn="ctr"/>
            <a:r>
              <a:rPr lang="uk-UA" sz="2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У галузевій структурі сільського господарства переважає тваринництво. За поголів'ям курей США займає перше місце у світі,свиней – друге, корів – четверте. Країна посідає перше місце у світі за посівами генетично модифікованих культур. 2/3 ріллі зайнято під зерновими культурами.</a:t>
            </a:r>
            <a:endParaRPr lang="ru-RU" sz="2000" dirty="0">
              <a:solidFill>
                <a:srgbClr val="6F6F6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93096"/>
            <a:ext cx="3025405" cy="2230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670" y="4293096"/>
            <a:ext cx="3105150" cy="2230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293096"/>
            <a:ext cx="3203848" cy="2230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365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842" y="978690"/>
            <a:ext cx="72728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000" dirty="0" smtClean="0">
                <a:solidFill>
                  <a:srgbClr val="92D050"/>
                </a:solidFill>
                <a:latin typeface="Calibri" pitchFamily="34" charset="0"/>
                <a:cs typeface="Calibri" pitchFamily="34" charset="0"/>
              </a:rPr>
              <a:t>Дякую за увагу!</a:t>
            </a:r>
            <a:endParaRPr lang="uk-UA" sz="8000" dirty="0">
              <a:solidFill>
                <a:srgbClr val="92D05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284" y="2564904"/>
            <a:ext cx="6523924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744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764704"/>
            <a:ext cx="74168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США складається з трьох частин: Континентальних штатів,Аляски та Гавайських островів.</a:t>
            </a:r>
          </a:p>
          <a:p>
            <a:pPr algn="ctr"/>
            <a:r>
              <a:rPr lang="uk-UA" sz="24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Всього </a:t>
            </a:r>
            <a:r>
              <a:rPr lang="uk-UA" sz="2400" dirty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uk-UA" sz="24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 50 штатів та федеральний (столичний) округ Колумбія. Крім</a:t>
            </a:r>
            <a:r>
              <a:rPr lang="ru-RU" sz="24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dirty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того, </a:t>
            </a:r>
            <a:r>
              <a:rPr lang="uk-UA" sz="24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до</a:t>
            </a:r>
            <a:r>
              <a:rPr lang="ru-RU" sz="24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dirty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Сполучених Штатів належать п'ять острівних територій та 9 </a:t>
            </a:r>
            <a:r>
              <a:rPr lang="uk-UA" sz="24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невеликих</a:t>
            </a:r>
            <a:r>
              <a:rPr lang="ru-RU" sz="24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островів</a:t>
            </a:r>
            <a:r>
              <a:rPr lang="ru-RU" sz="24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ru-RU" sz="2400" dirty="0">
              <a:solidFill>
                <a:srgbClr val="6F6F6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994" y="2748735"/>
            <a:ext cx="5990003" cy="37002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468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28800"/>
            <a:ext cx="6882947" cy="42588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76488">
            <a:off x="1498234" y="2607594"/>
            <a:ext cx="16875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400" dirty="0" smtClean="0">
                <a:solidFill>
                  <a:schemeClr val="tx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Захід</a:t>
            </a:r>
            <a:endParaRPr lang="ru-RU" sz="5400" dirty="0">
              <a:solidFill>
                <a:schemeClr val="tx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63888" y="2969369"/>
            <a:ext cx="2510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chemeClr val="tx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Середній Захід</a:t>
            </a:r>
            <a:endParaRPr lang="ru-RU" sz="2800" b="1" dirty="0">
              <a:solidFill>
                <a:schemeClr val="tx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88015" y="2697895"/>
            <a:ext cx="19559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tx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Північний</a:t>
            </a:r>
          </a:p>
          <a:p>
            <a:pPr algn="ctr"/>
            <a:r>
              <a:rPr lang="uk-UA" sz="3200" b="1" dirty="0" smtClean="0">
                <a:solidFill>
                  <a:schemeClr val="tx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Схід</a:t>
            </a:r>
            <a:endParaRPr lang="ru-RU" sz="3200" b="1" dirty="0">
              <a:solidFill>
                <a:schemeClr val="tx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95936" y="4221088"/>
            <a:ext cx="17909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chemeClr val="tx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Південь</a:t>
            </a:r>
            <a:endParaRPr lang="ru-RU" sz="3600" b="1" dirty="0">
              <a:solidFill>
                <a:schemeClr val="tx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450401" y="620688"/>
            <a:ext cx="6501408" cy="831516"/>
          </a:xfrm>
        </p:spPr>
        <p:txBody>
          <a:bodyPr>
            <a:normAutofit/>
          </a:bodyPr>
          <a:lstStyle/>
          <a:p>
            <a:pPr algn="ctr"/>
            <a:r>
              <a:rPr lang="uk-UA" sz="4800" dirty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Економічні </a:t>
            </a:r>
            <a:r>
              <a:rPr lang="uk-UA" sz="48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райони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52741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196752"/>
            <a:ext cx="42484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Країна межує зі своїми політичними та економічними партнерами: на півночі –</a:t>
            </a:r>
          </a:p>
          <a:p>
            <a:pPr algn="ctr"/>
            <a:r>
              <a:rPr lang="uk-UA" sz="28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з </a:t>
            </a:r>
            <a:r>
              <a:rPr lang="uk-UA" sz="2800" i="1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Канадою</a:t>
            </a:r>
            <a:r>
              <a:rPr lang="uk-UA" sz="28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pPr algn="ctr"/>
            <a:r>
              <a:rPr lang="uk-UA" sz="28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на півдні – з </a:t>
            </a:r>
            <a:r>
              <a:rPr lang="uk-UA" sz="2800" i="1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Мексикою</a:t>
            </a:r>
            <a:r>
              <a:rPr lang="uk-UA" sz="28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algn="ctr"/>
            <a:endParaRPr lang="uk-UA" sz="2800" dirty="0" smtClean="0">
              <a:solidFill>
                <a:srgbClr val="6F6F6F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uk-UA" sz="28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США мають вихід до двох океанів: </a:t>
            </a:r>
            <a:r>
              <a:rPr lang="uk-UA" sz="2800" i="1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Тихого </a:t>
            </a:r>
            <a:r>
              <a:rPr lang="uk-UA" sz="28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та </a:t>
            </a:r>
            <a:r>
              <a:rPr lang="uk-UA" sz="2800" i="1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Атлантичного</a:t>
            </a:r>
            <a:r>
              <a:rPr lang="uk-UA" sz="28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ru-RU" sz="2800" i="1" dirty="0">
              <a:solidFill>
                <a:srgbClr val="6F6F6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692696"/>
            <a:ext cx="4510231" cy="5828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48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23563" y="476672"/>
            <a:ext cx="1944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Рельєф</a:t>
            </a:r>
            <a:endParaRPr lang="ru-RU" sz="4400" dirty="0">
              <a:solidFill>
                <a:srgbClr val="6F6F6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4801" y="1246113"/>
            <a:ext cx="86017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Атлантичне узбережжя переважно представлено низовиною, водночас Тихоокеанське узбережжя — переважно гористе</a:t>
            </a:r>
            <a:r>
              <a:rPr lang="uk-UA" sz="2000" dirty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. Близько 50% території США займають гірські хребти, плоскогір'я і плато Кордильєр</a:t>
            </a:r>
            <a:r>
              <a:rPr lang="uk-UA" sz="2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;</a:t>
            </a:r>
            <a:r>
              <a:rPr lang="uk-UA" sz="2000" dirty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 східну околицю </a:t>
            </a:r>
            <a:r>
              <a:rPr lang="uk-UA" sz="2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цього</a:t>
            </a:r>
            <a:endParaRPr lang="uk-UA" sz="2000" dirty="0">
              <a:solidFill>
                <a:srgbClr val="6F6F6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261776"/>
            <a:ext cx="6413108" cy="4550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94800" y="2132856"/>
            <a:ext cx="262101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п</a:t>
            </a:r>
            <a:r>
              <a:rPr lang="uk-UA" sz="2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ояса утворюють </a:t>
            </a:r>
            <a:r>
              <a:rPr lang="uk-UA" sz="2000" dirty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хребти Скелястих </a:t>
            </a:r>
            <a:r>
              <a:rPr lang="uk-UA" sz="2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гір, які простягаються з півночі на південь через усю країну, досягаючи висот вище 4 300 метрів </a:t>
            </a:r>
            <a:r>
              <a:rPr lang="ru-RU" sz="2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у </a:t>
            </a:r>
            <a:r>
              <a:rPr lang="ru-RU" sz="2000" dirty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Колорадо.</a:t>
            </a:r>
            <a:r>
              <a:rPr lang="uk-UA" sz="2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 На </a:t>
            </a:r>
            <a:r>
              <a:rPr lang="uk-UA" sz="2000" dirty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сході — Аппалачі (2037 м). Між Кордильєрами і Аппалачами — великі внутрішні рівнини</a:t>
            </a:r>
            <a:r>
              <a:rPr lang="uk-UA" sz="2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. Гавайські</a:t>
            </a:r>
            <a:r>
              <a:rPr lang="ru-RU" sz="2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острови</a:t>
            </a:r>
            <a:r>
              <a:rPr lang="ru-RU" sz="2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— </a:t>
            </a:r>
            <a:r>
              <a:rPr lang="uk-UA" sz="20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група вулканів висотою до 4205 м.</a:t>
            </a:r>
            <a:endParaRPr lang="uk-UA" sz="2000" dirty="0">
              <a:solidFill>
                <a:srgbClr val="6F6F6F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44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2" y="1285314"/>
            <a:ext cx="8884518" cy="4000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699495" y="5445224"/>
            <a:ext cx="77403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chemeClr val="tx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Аляска</a:t>
            </a:r>
            <a:r>
              <a:rPr lang="uk-UA" sz="2400" dirty="0" smtClean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uk-UA" sz="2400" i="1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Мак-Кінлі</a:t>
            </a:r>
            <a:r>
              <a:rPr lang="uk-UA" sz="24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 — гора в Кордильєрах, найвища точка Північної Америки. Висота </a:t>
            </a:r>
            <a:r>
              <a:rPr lang="uk-UA" sz="2400" i="1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6,194 м.</a:t>
            </a:r>
            <a:endParaRPr lang="uk-UA" sz="2400" i="1" dirty="0">
              <a:solidFill>
                <a:srgbClr val="6F6F6F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85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28779" y="513723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Головні ріки:</a:t>
            </a:r>
            <a:endParaRPr lang="uk-UA" sz="4800" dirty="0">
              <a:solidFill>
                <a:srgbClr val="6F6F6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716" y="1245578"/>
            <a:ext cx="6175590" cy="4631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836951" y="5892127"/>
            <a:ext cx="5491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М</a:t>
            </a:r>
            <a:r>
              <a:rPr lang="uk-UA" sz="3600" b="1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іссісіпі. </a:t>
            </a:r>
            <a:r>
              <a:rPr lang="uk-UA" sz="32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Довжина </a:t>
            </a:r>
            <a:r>
              <a:rPr lang="uk-UA" sz="3200" i="1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3 770</a:t>
            </a:r>
            <a:r>
              <a:rPr lang="uk-UA" sz="32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uk-UA" sz="3200" i="1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км.</a:t>
            </a:r>
            <a:endParaRPr lang="ru-RU" sz="3200" i="1" dirty="0">
              <a:solidFill>
                <a:srgbClr val="6F6F6F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15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4" y="44624"/>
            <a:ext cx="5785176" cy="3858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154" y="3789040"/>
            <a:ext cx="4575218" cy="2955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39073" y="4869160"/>
            <a:ext cx="38693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Міссурі</a:t>
            </a:r>
          </a:p>
          <a:p>
            <a:pPr algn="ctr"/>
            <a:r>
              <a:rPr lang="uk-UA" sz="36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Довжина </a:t>
            </a:r>
            <a:r>
              <a:rPr lang="uk-UA" sz="3600" i="1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3 767 км</a:t>
            </a:r>
            <a:r>
              <a:rPr lang="uk-UA" sz="3600" dirty="0" smtClean="0">
                <a:solidFill>
                  <a:srgbClr val="6F6F6F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ru-RU" sz="3600" dirty="0">
              <a:solidFill>
                <a:srgbClr val="6F6F6F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6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1">
      <a:dk1>
        <a:srgbClr val="363636"/>
      </a:dk1>
      <a:lt1>
        <a:sysClr val="window" lastClr="FFFFFF"/>
      </a:lt1>
      <a:dk2>
        <a:srgbClr val="F5E5F2"/>
      </a:dk2>
      <a:lt2>
        <a:srgbClr val="E5BCDC"/>
      </a:lt2>
      <a:accent1>
        <a:srgbClr val="E5BCDC"/>
      </a:accent1>
      <a:accent2>
        <a:srgbClr val="B578C2"/>
      </a:accent2>
      <a:accent3>
        <a:srgbClr val="CF80C0"/>
      </a:accent3>
      <a:accent4>
        <a:srgbClr val="CE95AF"/>
      </a:accent4>
      <a:accent5>
        <a:srgbClr val="CF6DA4"/>
      </a:accent5>
      <a:accent6>
        <a:srgbClr val="CF80C0"/>
      </a:accent6>
      <a:hlink>
        <a:srgbClr val="6C6C6C"/>
      </a:hlink>
      <a:folHlink>
        <a:srgbClr val="262626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895</TotalTime>
  <Words>1284</Words>
  <Application>Microsoft Office PowerPoint</Application>
  <PresentationFormat>Экран (4:3)</PresentationFormat>
  <Paragraphs>103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Поток</vt:lpstr>
      <vt:lpstr>Сполучені Штати Америки</vt:lpstr>
      <vt:lpstr>Основні відомості про країну</vt:lpstr>
      <vt:lpstr>Презентация PowerPoint</vt:lpstr>
      <vt:lpstr>Економічні райони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Населення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Президенти США</vt:lpstr>
      <vt:lpstr>Презентация PowerPoint</vt:lpstr>
      <vt:lpstr>Зовнішні економічні зв'язки</vt:lpstr>
      <vt:lpstr>Господарство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>США</dc:subject>
  <dc:creator>Герман Мария</dc:creator>
  <cp:lastModifiedBy>Admin</cp:lastModifiedBy>
  <cp:revision>83</cp:revision>
  <dcterms:created xsi:type="dcterms:W3CDTF">2013-03-03T11:49:08Z</dcterms:created>
  <dcterms:modified xsi:type="dcterms:W3CDTF">2013-04-16T13:47:08Z</dcterms:modified>
</cp:coreProperties>
</file>