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5" r:id="rId24"/>
    <p:sldId id="281" r:id="rId25"/>
    <p:sldId id="282" r:id="rId26"/>
    <p:sldId id="283" r:id="rId27"/>
    <p:sldId id="288" r:id="rId28"/>
    <p:sldId id="287" r:id="rId29"/>
    <p:sldId id="289" r:id="rId30"/>
    <p:sldId id="291" r:id="rId31"/>
    <p:sldId id="284" r:id="rId32"/>
    <p:sldId id="286" r:id="rId33"/>
    <p:sldId id="277" r:id="rId34"/>
    <p:sldId id="292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61" autoAdjust="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AB08AE8-DEDD-4E4E-9949-F40DDD25F2A7}" type="datetimeFigureOut">
              <a:rPr lang="uk-UA" smtClean="0"/>
              <a:t>15.01.2013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C76746A-7770-490D-9A94-2F0768D1A64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16" y="2967335"/>
            <a:ext cx="88921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err="1" smtClean="0">
                <a:ln w="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0" endPos="50000" dist="5000" dir="5400000" sy="-100000" rotWithShape="0"/>
                </a:effectLst>
                <a:latin typeface="Comic Sans MS" pitchFamily="66" charset="0"/>
              </a:rPr>
              <a:t>ВЕликоБританія</a:t>
            </a:r>
            <a:endParaRPr lang="ru-RU" sz="5400" b="1" cap="all" spc="0" dirty="0">
              <a:ln w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0689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effectLst>
                  <a:glow rad="1905000">
                    <a:schemeClr val="tx1">
                      <a:alpha val="54000"/>
                    </a:schemeClr>
                  </a:glow>
                </a:effectLst>
                <a:latin typeface="Comic Sans MS" pitchFamily="66" charset="0"/>
              </a:rPr>
              <a:t>Сполучене </a:t>
            </a:r>
            <a:r>
              <a:rPr lang="uk-UA" sz="3200" dirty="0">
                <a:solidFill>
                  <a:srgbClr val="FF0000"/>
                </a:solidFill>
                <a:effectLst>
                  <a:glow rad="1905000">
                    <a:schemeClr val="tx1">
                      <a:alpha val="54000"/>
                    </a:schemeClr>
                  </a:glow>
                </a:effectLst>
                <a:latin typeface="Comic Sans MS" pitchFamily="66" charset="0"/>
              </a:rPr>
              <a:t>к</a:t>
            </a:r>
            <a:r>
              <a:rPr lang="uk-UA" sz="3200" dirty="0" smtClean="0">
                <a:solidFill>
                  <a:srgbClr val="FF0000"/>
                </a:solidFill>
                <a:effectLst>
                  <a:glow rad="1905000">
                    <a:schemeClr val="tx1">
                      <a:alpha val="54000"/>
                    </a:schemeClr>
                  </a:glow>
                </a:effectLst>
                <a:latin typeface="Comic Sans MS" pitchFamily="66" charset="0"/>
              </a:rPr>
              <a:t>оролівство 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  <a:effectLst>
                  <a:glow rad="1905000">
                    <a:schemeClr val="tx1">
                      <a:alpha val="54000"/>
                    </a:schemeClr>
                  </a:glow>
                </a:effectLst>
                <a:latin typeface="Comic Sans MS" pitchFamily="66" charset="0"/>
              </a:rPr>
              <a:t>Великої Британії і Північної Ірландії</a:t>
            </a:r>
            <a:endParaRPr lang="uk-UA" sz="3200" dirty="0">
              <a:solidFill>
                <a:srgbClr val="FF0000"/>
              </a:solidFill>
              <a:effectLst>
                <a:glow rad="1905000">
                  <a:schemeClr val="tx1">
                    <a:alpha val="54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24" y="0"/>
            <a:ext cx="3279271" cy="31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6671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748464" cy="532859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sz="28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Даремський</a:t>
            </a:r>
            <a:r>
              <a:rPr lang="uk-UA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університет</a:t>
            </a:r>
          </a:p>
          <a:p>
            <a:pPr marL="342900" indent="-342900">
              <a:buFontTx/>
              <a:buChar char="-"/>
            </a:pPr>
            <a:r>
              <a:rPr lang="uk-UA" sz="2800" dirty="0" err="1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Бірмінгемський</a:t>
            </a:r>
            <a:r>
              <a:rPr lang="uk-UA" sz="28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uk-UA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університет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Кембриджський </a:t>
            </a:r>
            <a:r>
              <a:rPr lang="uk-UA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університет</a:t>
            </a:r>
            <a:endParaRPr lang="uk-UA" sz="2800" dirty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8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Лестерський</a:t>
            </a:r>
            <a:r>
              <a:rPr lang="ru-RU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800" dirty="0" err="1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університет</a:t>
            </a:r>
            <a:r>
              <a:rPr lang="ru-RU" sz="28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‎ </a:t>
            </a:r>
            <a:endParaRPr lang="ru-RU" sz="2800" dirty="0" smtClean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8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Лондонський</a:t>
            </a:r>
            <a:r>
              <a:rPr lang="ru-RU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800" dirty="0" err="1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університет</a:t>
            </a:r>
            <a:r>
              <a:rPr lang="ru-RU" sz="28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‎ </a:t>
            </a:r>
            <a:endParaRPr lang="ru-RU" sz="2800" dirty="0" smtClean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8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Манчестерський</a:t>
            </a:r>
            <a:r>
              <a:rPr lang="ru-RU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8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університет</a:t>
            </a:r>
            <a:endParaRPr lang="ru-RU" sz="2800" dirty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ru-RU" sz="28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Оксфордський</a:t>
            </a:r>
            <a:r>
              <a:rPr lang="ru-RU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800" dirty="0" err="1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університет</a:t>
            </a:r>
            <a:r>
              <a:rPr lang="ru-RU" sz="28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‎</a:t>
            </a:r>
          </a:p>
          <a:p>
            <a:pPr algn="just"/>
            <a:endParaRPr lang="uk-UA" sz="2800" dirty="0" smtClean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pPr marL="342900" indent="-342900">
              <a:buFontTx/>
              <a:buChar char="-"/>
            </a:pPr>
            <a:endParaRPr lang="uk-UA" sz="2800" dirty="0" smtClean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endParaRPr lang="uk-UA" sz="2800" dirty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0133" y="0"/>
            <a:ext cx="8542758" cy="1049382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Університети 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2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Дух Великої Британії</a:t>
            </a:r>
            <a:endParaRPr lang="uk-UA" sz="6600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9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" y="4112"/>
            <a:ext cx="9124920" cy="6933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618269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Букінгемський палац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046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0"/>
            <a:ext cx="9144000" cy="6871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8772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Вестмінстерське </a:t>
            </a:r>
            <a:r>
              <a:rPr lang="uk-UA" sz="2400" dirty="0" err="1" smtClean="0"/>
              <a:t>аббатство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871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46" y="-99392"/>
            <a:ext cx="9281046" cy="6954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Дім-музей Шекспіра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085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" y="0"/>
            <a:ext cx="91527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09329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Единбурзький замок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571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8"/>
            <a:ext cx="9143999" cy="6869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4662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Кафедральний собор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511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8" y="0"/>
            <a:ext cx="91725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931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10000"/>
                  </a:schemeClr>
                </a:solidFill>
              </a:rPr>
              <a:t>Королева  Єлизавета ІІ</a:t>
            </a:r>
            <a:endParaRPr lang="uk-UA" sz="24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9200"/>
                    </a14:imgEffect>
                    <a14:imgEffect>
                      <a14:saturation sat="56000"/>
                    </a14:imgEffect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4"/>
            <a:ext cx="9157753" cy="68382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216" y="332656"/>
            <a:ext cx="8619320" cy="1120152"/>
          </a:xfrm>
          <a:effectLst>
            <a:glow rad="228600">
              <a:schemeClr val="accent5">
                <a:lumMod val="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</a:effectLst>
              </a:rPr>
              <a:t>Основні відомості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lumMod val="40000"/>
                    <a:lumOff val="60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964488" cy="5040560"/>
          </a:xfrm>
        </p:spPr>
        <p:txBody>
          <a:bodyPr>
            <a:normAutofit lnSpcReduction="10000"/>
          </a:bodyPr>
          <a:lstStyle/>
          <a:p>
            <a:r>
              <a:rPr lang="uk-UA" sz="2800" b="1" i="0" dirty="0" smtClean="0">
                <a:effectLst>
                  <a:glow rad="127000">
                    <a:srgbClr val="4D4D4D"/>
                  </a:glow>
                </a:effectLst>
              </a:rPr>
              <a:t>Столиця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: Лондон</a:t>
            </a:r>
          </a:p>
          <a:p>
            <a:r>
              <a:rPr lang="uk-UA" sz="2800" b="1" i="0" dirty="0" smtClean="0">
                <a:effectLst>
                  <a:glow rad="127000">
                    <a:srgbClr val="4D4D4D"/>
                  </a:glow>
                </a:effectLst>
              </a:rPr>
              <a:t>Офіційна мова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: англійська</a:t>
            </a:r>
          </a:p>
          <a:p>
            <a:r>
              <a:rPr lang="uk-UA" sz="2800" b="1" i="0" dirty="0" smtClean="0">
                <a:effectLst>
                  <a:glow rad="127000">
                    <a:srgbClr val="4D4D4D"/>
                  </a:glow>
                </a:effectLst>
              </a:rPr>
              <a:t>Державний устрій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: Конституційна монархія (королева Єлизавета ІІ)</a:t>
            </a:r>
          </a:p>
          <a:p>
            <a:r>
              <a:rPr lang="uk-UA" sz="2800" b="1" i="0" dirty="0">
                <a:effectLst>
                  <a:glow rad="127000">
                    <a:srgbClr val="4D4D4D"/>
                  </a:glow>
                </a:effectLst>
              </a:rPr>
              <a:t>Площа</a:t>
            </a:r>
            <a:r>
              <a:rPr lang="uk-UA" sz="2400" dirty="0">
                <a:effectLst>
                  <a:glow rad="127000">
                    <a:srgbClr val="4D4D4D"/>
                  </a:glow>
                </a:effectLst>
              </a:rPr>
              <a:t>: 244 тисячі </a:t>
            </a:r>
            <a:r>
              <a:rPr lang="uk-UA" sz="2400" dirty="0" err="1">
                <a:effectLst>
                  <a:glow rad="127000">
                    <a:srgbClr val="4D4D4D"/>
                  </a:glow>
                </a:effectLst>
              </a:rPr>
              <a:t>км²</a:t>
            </a:r>
            <a:endParaRPr lang="uk-UA" sz="2400" dirty="0">
              <a:effectLst>
                <a:glow rad="127000">
                  <a:srgbClr val="4D4D4D"/>
                </a:glow>
              </a:effectLst>
            </a:endParaRPr>
          </a:p>
          <a:p>
            <a:r>
              <a:rPr lang="uk-UA" sz="2800" b="1" i="0" dirty="0">
                <a:effectLst>
                  <a:glow rad="127000">
                    <a:srgbClr val="4D4D4D"/>
                  </a:glow>
                </a:effectLst>
              </a:rPr>
              <a:t>Кількість населення:</a:t>
            </a:r>
            <a:r>
              <a:rPr lang="uk-UA" sz="2400" dirty="0">
                <a:effectLst>
                  <a:glow rad="127000">
                    <a:srgbClr val="4D4D4D"/>
                  </a:glow>
                </a:effectLst>
              </a:rPr>
              <a:t> 61 612 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300 осіб</a:t>
            </a:r>
          </a:p>
          <a:p>
            <a:r>
              <a:rPr lang="uk-UA" sz="2800" b="1" i="0" dirty="0" smtClean="0">
                <a:effectLst>
                  <a:glow rad="127000">
                    <a:srgbClr val="4D4D4D"/>
                  </a:glow>
                </a:effectLst>
              </a:rPr>
              <a:t>Валюта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: Фунт стерлінгів</a:t>
            </a:r>
          </a:p>
          <a:p>
            <a:r>
              <a:rPr lang="uk-UA" sz="2800" b="1" i="0" dirty="0" smtClean="0">
                <a:effectLst>
                  <a:glow rad="127000">
                    <a:srgbClr val="4D4D4D"/>
                  </a:glow>
                </a:effectLst>
              </a:rPr>
              <a:t>Країни-сусіди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: Польща, Чехія, Нідерланди, Бельгія, Франція, Люксембург, Швейцарія, Австрія, Данія</a:t>
            </a:r>
          </a:p>
          <a:p>
            <a:r>
              <a:rPr lang="uk-UA" sz="2800" b="1" i="0" dirty="0" smtClean="0">
                <a:effectLst>
                  <a:glow rad="127000">
                    <a:srgbClr val="4D4D4D"/>
                  </a:glow>
                </a:effectLst>
              </a:rPr>
              <a:t>Моря, що омивають</a:t>
            </a:r>
            <a:r>
              <a:rPr lang="uk-UA" sz="2400" dirty="0" smtClean="0">
                <a:effectLst>
                  <a:glow rad="127000">
                    <a:srgbClr val="4D4D4D"/>
                  </a:glow>
                </a:effectLst>
              </a:rPr>
              <a:t>: Північне і Балтійське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861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9"/>
            <a:ext cx="9146961" cy="6855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63963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Музей «Мадам </a:t>
            </a:r>
            <a:r>
              <a:rPr lang="uk-UA" sz="2400" dirty="0" err="1" smtClean="0"/>
              <a:t>Тюссо</a:t>
            </a:r>
            <a:r>
              <a:rPr lang="uk-UA" sz="2400" dirty="0" smtClean="0"/>
              <a:t>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08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24"/>
            <a:ext cx="9144000" cy="689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2544" y="609036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Зал у музеї «Мадам </a:t>
            </a:r>
            <a:r>
              <a:rPr lang="uk-UA" sz="2400" dirty="0" err="1" smtClean="0"/>
              <a:t>Тюссо</a:t>
            </a:r>
            <a:r>
              <a:rPr lang="uk-UA" sz="2400" dirty="0" smtClean="0"/>
              <a:t>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16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8" y="1"/>
            <a:ext cx="9175948" cy="6845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«Око Лондона»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384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841500"/>
            <a:ext cx="5067300" cy="317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4288" y="-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Стоунхендж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733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08"/>
            <a:ext cx="9144001" cy="68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14193" r="-46" b="3175"/>
          <a:stretch/>
        </p:blipFill>
        <p:spPr>
          <a:xfrm>
            <a:off x="179512" y="0"/>
            <a:ext cx="885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-1493"/>
          <a:stretch/>
        </p:blipFill>
        <p:spPr>
          <a:xfrm>
            <a:off x="26248" y="0"/>
            <a:ext cx="9159280" cy="6974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88" y="1500116"/>
            <a:ext cx="4599142" cy="5357884"/>
          </a:xfrm>
          <a:prstGeom prst="roundRect">
            <a:avLst>
              <a:gd name="adj" fmla="val 31247"/>
            </a:avLst>
          </a:prstGeom>
          <a:effectLst>
            <a:glow>
              <a:schemeClr val="accent1"/>
            </a:glow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48985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chemeClr val="accent5">
                    <a:lumMod val="75000"/>
                  </a:schemeClr>
                </a:solidFill>
              </a:rPr>
              <a:t>Великобританія на карті</a:t>
            </a:r>
            <a:endParaRPr lang="uk-UA" sz="32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52" y="0"/>
            <a:ext cx="9174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2890391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glow rad="1905000">
                    <a:schemeClr val="accent6">
                      <a:alpha val="40000"/>
                    </a:schemeClr>
                  </a:glow>
                </a:effectLst>
                <a:latin typeface="Comic Sans MS" pitchFamily="66" charset="0"/>
              </a:rPr>
              <a:t>Підготувала</a:t>
            </a:r>
          </a:p>
          <a:p>
            <a:r>
              <a:rPr lang="uk-UA" sz="3200" b="1" dirty="0" err="1" smtClean="0">
                <a:effectLst>
                  <a:glow rad="1905000">
                    <a:schemeClr val="accent6">
                      <a:alpha val="40000"/>
                    </a:schemeClr>
                  </a:glow>
                </a:effectLst>
                <a:latin typeface="Comic Sans MS" pitchFamily="66" charset="0"/>
              </a:rPr>
              <a:t>Женчук</a:t>
            </a:r>
            <a:r>
              <a:rPr lang="uk-UA" sz="3200" b="1" dirty="0" smtClean="0">
                <a:effectLst>
                  <a:glow rad="1905000">
                    <a:schemeClr val="accent6">
                      <a:alpha val="40000"/>
                    </a:schemeClr>
                  </a:glow>
                </a:effectLst>
                <a:latin typeface="Comic Sans MS" pitchFamily="66" charset="0"/>
              </a:rPr>
              <a:t> Ірина</a:t>
            </a:r>
            <a:endParaRPr lang="uk-UA" sz="3200" b="1" dirty="0">
              <a:effectLst>
                <a:glow rad="1905000">
                  <a:schemeClr val="accent6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6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2426" y="1556792"/>
            <a:ext cx="8468046" cy="5112568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4 історичні країни:</a:t>
            </a:r>
          </a:p>
          <a:p>
            <a:pPr marL="342900" indent="-342900">
              <a:buFontTx/>
              <a:buChar char="-"/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Англія</a:t>
            </a:r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(39 графств, 6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метрополітенських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графств та Великий Лондон),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адміністративний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центр — Лондон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uk-UA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uk-UA" sz="2800" b="1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Уельс</a:t>
            </a:r>
            <a:r>
              <a:rPr lang="uk-UA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(22 унітарні утворення: 9 графств, 3 міста й 10 міст-графств), адміністративний центр — </a:t>
            </a:r>
            <a:r>
              <a:rPr lang="uk-UA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Кардіфф</a:t>
            </a:r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Шотландія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(12 областей: 9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округів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і 3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загальні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території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),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адміністративний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центр —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Едінбург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Північна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Ірландія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(26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округів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),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адміністративний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rgbClr val="4D4D4D">
                      <a:alpha val="40000"/>
                    </a:srgbClr>
                  </a:glow>
                </a:effectLst>
              </a:rPr>
              <a:t> центр — Белфаст.</a:t>
            </a:r>
            <a:endParaRPr lang="uk-UA" sz="2200" dirty="0">
              <a:solidFill>
                <a:schemeClr val="tx1">
                  <a:lumMod val="95000"/>
                </a:schemeClr>
              </a:solidFill>
              <a:effectLst>
                <a:glow rad="228600">
                  <a:srgbClr val="4D4D4D">
                    <a:alpha val="40000"/>
                  </a:srgbClr>
                </a:glo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96144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571500">
                    <a:schemeClr val="tx1">
                      <a:alpha val="40000"/>
                    </a:schemeClr>
                  </a:glow>
                </a:effectLst>
              </a:rPr>
              <a:t>Адміністративний устрій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571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6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8000"/>
                    </a14:imgEffect>
                    <a14:imgEffect>
                      <a14:saturation sat="0"/>
                    </a14:imgEffect>
                    <a14:imgEffect>
                      <a14:brightnessContrast bright="-3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2426" y="1340768"/>
            <a:ext cx="8252022" cy="5256584"/>
          </a:xfrm>
        </p:spPr>
        <p:txBody>
          <a:bodyPr>
            <a:normAutofit/>
          </a:bodyPr>
          <a:lstStyle/>
          <a:p>
            <a:r>
              <a:rPr lang="uk-UA" sz="2400" dirty="0"/>
              <a:t>Сполучене Королівство має відносно обмежені запаси економічно цінних мінеральних ресурсів. Тут видобувають деякі важливі метали, в особливості </a:t>
            </a:r>
            <a:r>
              <a:rPr lang="uk-UA" sz="2400" b="1" dirty="0"/>
              <a:t>олово</a:t>
            </a:r>
            <a:r>
              <a:rPr lang="uk-UA" sz="2400" dirty="0"/>
              <a:t>, яке забезпечує місцевий попит наполовину, і </a:t>
            </a:r>
            <a:r>
              <a:rPr lang="uk-UA" sz="2400" b="1" dirty="0"/>
              <a:t>цинк</a:t>
            </a:r>
            <a:r>
              <a:rPr lang="uk-UA" sz="2400" dirty="0"/>
              <a:t>. Є достатні постачання неметалічних мінералів, зокрема </a:t>
            </a:r>
            <a:r>
              <a:rPr lang="uk-UA" sz="2400" b="1" dirty="0"/>
              <a:t>піску, гравію, вапняку, доломіту, крейди, сланцю, бариту, тальку, глини і глинистого сланцю</a:t>
            </a:r>
            <a:r>
              <a:rPr lang="uk-UA" sz="2400" dirty="0"/>
              <a:t>.</a:t>
            </a:r>
          </a:p>
          <a:p>
            <a:endParaRPr lang="uk-UA" sz="2400" dirty="0"/>
          </a:p>
          <a:p>
            <a:r>
              <a:rPr lang="uk-UA" sz="2400" dirty="0"/>
              <a:t>Британія має більше важливих енергетичних ресурсів, ніж більшість інших країн Європейського Союзу, в особливості </a:t>
            </a:r>
            <a:r>
              <a:rPr lang="uk-UA" sz="2400" b="1" dirty="0"/>
              <a:t>нафту, природний газ, і вугілля</a:t>
            </a:r>
            <a:r>
              <a:rPr lang="uk-UA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9912" cy="1049382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Ресурси та енергія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0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" y="0"/>
            <a:ext cx="9144236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2426" y="1196752"/>
            <a:ext cx="8396038" cy="5328592"/>
          </a:xfrm>
        </p:spPr>
        <p:txBody>
          <a:bodyPr>
            <a:normAutofit lnSpcReduction="10000"/>
          </a:bodyPr>
          <a:lstStyle/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Чисельність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59, 5 </a:t>
            </a:r>
            <a:r>
              <a:rPr lang="uk-UA" sz="2400" dirty="0" err="1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млн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 осіб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Природний приріст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1,4%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Середня тривалість життя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74,4р. (ч), 80р. (ж)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Густота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243,8 ос/</a:t>
            </a:r>
            <a:r>
              <a:rPr lang="uk-UA" sz="2400" dirty="0" err="1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км²</a:t>
            </a:r>
            <a:endParaRPr lang="uk-UA" sz="2400" dirty="0" smtClean="0">
              <a:effectLst>
                <a:glow rad="139700">
                  <a:schemeClr val="accent3">
                    <a:lumMod val="10000"/>
                    <a:alpha val="40000"/>
                  </a:schemeClr>
                </a:glow>
              </a:effectLst>
            </a:endParaRP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Рівень урбанізації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86%             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Мегаполіс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Англійський Лондон – Ліверпуль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Національний склад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англійці 81,5%, шотландці 9,6%, </a:t>
            </a:r>
            <a:r>
              <a:rPr lang="uk-UA" sz="2400" dirty="0" err="1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ірланлдці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 2,4%, </a:t>
            </a:r>
            <a:r>
              <a:rPr lang="uk-UA" sz="2400" dirty="0" err="1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уельсці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 1,9%, українці 30 тис. осіб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Рівень безробіття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8%</a:t>
            </a:r>
          </a:p>
          <a:p>
            <a:r>
              <a:rPr lang="uk-UA" sz="2400" b="1" i="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Релігії</a:t>
            </a:r>
            <a:r>
              <a:rPr lang="uk-UA" sz="2400" dirty="0" smtClean="0">
                <a:effectLst>
                  <a:glow rad="139700">
                    <a:schemeClr val="accent3">
                      <a:lumMod val="10000"/>
                      <a:alpha val="40000"/>
                    </a:schemeClr>
                  </a:glow>
                </a:effectLst>
              </a:rPr>
              <a:t>: англіканці (протестанти) 50%, римо-католики 10%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39912" cy="1265406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Населення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5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"/>
            <a:ext cx="9144000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892480" cy="5472608"/>
          </a:xfrm>
        </p:spPr>
        <p:txBody>
          <a:bodyPr>
            <a:noAutofit/>
          </a:bodyPr>
          <a:lstStyle/>
          <a:p>
            <a:r>
              <a:rPr lang="uk-UA" sz="2200" b="1" i="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Чорна металургія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: залізо завозять з Канади, Швеції, Ліберії; </a:t>
            </a:r>
            <a:r>
              <a:rPr lang="uk-UA" sz="22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центри 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виробництва розташовані поблизу портів; розвинута вторинна переробка металів.</a:t>
            </a:r>
          </a:p>
          <a:p>
            <a:r>
              <a:rPr lang="uk-UA" sz="2200" b="1" i="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Кольорова металургія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: сировину завозять з країн, що розвиваються; </a:t>
            </a:r>
            <a:r>
              <a:rPr lang="uk-UA" sz="22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центри виробництва розташовані поблизу 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портів.</a:t>
            </a:r>
          </a:p>
          <a:p>
            <a:r>
              <a:rPr lang="uk-UA" sz="2200" b="1" i="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Машинобудування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: розвинуте </a:t>
            </a:r>
            <a:r>
              <a:rPr lang="uk-UA" sz="22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ракето-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та літакобудування; королівство займає одне з перших місць у світі щодо цієї галузі.</a:t>
            </a:r>
          </a:p>
          <a:p>
            <a:r>
              <a:rPr lang="uk-UA" sz="2200" b="1" i="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Легка промисловість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: добре розвинута текстильна промисловість.</a:t>
            </a:r>
          </a:p>
          <a:p>
            <a:r>
              <a:rPr lang="uk-UA" sz="2200" b="1" i="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Харчова промисловість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: половину сировини завозять з інших країн.</a:t>
            </a:r>
          </a:p>
          <a:p>
            <a:r>
              <a:rPr lang="uk-UA" sz="2200" b="1" i="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Хімічна промисловість</a:t>
            </a:r>
            <a:r>
              <a:rPr lang="uk-UA" sz="22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: добре розвинута синтетична хімія.</a:t>
            </a:r>
          </a:p>
          <a:p>
            <a:endParaRPr lang="uk-UA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70750" cy="905366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Промисловість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9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40"/>
            <a:ext cx="9144000" cy="68884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2426" y="1124744"/>
            <a:ext cx="8540054" cy="547260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uk-UA" sz="2400" dirty="0" smtClean="0"/>
              <a:t>Мала доля населення, зайнята у с/г (2%)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с/г справа добре підтримується державою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Забезпечує продуктами харчування на 62%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Найголовніші сільськогосподарські культури — пшениця, ячмінь, овес, цукрові буряки, картопля і рапс</a:t>
            </a:r>
            <a:r>
              <a:rPr lang="uk-UA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Лендлорди надають землю в оренду фермерам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Провідна </a:t>
            </a:r>
            <a:r>
              <a:rPr lang="uk-UA" sz="2400" dirty="0"/>
              <a:t>г</a:t>
            </a:r>
            <a:r>
              <a:rPr lang="uk-UA" sz="2400" dirty="0" smtClean="0"/>
              <a:t>алузь – </a:t>
            </a:r>
            <a:r>
              <a:rPr lang="uk-UA" sz="2400" dirty="0" err="1" smtClean="0"/>
              <a:t>твариництво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439912" cy="1121390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tx1">
                      <a:lumMod val="95000"/>
                      <a:alpha val="40000"/>
                    </a:schemeClr>
                  </a:glow>
                </a:effectLst>
              </a:rPr>
              <a:t>Сільське господарство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tx1">
                    <a:lumMod val="9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6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0"/>
            <a:ext cx="9149680" cy="686233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2426" y="1340768"/>
            <a:ext cx="8468046" cy="496855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Найбільше значення має морський транспорт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З материком Великобританія </a:t>
            </a:r>
            <a:r>
              <a:rPr lang="uk-UA" sz="24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звязана</a:t>
            </a:r>
            <a:r>
              <a:rPr lang="uk-UA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тунелем під протокою Ла-Манш, двома залізничними та </a:t>
            </a:r>
            <a:r>
              <a:rPr lang="uk-UA" sz="24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численими</a:t>
            </a:r>
            <a:r>
              <a:rPr lang="uk-UA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автомобільними  </a:t>
            </a:r>
            <a:r>
              <a:rPr lang="uk-UA" sz="2400" dirty="0" err="1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паромами</a:t>
            </a:r>
            <a:endParaRPr lang="uk-UA" sz="2400" dirty="0" smtClean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Розвинуті й інші види транспорту: залізничний, автомобільний, трубопровідний, повітряний.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British </a:t>
            </a:r>
            <a:r>
              <a:rPr lang="en-US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Airways</a:t>
            </a:r>
            <a:r>
              <a:rPr lang="uk-UA" sz="2400" dirty="0" smtClean="0">
                <a:effectLst>
                  <a:glow rad="139700">
                    <a:srgbClr val="4D4D4D">
                      <a:alpha val="40000"/>
                    </a:srgbClr>
                  </a:glow>
                </a:effectLst>
              </a:rPr>
              <a:t> – одна  з найпотужніших світових авіакомпаній</a:t>
            </a:r>
            <a:endParaRPr lang="uk-UA" sz="2400" dirty="0">
              <a:effectLst>
                <a:glow rad="139700">
                  <a:srgbClr val="4D4D4D">
                    <a:alpha val="40000"/>
                  </a:srgb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9912" cy="977374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Транспорт</a:t>
            </a:r>
            <a:endParaRPr lang="uk-UA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2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Великобританія">
      <a:dk1>
        <a:srgbClr val="C3260C"/>
      </a:dk1>
      <a:lt1>
        <a:sysClr val="window" lastClr="FFFFFF"/>
      </a:lt1>
      <a:dk2>
        <a:srgbClr val="002060"/>
      </a:dk2>
      <a:lt2>
        <a:srgbClr val="B4DCFA"/>
      </a:lt2>
      <a:accent1>
        <a:srgbClr val="0070C0"/>
      </a:accent1>
      <a:accent2>
        <a:srgbClr val="5ECCF3"/>
      </a:accent2>
      <a:accent3>
        <a:srgbClr val="FCD9D3"/>
      </a:accent3>
      <a:accent4>
        <a:srgbClr val="F9B3A7"/>
      </a:accent4>
      <a:accent5>
        <a:srgbClr val="F68D7B"/>
      </a:accent5>
      <a:accent6>
        <a:srgbClr val="FF0000"/>
      </a:accent6>
      <a:hlink>
        <a:srgbClr val="56C7AA"/>
      </a:hlink>
      <a:folHlink>
        <a:srgbClr val="59A8D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424</TotalTime>
  <Words>542</Words>
  <Application>Microsoft Office PowerPoint</Application>
  <PresentationFormat>Экран (4:3)</PresentationFormat>
  <Paragraphs>74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Mylar</vt:lpstr>
      <vt:lpstr>Презентация PowerPoint</vt:lpstr>
      <vt:lpstr>Основні відомості</vt:lpstr>
      <vt:lpstr>Презентация PowerPoint</vt:lpstr>
      <vt:lpstr>Адміністративний устрій</vt:lpstr>
      <vt:lpstr>Ресурси та енергія</vt:lpstr>
      <vt:lpstr>Населення</vt:lpstr>
      <vt:lpstr>Промисловість</vt:lpstr>
      <vt:lpstr>Сільське господарство</vt:lpstr>
      <vt:lpstr>Транспорт</vt:lpstr>
      <vt:lpstr>Університети </vt:lpstr>
      <vt:lpstr>Дух Великої Британії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slider999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2013-01-15T15:40:28Z</dcterms:created>
  <dcterms:modified xsi:type="dcterms:W3CDTF">2013-01-15T22:45:26Z</dcterms:modified>
</cp:coreProperties>
</file>