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EA2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3/31/2014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3/31/2014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3/31/2014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76;&#1110;&#1084;&#1072;\&#1079;&#1072;&#1082;&#1072;&#1095;&#1082;&#1080;\&#1053;&#1086;&#1074;&#1072;&#1103;%20&#1087;&#1072;&#1087;&#1082;&#1072;\&#1054;&#1073;&#1088;&#1072;&#1073;&#1086;&#1090;&#1082;&#1072;%20&#1089;&#1072;&#1093;&#1072;&#1088;&#1085;&#1086;&#1081;%20&#1089;&#1074;&#1077;&#1082;&#1083;&#1099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Розмаїтого</a:t>
            </a:r>
            <a:r>
              <a:rPr lang="ru-RU" dirty="0" smtClean="0"/>
              <a:t> </a:t>
            </a:r>
            <a:r>
              <a:rPr lang="ru-RU" dirty="0" err="1" smtClean="0"/>
              <a:t>Дмитра</a:t>
            </a:r>
            <a:r>
              <a:rPr lang="ru-RU" dirty="0" smtClean="0"/>
              <a:t>, 9-Б 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noProof="0" dirty="0" err="1" smtClean="0"/>
              <a:t>Розвиток</a:t>
            </a:r>
            <a:r>
              <a:rPr lang="ru-RU" noProof="0" dirty="0" smtClean="0"/>
              <a:t> </a:t>
            </a:r>
            <a:r>
              <a:rPr lang="ru-RU" noProof="0" dirty="0" err="1" smtClean="0"/>
              <a:t>цукрової</a:t>
            </a:r>
            <a:r>
              <a:rPr lang="ru-RU" noProof="0" dirty="0" smtClean="0"/>
              <a:t> </a:t>
            </a:r>
            <a:r>
              <a:rPr lang="ru-RU" noProof="0" dirty="0" err="1" smtClean="0"/>
              <a:t>промисловості</a:t>
            </a:r>
            <a:r>
              <a:rPr lang="ru-RU" noProof="0" dirty="0" smtClean="0"/>
              <a:t> в </a:t>
            </a:r>
            <a:r>
              <a:rPr lang="ru-RU" noProof="0" dirty="0" err="1" smtClean="0"/>
              <a:t>Укра</a:t>
            </a:r>
            <a:r>
              <a:rPr lang="uk-UA" noProof="0" dirty="0" err="1" smtClean="0"/>
              <a:t>їні</a:t>
            </a:r>
            <a:endParaRPr lang="ru-RU" noProof="0" dirty="0"/>
          </a:p>
        </p:txBody>
      </p:sp>
      <p:pic>
        <p:nvPicPr>
          <p:cNvPr id="24578" name="Picture 2" descr="http://turkeytobuy.com/urunler/image_121311110530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359919" cy="3957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0" name="Picture 4" descr="http://www.ikirov.ru/img/FirmImage/143/screen1920_FirmImage.sah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20688"/>
            <a:ext cx="3672408" cy="2438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Равно 5"/>
          <p:cNvSpPr/>
          <p:nvPr/>
        </p:nvSpPr>
        <p:spPr>
          <a:xfrm>
            <a:off x="3707904" y="1556792"/>
            <a:ext cx="1368152" cy="792088"/>
          </a:xfrm>
          <a:prstGeom prst="mathEqual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82" name="Picture 6" descr="http://www.mukachevo.net/Content/img/news/p_38967_1_gallery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880320" cy="2121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До 1914 року найбільше цукроварень було на східному Поділлі, на Сумщині й Київщині, натомість їх майже не було у лісовій і степовій смугах. У Східній Галичині цукрова промисловість існувала з першої половини </a:t>
            </a:r>
            <a:r>
              <a:rPr lang="en-US" dirty="0" smtClean="0"/>
              <a:t>XIX </a:t>
            </a:r>
            <a:r>
              <a:rPr lang="uk-UA" dirty="0" smtClean="0"/>
              <a:t>століття, але пізніше всі цукроварні закрито внаслідок політики австрійського картелю. 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 роки Першої світової війни цукрова промисловість занепала, а у 1917-1921 </a:t>
            </a:r>
            <a:r>
              <a:rPr lang="en-US" dirty="0" smtClean="0"/>
              <a:t>p</a:t>
            </a:r>
            <a:r>
              <a:rPr lang="uk-UA" dirty="0" err="1" smtClean="0"/>
              <a:t>оках</a:t>
            </a:r>
            <a:r>
              <a:rPr lang="uk-UA" dirty="0" smtClean="0"/>
              <a:t> зазнала цілковитої руйнації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 </a:t>
            </a:r>
            <a:r>
              <a:rPr lang="uk-UA" dirty="0" smtClean="0"/>
              <a:t>1921-1922 роках вироблено ледве 4% цукру, порівняно з 1913 роком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 </a:t>
            </a:r>
            <a:r>
              <a:rPr lang="uk-UA" dirty="0" smtClean="0"/>
              <a:t>наступні роки цукрова промисловість швидко відбудувалася і в 1927-1928 роках досягла довоєнного рівня (1,1 </a:t>
            </a:r>
            <a:r>
              <a:rPr lang="uk-UA" dirty="0" err="1" smtClean="0"/>
              <a:t>млн</a:t>
            </a:r>
            <a:r>
              <a:rPr lang="uk-UA" dirty="0" smtClean="0"/>
              <a:t> т).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З середини 1930-х років цукрова промисловість почала швидко зростати — до 1 580 тис. т 1940 року. Низку старих заводів реконструйовано і споруджено ряд нових, серед них 4 великі: </a:t>
            </a:r>
            <a:r>
              <a:rPr lang="uk-UA" dirty="0" err="1" smtClean="0"/>
              <a:t>Лохвицький</a:t>
            </a:r>
            <a:r>
              <a:rPr lang="uk-UA" dirty="0" smtClean="0"/>
              <a:t> (найбільший завод в СРСР і Європі) і </a:t>
            </a:r>
            <a:r>
              <a:rPr lang="uk-UA" dirty="0" err="1" smtClean="0"/>
              <a:t>Веселоподільський</a:t>
            </a:r>
            <a:r>
              <a:rPr lang="uk-UA" dirty="0" smtClean="0"/>
              <a:t> (обидва на Полтавщині), Куп'янський на Харківщині і </a:t>
            </a:r>
            <a:r>
              <a:rPr lang="uk-UA" dirty="0" err="1" smtClean="0"/>
              <a:t>Гнів'янський</a:t>
            </a:r>
            <a:r>
              <a:rPr lang="uk-UA" dirty="0" smtClean="0"/>
              <a:t> на </a:t>
            </a:r>
            <a:r>
              <a:rPr lang="uk-UA" dirty="0" err="1" smtClean="0"/>
              <a:t>Вінничині</a:t>
            </a:r>
            <a:r>
              <a:rPr lang="uk-UA" dirty="0" smtClean="0"/>
              <a:t>. У їхньому спорудженні використано найновіші технологічні досягнення цукрового виробництва, а зокрема до 70% механізовано ручні роботи. Дещо концентровано виробництво і зменшено чисельність заводів до 138.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1913 році цукровий завод на Україні переробляв пересічно 70 тис. ц., а у 1940 р. — 103 тис. центнерів цукрових буряків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Обработка сахарной свекл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Концентрація виробництва відбувалася також і в рафінадній промисловості України. У Галичині було лише два заводи; на Буковині - 3 (Жучка, </a:t>
            </a:r>
            <a:r>
              <a:rPr lang="uk-UA" dirty="0" err="1" smtClean="0"/>
              <a:t>Лужани</a:t>
            </a:r>
            <a:r>
              <a:rPr lang="uk-UA" dirty="0" smtClean="0"/>
              <a:t>, Хрещатик).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 часи другої світової війни 1941-1945 років частину цукроварень цілком зруйновано, частину — пошкоджено. У 1945 р. виробництво цукру зменшилося до 329 тис. т. Довоєнного рівня було досягнуло лише у 1954 році.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цукрова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у 1955-1970 </a:t>
            </a:r>
            <a:r>
              <a:rPr lang="ru-RU" dirty="0" err="1" smtClean="0"/>
              <a:t>pоках</a:t>
            </a:r>
            <a:r>
              <a:rPr lang="ru-RU" dirty="0" smtClean="0"/>
              <a:t>. За той час </a:t>
            </a:r>
            <a:r>
              <a:rPr lang="ru-RU" dirty="0" err="1" smtClean="0"/>
              <a:t>збудовано</a:t>
            </a:r>
            <a:r>
              <a:rPr lang="ru-RU" dirty="0" smtClean="0"/>
              <a:t> 38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високомеханізованих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</a:t>
            </a:r>
            <a:r>
              <a:rPr lang="ru-RU" dirty="0" err="1" smtClean="0"/>
              <a:t>реконструйовано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в </a:t>
            </a:r>
            <a:r>
              <a:rPr lang="ru-RU" dirty="0" err="1" smtClean="0"/>
              <a:t>розрахунку</a:t>
            </a:r>
            <a:r>
              <a:rPr lang="ru-RU" dirty="0" smtClean="0"/>
              <a:t> на один завод </a:t>
            </a:r>
            <a:r>
              <a:rPr lang="ru-RU" dirty="0" err="1" smtClean="0"/>
              <a:t>зросла</a:t>
            </a:r>
            <a:r>
              <a:rPr lang="ru-RU" dirty="0" smtClean="0"/>
              <a:t> за 1950-1970-і роки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ru-RU" dirty="0" smtClean="0"/>
              <a:t> 8,6 тис. </a:t>
            </a:r>
            <a:r>
              <a:rPr lang="ru-RU" dirty="0" err="1" smtClean="0"/>
              <a:t>центнерів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 в 1950 р. до 17 тис. </a:t>
            </a:r>
            <a:r>
              <a:rPr lang="ru-RU" dirty="0" err="1" smtClean="0"/>
              <a:t>центнерів</a:t>
            </a:r>
            <a:r>
              <a:rPr lang="ru-RU" dirty="0" smtClean="0"/>
              <a:t> у 1970 р.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1955 — 2 425 тис. т, у тому </a:t>
            </a:r>
            <a:r>
              <a:rPr lang="ru-RU" dirty="0" err="1" smtClean="0"/>
              <a:t>числі</a:t>
            </a:r>
            <a:r>
              <a:rPr lang="ru-RU" dirty="0" smtClean="0"/>
              <a:t> 2328 тис. т.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1960 — 3877 тис. т, у тому </a:t>
            </a:r>
            <a:r>
              <a:rPr lang="ru-RU" dirty="0" err="1" smtClean="0"/>
              <a:t>числі</a:t>
            </a:r>
            <a:r>
              <a:rPr lang="ru-RU" dirty="0" smtClean="0"/>
              <a:t> 3340 тис. 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1965 — 6686 тис. т, у тому </a:t>
            </a:r>
            <a:r>
              <a:rPr lang="ru-RU" dirty="0" err="1" smtClean="0"/>
              <a:t>числі</a:t>
            </a:r>
            <a:r>
              <a:rPr lang="ru-RU" dirty="0" smtClean="0"/>
              <a:t> 5644 тис. 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1970 — 5973 тис. т, у тому </a:t>
            </a:r>
            <a:r>
              <a:rPr lang="ru-RU" dirty="0" err="1" smtClean="0"/>
              <a:t>числі</a:t>
            </a:r>
            <a:r>
              <a:rPr lang="ru-RU" dirty="0" smtClean="0"/>
              <a:t> 5069 тис. 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1975 — 6035 тис. т (у тому </a:t>
            </a:r>
            <a:r>
              <a:rPr lang="ru-RU" dirty="0" err="1" smtClean="0"/>
              <a:t>числі</a:t>
            </a:r>
            <a:r>
              <a:rPr lang="ru-RU" dirty="0" smtClean="0"/>
              <a:t> 4679 тис. т.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1978 — 6900 тис. т. (у тому </a:t>
            </a:r>
            <a:r>
              <a:rPr lang="ru-RU" dirty="0" err="1" smtClean="0"/>
              <a:t>числі</a:t>
            </a:r>
            <a:r>
              <a:rPr lang="ru-RU" dirty="0" smtClean="0"/>
              <a:t> 3743 тис. т.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>);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той час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: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 1982 р. знову почалося зростання — 6 608 тис. т (4 254), найвищі числа в історії українського </a:t>
            </a:r>
            <a:r>
              <a:rPr lang="uk-UA" dirty="0" err="1" smtClean="0"/>
              <a:t>цукровиробництва</a:t>
            </a:r>
            <a:r>
              <a:rPr lang="uk-UA" dirty="0" smtClean="0"/>
              <a:t>. Однак, не зважаючи на помітне зростання </a:t>
            </a:r>
            <a:r>
              <a:rPr lang="uk-UA" dirty="0" err="1" smtClean="0"/>
              <a:t>врожайности</a:t>
            </a:r>
            <a:r>
              <a:rPr lang="uk-UA" dirty="0" smtClean="0"/>
              <a:t> і збору цукрового буряка, а також на розширення виробничих потужностей цукроварень, обсяг виробництва цукрової промисловості збільшився неістотно.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Так, середньорічна продукція цукру з цукрових буряків в УРСР становила у 1976-1980 </a:t>
            </a:r>
            <a:r>
              <a:rPr lang="en-US" dirty="0" smtClean="0"/>
              <a:t>pp. 4 </a:t>
            </a:r>
            <a:r>
              <a:rPr lang="uk-UA" dirty="0" err="1" smtClean="0"/>
              <a:t>млн</a:t>
            </a:r>
            <a:r>
              <a:rPr lang="uk-UA" dirty="0" smtClean="0"/>
              <a:t> т (проти 4,3 </a:t>
            </a:r>
            <a:r>
              <a:rPr lang="uk-UA" dirty="0" err="1" smtClean="0"/>
              <a:t>млн</a:t>
            </a:r>
            <a:r>
              <a:rPr lang="uk-UA" dirty="0" smtClean="0"/>
              <a:t> т у 1961-1965), тоді як обсяг переробки цукрових буряків зріс за цей час до 13 </a:t>
            </a:r>
            <a:r>
              <a:rPr lang="uk-UA" dirty="0" err="1" smtClean="0"/>
              <a:t>млн</a:t>
            </a:r>
            <a:r>
              <a:rPr lang="uk-UA" dirty="0" smtClean="0"/>
              <a:t> т.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best-dem.ru/wp-content/uploads/2012/03/1300726129_1-13-695x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652" y="0"/>
            <a:ext cx="12221304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галузь харчової промисловості, яка виробляє </a:t>
            </a:r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цукор-пісок </a:t>
            </a:r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 рафінад. На Україні це одна з найстаріших і найважливіших галузей харчової промисловості, продукція якої до 1914 року була найважливішим предметом експорту.</a:t>
            </a:r>
            <a:endParaRPr lang="uk-UA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Цукрова промисловість</a:t>
            </a:r>
            <a:endParaRPr lang="uk-UA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0" name="Picture 2" descr="http://kray.ck.ua/media/k2/items/cache/fc5dee0557d5c28746f896256ed9890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6" name="Picture 8" descr="http://santaukraina.agrobirzha.info/sites/default/files/mp_product_images/sahar-2.jpg"/>
          <p:cNvPicPr>
            <a:picLocks noChangeAspect="1" noChangeArrowheads="1"/>
          </p:cNvPicPr>
          <p:nvPr/>
        </p:nvPicPr>
        <p:blipFill>
          <a:blip r:embed="rId4" cstate="print"/>
          <a:srcRect l="4536" r="4745"/>
          <a:stretch>
            <a:fillRect/>
          </a:stretch>
        </p:blipFill>
        <p:spPr bwMode="auto">
          <a:xfrm>
            <a:off x="5262804" y="4005064"/>
            <a:ext cx="2261524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Основна причина цього явища — зменшення </a:t>
            </a:r>
            <a:r>
              <a:rPr lang="uk-UA" dirty="0" err="1" smtClean="0"/>
              <a:t>врожайности</a:t>
            </a:r>
            <a:r>
              <a:rPr lang="uk-UA" dirty="0" smtClean="0"/>
              <a:t> і </a:t>
            </a:r>
            <a:r>
              <a:rPr lang="uk-UA" dirty="0" err="1" smtClean="0"/>
              <a:t>цукристости</a:t>
            </a:r>
            <a:r>
              <a:rPr lang="uk-UA" dirty="0" smtClean="0"/>
              <a:t> цукрових буряків, погіршення їх технологічних вартостей, підвищення втрат цукру у процесі зберігання та нерідко нераціональний транспорт і переробка бурякової сировини. Внаслідок всього цього продукція цукру на 1976-1980 </a:t>
            </a:r>
            <a:r>
              <a:rPr lang="en-US" dirty="0" smtClean="0"/>
              <a:t>pp. </a:t>
            </a:r>
            <a:r>
              <a:rPr lang="uk-UA" dirty="0" smtClean="0"/>
              <a:t>знизилася з 13,7% до 10,6% від загальної маси цукрових буряків.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Географічне розміщення цукрової промисловості і тепер в основному покривається з розміщенням цукрового буряка.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Цукор-пісок переробляється на рафінад на 15 рафінадних заводах (найбільші — Сумський і Одеський) і в 12 рафінадних цехах. Почавши з 1960-х </a:t>
            </a:r>
            <a:r>
              <a:rPr lang="en-US" dirty="0" smtClean="0"/>
              <a:t>pp., </a:t>
            </a:r>
            <a:r>
              <a:rPr lang="uk-UA" dirty="0" smtClean="0"/>
              <a:t>у зв'язку з зменшенням його споживання, виробництво рафінаду скоротилося.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uk-UA" dirty="0" smtClean="0"/>
              <a:t>Найбільше розвинена цукрова промисловість у </a:t>
            </a:r>
            <a:r>
              <a:rPr lang="uk-UA" dirty="0" smtClean="0"/>
              <a:t>Вінницькій(1), Черкаській(2), Хмельницькій(3), Київській(4), Сумській(5), Полтавській(6) </a:t>
            </a:r>
            <a:r>
              <a:rPr lang="uk-UA" dirty="0" smtClean="0"/>
              <a:t>та </a:t>
            </a:r>
            <a:r>
              <a:rPr lang="uk-UA" dirty="0" smtClean="0"/>
              <a:t>Харківській(7), Кіровоградській(8) </a:t>
            </a:r>
            <a:r>
              <a:rPr lang="uk-UA" dirty="0" smtClean="0"/>
              <a:t>і </a:t>
            </a:r>
            <a:r>
              <a:rPr lang="uk-UA" dirty="0" smtClean="0"/>
              <a:t>Одеській(9) </a:t>
            </a:r>
            <a:r>
              <a:rPr lang="uk-UA" dirty="0" smtClean="0"/>
              <a:t>областях.</a:t>
            </a:r>
            <a:endParaRPr lang="uk-U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088185" cy="381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цукор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буряку</a:t>
            </a:r>
            <a:r>
              <a:rPr lang="ru-RU" dirty="0" smtClean="0"/>
              <a:t>. З </a:t>
            </a:r>
            <a:r>
              <a:rPr lang="ru-RU" dirty="0" err="1" smtClean="0"/>
              <a:t>середини</a:t>
            </a:r>
            <a:r>
              <a:rPr lang="ru-RU" dirty="0" smtClean="0"/>
              <a:t> 1950-х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деяка</a:t>
            </a:r>
            <a:r>
              <a:rPr lang="ru-RU" dirty="0" smtClean="0"/>
              <a:t>, </a:t>
            </a:r>
            <a:r>
              <a:rPr lang="ru-RU" dirty="0" err="1" smtClean="0"/>
              <a:t>щораз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(</a:t>
            </a:r>
            <a:r>
              <a:rPr lang="ru-RU" dirty="0" err="1" smtClean="0"/>
              <a:t>тепер</a:t>
            </a:r>
            <a:r>
              <a:rPr lang="ru-RU" dirty="0" smtClean="0"/>
              <a:t> до 35%), </a:t>
            </a:r>
            <a:r>
              <a:rPr lang="ru-RU" dirty="0" err="1" smtClean="0"/>
              <a:t>кількість</a:t>
            </a:r>
            <a:r>
              <a:rPr lang="ru-RU" dirty="0" smtClean="0"/>
              <a:t> —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цукрової</a:t>
            </a:r>
            <a:r>
              <a:rPr lang="ru-RU" dirty="0" smtClean="0"/>
              <a:t> </a:t>
            </a:r>
            <a:r>
              <a:rPr lang="ru-RU" dirty="0" err="1" smtClean="0"/>
              <a:t>тростини</a:t>
            </a:r>
            <a:r>
              <a:rPr lang="ru-RU" dirty="0" smtClean="0"/>
              <a:t>, яку </a:t>
            </a:r>
            <a:r>
              <a:rPr lang="ru-RU" dirty="0" err="1" smtClean="0"/>
              <a:t>привозять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Куби</a:t>
            </a:r>
            <a:r>
              <a:rPr lang="ru-RU" dirty="0" smtClean="0"/>
              <a:t>.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частина</a:t>
            </a:r>
            <a:r>
              <a:rPr lang="ru-RU" dirty="0" smtClean="0"/>
              <a:t> становить </a:t>
            </a:r>
            <a:r>
              <a:rPr lang="ru-RU" dirty="0" err="1" smtClean="0"/>
              <a:t>сировину</a:t>
            </a:r>
            <a:r>
              <a:rPr lang="ru-RU" dirty="0" smtClean="0"/>
              <a:t> для низки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1506" name="Picture 2" descr="http://www.o-moloke.ru/staff_files/75784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2232248" cy="2734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http://www.fruitnews.ru/images/oktiabr_2013/35662_BnH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3016"/>
            <a:ext cx="4095328" cy="2771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cktailsoldfashioned.de/wp-content/uploads/2011/02/Zuckerro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499" y="0"/>
            <a:ext cx="10286998" cy="6858000"/>
          </a:xfrm>
          <a:prstGeom prst="rect">
            <a:avLst/>
          </a:prstGeom>
          <a:noFill/>
        </p:spPr>
      </p:pic>
      <p:pic>
        <p:nvPicPr>
          <p:cNvPr id="20484" name="Picture 4" descr="Сахарный трос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56992"/>
            <a:ext cx="2619375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File:Saccharum-officinarum-harvest.JPG"/>
          <p:cNvPicPr>
            <a:picLocks noChangeAspect="1" noChangeArrowheads="1"/>
          </p:cNvPicPr>
          <p:nvPr/>
        </p:nvPicPr>
        <p:blipFill>
          <a:blip r:embed="rId4" cstate="print"/>
          <a:srcRect b="741"/>
          <a:stretch>
            <a:fillRect/>
          </a:stretch>
        </p:blipFill>
        <p:spPr bwMode="auto">
          <a:xfrm>
            <a:off x="5004048" y="404664"/>
            <a:ext cx="4501008" cy="262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Багетная рамка 6"/>
          <p:cNvSpPr/>
          <p:nvPr/>
        </p:nvSpPr>
        <p:spPr>
          <a:xfrm>
            <a:off x="-540568" y="3429000"/>
            <a:ext cx="4680520" cy="3429000"/>
          </a:xfrm>
          <a:prstGeom prst="bevel">
            <a:avLst>
              <a:gd name="adj" fmla="val 5527"/>
            </a:avLst>
          </a:prstGeom>
          <a:solidFill>
            <a:srgbClr val="16E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Виробництво цукру з цукрового буряка припадає у Західній Європі на середину 18 століття; у Росії перші цукрові заводи виникли у першій половині 18 століття (з привізної сировини — цукрової тростини</a:t>
            </a:r>
            <a:r>
              <a:rPr lang="uk-UA" sz="2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).</a:t>
            </a:r>
            <a:endParaRPr lang="uk-UA" sz="24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8" name="Picture 8" descr="http://open.az/uploads/posts/2012-12/1355731999_4772e1f02477318ce17ce48184af60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81128"/>
            <a:ext cx="2520280" cy="168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ervone.com/_ph/5/2/79924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540" cy="630932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 початку 1840-х </a:t>
            </a:r>
            <a:r>
              <a:rPr lang="ru-RU" dirty="0" err="1" smtClean="0">
                <a:solidFill>
                  <a:srgbClr val="FF0000"/>
                </a:solidFill>
              </a:rPr>
              <a:t>років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цукроварство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швидко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розвивається</a:t>
            </a:r>
            <a:r>
              <a:rPr lang="ru-RU" dirty="0" smtClean="0">
                <a:solidFill>
                  <a:srgbClr val="FF0000"/>
                </a:solidFill>
              </a:rPr>
              <a:t>: у 1830 р. — 6 </a:t>
            </a:r>
            <a:r>
              <a:rPr lang="ru-RU" dirty="0" err="1" smtClean="0">
                <a:solidFill>
                  <a:srgbClr val="FF0000"/>
                </a:solidFill>
              </a:rPr>
              <a:t>заводів</a:t>
            </a:r>
            <a:r>
              <a:rPr lang="ru-RU" dirty="0" smtClean="0">
                <a:solidFill>
                  <a:srgbClr val="FF0000"/>
                </a:solidFill>
              </a:rPr>
              <a:t>, у 1842 р. — 52, у 1848 р. — 192.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пов'язано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вигідними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природними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умовами</a:t>
            </a:r>
            <a:r>
              <a:rPr lang="ru-RU" dirty="0" smtClean="0">
                <a:solidFill>
                  <a:srgbClr val="FF0000"/>
                </a:solidFill>
              </a:rPr>
              <a:t> для </a:t>
            </a:r>
            <a:r>
              <a:rPr lang="ru-RU" dirty="0" err="1" smtClean="0">
                <a:solidFill>
                  <a:srgbClr val="FF0000"/>
                </a:solidFill>
              </a:rPr>
              <a:t>вирощування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цукрових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буряків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клімат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грунти</a:t>
            </a:r>
            <a:r>
              <a:rPr lang="ru-RU" dirty="0" smtClean="0">
                <a:solidFill>
                  <a:srgbClr val="FF0000"/>
                </a:solidFill>
              </a:rPr>
              <a:t>) та </a:t>
            </a:r>
            <a:r>
              <a:rPr lang="ru-RU" dirty="0" err="1" smtClean="0">
                <a:solidFill>
                  <a:srgbClr val="FF0000"/>
                </a:solidFill>
              </a:rPr>
              <a:t>наявністю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дешевої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робочої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сили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селяни-кріпаки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945625" y="6300028"/>
            <a:ext cx="325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Цукровий завод в смт. Червоне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dirty="0" err="1" smtClean="0"/>
              <a:t>Початково</a:t>
            </a:r>
            <a:r>
              <a:rPr lang="ru-RU" dirty="0" smtClean="0"/>
              <a:t> </a:t>
            </a:r>
            <a:r>
              <a:rPr lang="ru-RU" dirty="0" err="1" smtClean="0"/>
              <a:t>цукрова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винятково</a:t>
            </a:r>
            <a:r>
              <a:rPr lang="ru-RU" dirty="0" smtClean="0"/>
              <a:t> у </a:t>
            </a:r>
            <a:r>
              <a:rPr lang="ru-RU" dirty="0" err="1" smtClean="0"/>
              <a:t>поміщицьких</a:t>
            </a:r>
            <a:r>
              <a:rPr lang="ru-RU" dirty="0" smtClean="0"/>
              <a:t> </a:t>
            </a:r>
            <a:r>
              <a:rPr lang="ru-RU" dirty="0" err="1" smtClean="0"/>
              <a:t>господарствах</a:t>
            </a:r>
            <a:r>
              <a:rPr lang="ru-RU" dirty="0" smtClean="0"/>
              <a:t> - на той час,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коштами перевозу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буряка</a:t>
            </a:r>
            <a:r>
              <a:rPr lang="ru-RU" dirty="0" smtClean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цукрової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пов</a:t>
            </a:r>
            <a:r>
              <a:rPr lang="en-US" dirty="0" smtClean="0"/>
              <a:t>’</a:t>
            </a:r>
            <a:r>
              <a:rPr lang="ru-RU" dirty="0" err="1" smtClean="0"/>
              <a:t>язувалося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розміщенням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18434" name="Picture 2" descr="http://rama.com.ua/wp-content/uploads/2013/04/burj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4972050" cy="3924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Подальшому розвитку цукрової промисловості сприяла тенденція переходу на товарне рільництво з постійно зростаючими посівами технічних культур, зокрема цукрового буряка. У 1914 році в Російській Імперії нараховано 241 заводів, у тому числі на Україні - 203. На </a:t>
            </a:r>
            <a:r>
              <a:rPr lang="uk-UA" dirty="0" smtClean="0">
                <a:solidFill>
                  <a:schemeClr val="tx1"/>
                </a:solidFill>
              </a:rPr>
              <a:t>Правобережжі </a:t>
            </a:r>
            <a:r>
              <a:rPr lang="uk-UA" dirty="0" smtClean="0">
                <a:solidFill>
                  <a:schemeClr val="tx1"/>
                </a:solidFill>
              </a:rPr>
              <a:t>цукрова промисловість була найбільше розвинена на Київщині й Поділлі; на </a:t>
            </a:r>
            <a:r>
              <a:rPr lang="uk-UA" dirty="0" smtClean="0">
                <a:solidFill>
                  <a:schemeClr val="tx1"/>
                </a:solidFill>
              </a:rPr>
              <a:t>Лівобережжі </a:t>
            </a:r>
            <a:r>
              <a:rPr lang="uk-UA" dirty="0" smtClean="0">
                <a:solidFill>
                  <a:schemeClr val="tx1"/>
                </a:solidFill>
              </a:rPr>
              <a:t>— на Сумщині й Харківщині. 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volynnews.com/files/news/2008/10-22/2407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49891"/>
            <a:ext cx="3660503" cy="260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uk-UA" dirty="0" smtClean="0"/>
              <a:t>В 1914 році на цукрових заводах України працювало 120 тисяч робітників (1/5 робітництва України), переважно жінок і підлітків. Праця була сезонна (3-4 місяці), і працювали на 2 зміни, по 12 годин на добу. Виробництво цукру зросло з 200-900 т. у 1881-1882 роках до 1,1 </a:t>
            </a:r>
            <a:r>
              <a:rPr lang="uk-UA" dirty="0" err="1" smtClean="0"/>
              <a:t>млн</a:t>
            </a:r>
            <a:r>
              <a:rPr lang="uk-UA" dirty="0" smtClean="0"/>
              <a:t> т. 1913-1914 роках. Україна виробляла 80-85% цукру-піску і близько 75% рафінаду Російської Імперії. У світовій продукції цукру з цукрового буряка Україна посідала друге після Німеччини місце. 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Серед цукрозаводчиків була низка українців, відомих меценатів: </a:t>
            </a:r>
            <a:r>
              <a:rPr lang="uk-UA" sz="2800" dirty="0" err="1" smtClean="0"/>
              <a:t>Терещенки</a:t>
            </a:r>
            <a:r>
              <a:rPr lang="uk-UA" sz="2800" dirty="0" smtClean="0"/>
              <a:t>, Симиренки, </a:t>
            </a:r>
            <a:r>
              <a:rPr lang="uk-UA" sz="2800" dirty="0" err="1" smtClean="0"/>
              <a:t>Яхненки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15361" name="Picture 1" descr="Nikola Teres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190500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573325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uk-UA" b="1" dirty="0" smtClean="0"/>
              <a:t>Терещенко Микола Артемійович</a:t>
            </a:r>
            <a:endParaRPr lang="uk-UA" dirty="0"/>
          </a:p>
        </p:txBody>
      </p:sp>
      <p:pic>
        <p:nvPicPr>
          <p:cNvPr id="15362" name="Picture 2" descr="Симиренко 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1905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59832" y="5733256"/>
            <a:ext cx="2408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uk-UA" b="1" dirty="0" smtClean="0"/>
              <a:t>Симиренко Федір Степанович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73325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 err="1" smtClean="0"/>
              <a:t>Яхненко</a:t>
            </a:r>
            <a:r>
              <a:rPr lang="uk-UA" b="1" dirty="0" smtClean="0"/>
              <a:t> Степан </a:t>
            </a:r>
            <a:r>
              <a:rPr lang="uk-UA" b="1" dirty="0" smtClean="0"/>
              <a:t>Михайлович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15366" name="Picture 6" descr="Степан Яхн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213360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982</Words>
  <Application>Microsoft Office PowerPoint</Application>
  <PresentationFormat>Экран (4:3)</PresentationFormat>
  <Paragraphs>33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DesignTemplate</vt:lpstr>
      <vt:lpstr>Розвиток цукрової промисловості в Україні</vt:lpstr>
      <vt:lpstr>Цукрова промисловість</vt:lpstr>
      <vt:lpstr>Слайд 3</vt:lpstr>
      <vt:lpstr>Слайд 4</vt:lpstr>
      <vt:lpstr>Слайд 5</vt:lpstr>
      <vt:lpstr>Слайд 6</vt:lpstr>
      <vt:lpstr>Слайд 7</vt:lpstr>
      <vt:lpstr>Слайд 8</vt:lpstr>
      <vt:lpstr>Серед цукрозаводчиків була низка українців, відомих меценатів: Терещенки, Симиренки, Яхненки.</vt:lpstr>
      <vt:lpstr>Слайд 10</vt:lpstr>
      <vt:lpstr>Слайд 11</vt:lpstr>
      <vt:lpstr>Слайд 12</vt:lpstr>
      <vt:lpstr>У 1913 році цукровий завод на Україні переробляв пересічно 70 тис. ц., а у 1940 р. — 103 тис. центнерів цукрових буряків.</vt:lpstr>
      <vt:lpstr>Слайд 14</vt:lpstr>
      <vt:lpstr>Слайд 15</vt:lpstr>
      <vt:lpstr>Слайд 16</vt:lpstr>
      <vt:lpstr>За той час виробництво цукру: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2014-03-31T17:55:40Z</dcterms:created>
  <dcterms:modified xsi:type="dcterms:W3CDTF">2014-03-31T19:51:55Z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