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2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BE16D4-7A75-437E-B221-96E2D6BC6F0C}" type="datetimeFigureOut">
              <a:rPr lang="ru-RU" smtClean="0"/>
              <a:pPr/>
              <a:t>19.01.2013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D2342-A252-4F7D-99EB-2F0C1D5533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86;&#1090;&#1086;\Alina\&#1091;&#1088;&#1086;&#1082;&#1080;\&#1060;&#1088;&#1072;&#1085;&#1094;&#1110;&#1103;\Zaz%20-%20samaya%20ofigennaya%20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88;&#1072;&#1085;&#1094;&#1110;&#1103;" TargetMode="External"/><Relationship Id="rId2" Type="http://schemas.openxmlformats.org/officeDocument/2006/relationships/hyperlink" Target="http://uk.wikipedia.org/wiki/&#1060;&#1088;&#1072;&#1085;&#1094;&#1110;&#1103;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1828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244408" cy="49685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Франц</a:t>
            </a:r>
            <a:r>
              <a:rPr lang="uk-UA" sz="8800" b="1" cap="all" dirty="0" err="1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ія</a:t>
            </a:r>
            <a:endParaRPr lang="uk-UA" sz="8800" b="1" cap="all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l"/>
            <a:r>
              <a:rPr lang="uk-UA" sz="4000" b="1" cap="all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Мета</a:t>
            </a:r>
            <a:r>
              <a:rPr lang="uk-UA" sz="3200" b="1" cap="all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Детальніше ознайомитися з країною. </a:t>
            </a:r>
            <a:endParaRPr lang="ru-RU" b="1" cap="all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D:\Фото\Alina\уроки\країни Європи\but_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56184" cy="1380153"/>
          </a:xfrm>
          <a:prstGeom prst="rect">
            <a:avLst/>
          </a:prstGeom>
          <a:noFill/>
        </p:spPr>
      </p:pic>
      <p:pic>
        <p:nvPicPr>
          <p:cNvPr id="7" name="Picture 3" descr="D:\Фото\Alina\уроки\країни Європи\267217-5475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2520280" cy="1893811"/>
          </a:xfrm>
          <a:prstGeom prst="rect">
            <a:avLst/>
          </a:prstGeom>
          <a:noFill/>
        </p:spPr>
      </p:pic>
      <p:pic>
        <p:nvPicPr>
          <p:cNvPr id="8" name="Zaz - samaya ofigenna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  <p:pic>
        <p:nvPicPr>
          <p:cNvPr id="9" name="Picture 10" descr="etoi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14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Ґрунти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представлені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здебільшого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карбонатними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бурими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лісовими</a:t>
            </a:r>
            <a:r>
              <a:rPr lang="ru-RU" dirty="0" smtClean="0">
                <a:solidFill>
                  <a:schemeClr val="bg1"/>
                </a:solidFill>
              </a:rPr>
              <a:t> типами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цілому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сприятливі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Ліси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четверту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площі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штучне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походження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Фото\Alina\уроки\країни Європи\Lössa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867696" cy="2149870"/>
          </a:xfrm>
          <a:prstGeom prst="rect">
            <a:avLst/>
          </a:prstGeom>
          <a:noFill/>
        </p:spPr>
      </p:pic>
      <p:pic>
        <p:nvPicPr>
          <p:cNvPr id="8195" name="Picture 3" descr="D:\Фото\Alina\уроки\країни Європи\Brown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686">
            <a:off x="506042" y="5080638"/>
            <a:ext cx="2424205" cy="14289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64288" y="2276872"/>
            <a:ext cx="150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Лісовий тип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165304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hlinkClick r:id="rId4" action="ppaction://hlinksldjump"/>
              </a:rPr>
              <a:t>назад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</a:t>
            </a:r>
            <a:r>
              <a:rPr lang="ru-RU" sz="4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Франції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налічує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близько</a:t>
            </a:r>
            <a:r>
              <a:rPr lang="ru-RU" sz="4400" dirty="0" smtClean="0">
                <a:solidFill>
                  <a:schemeClr val="bg1"/>
                </a:solidFill>
              </a:rPr>
              <a:t> 65 </a:t>
            </a:r>
            <a:r>
              <a:rPr lang="ru-RU" sz="4400" dirty="0" err="1" smtClean="0">
                <a:solidFill>
                  <a:schemeClr val="bg1"/>
                </a:solidFill>
              </a:rPr>
              <a:t>млн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чол</a:t>
            </a:r>
            <a:r>
              <a:rPr lang="ru-RU" sz="4400" dirty="0" smtClean="0">
                <a:solidFill>
                  <a:schemeClr val="bg1"/>
                </a:solidFill>
              </a:rPr>
              <a:t>. За </a:t>
            </a:r>
            <a:r>
              <a:rPr lang="ru-RU" sz="4400" dirty="0" err="1" smtClean="0">
                <a:solidFill>
                  <a:schemeClr val="bg1"/>
                </a:solidFill>
              </a:rPr>
              <a:t>чисельністю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Франція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займає</a:t>
            </a:r>
            <a:r>
              <a:rPr lang="ru-RU" sz="4400" dirty="0" smtClean="0">
                <a:solidFill>
                  <a:schemeClr val="bg1"/>
                </a:solidFill>
              </a:rPr>
              <a:t> 20-е </a:t>
            </a:r>
            <a:r>
              <a:rPr lang="ru-RU" sz="4400" dirty="0" err="1" smtClean="0">
                <a:solidFill>
                  <a:schemeClr val="bg1"/>
                </a:solidFill>
              </a:rPr>
              <a:t>місце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серед</a:t>
            </a:r>
            <a:r>
              <a:rPr lang="ru-RU" sz="4400" dirty="0" smtClean="0">
                <a:solidFill>
                  <a:schemeClr val="bg1"/>
                </a:solidFill>
              </a:rPr>
              <a:t> 192 держав - </a:t>
            </a:r>
            <a:r>
              <a:rPr lang="ru-RU" sz="4400" dirty="0" err="1" smtClean="0">
                <a:solidFill>
                  <a:schemeClr val="bg1"/>
                </a:solidFill>
              </a:rPr>
              <a:t>членів</a:t>
            </a:r>
            <a:r>
              <a:rPr lang="ru-RU" sz="4400" dirty="0" smtClean="0">
                <a:solidFill>
                  <a:schemeClr val="bg1"/>
                </a:solidFill>
              </a:rPr>
              <a:t> ООН.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Фото\Alina\уроки\країни Європи\0f3bd1bbd1cccbbe05439e5afe316285fbaed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2952328" cy="2214246"/>
          </a:xfrm>
          <a:prstGeom prst="rect">
            <a:avLst/>
          </a:prstGeom>
          <a:noFill/>
        </p:spPr>
      </p:pic>
      <p:pic>
        <p:nvPicPr>
          <p:cNvPr id="24578" name="Picture 2" descr="http://www.rate1.com.ua/files/health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3024336" cy="211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056784" cy="34563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Релігійний</a:t>
            </a:r>
            <a:r>
              <a:rPr lang="ru-RU" dirty="0" smtClean="0">
                <a:solidFill>
                  <a:schemeClr val="bg1"/>
                </a:solidFill>
              </a:rPr>
              <a:t> склад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Співвідношення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релігійних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католики - 83% -88%,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мусульмани</a:t>
            </a:r>
            <a:r>
              <a:rPr lang="ru-RU" dirty="0" smtClean="0">
                <a:solidFill>
                  <a:schemeClr val="bg1"/>
                </a:solidFill>
              </a:rPr>
              <a:t> - 6% -8%,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протестанти</a:t>
            </a:r>
            <a:r>
              <a:rPr lang="ru-RU" dirty="0" smtClean="0">
                <a:solidFill>
                  <a:schemeClr val="bg1"/>
                </a:solidFill>
              </a:rPr>
              <a:t> - 2%,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іудеї</a:t>
            </a:r>
            <a:r>
              <a:rPr lang="ru-RU" dirty="0" smtClean="0">
                <a:solidFill>
                  <a:schemeClr val="bg1"/>
                </a:solidFill>
              </a:rPr>
              <a:t> - 1%.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Фото\Alina\уроки\країни Європи\Easter_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103315" cy="2022003"/>
          </a:xfrm>
          <a:prstGeom prst="rect">
            <a:avLst/>
          </a:prstGeom>
          <a:noFill/>
        </p:spPr>
      </p:pic>
      <p:pic>
        <p:nvPicPr>
          <p:cNvPr id="2051" name="Picture 3" descr="D:\Фото\Alina\уроки\країни Європи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653136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064896" cy="5976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err="1" smtClean="0">
                <a:solidFill>
                  <a:schemeClr val="bg1"/>
                </a:solidFill>
              </a:rPr>
              <a:t>Прогнози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щодо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територіальних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відмінностей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Як </a:t>
            </a:r>
            <a:r>
              <a:rPr lang="ru-RU" sz="4000" dirty="0" err="1" smtClean="0">
                <a:solidFill>
                  <a:schemeClr val="bg1"/>
                </a:solidFill>
              </a:rPr>
              <a:t>припускає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інститут</a:t>
            </a:r>
            <a:r>
              <a:rPr lang="ru-RU" sz="4000" dirty="0" smtClean="0">
                <a:solidFill>
                  <a:schemeClr val="bg1"/>
                </a:solidFill>
              </a:rPr>
              <a:t> статистики та </a:t>
            </a:r>
            <a:r>
              <a:rPr lang="ru-RU" sz="40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4000" dirty="0" smtClean="0">
                <a:solidFill>
                  <a:schemeClr val="bg1"/>
                </a:solidFill>
              </a:rPr>
              <a:t>, при </a:t>
            </a:r>
            <a:r>
              <a:rPr lang="ru-RU" sz="4000" dirty="0" err="1" smtClean="0">
                <a:solidFill>
                  <a:schemeClr val="bg1"/>
                </a:solidFill>
              </a:rPr>
              <a:t>збереженні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нинішніх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тенденцій</a:t>
            </a:r>
            <a:r>
              <a:rPr lang="ru-RU" sz="4000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продовжить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концентруватися</a:t>
            </a:r>
            <a:r>
              <a:rPr lang="ru-RU" sz="4000" dirty="0" smtClean="0">
                <a:solidFill>
                  <a:schemeClr val="bg1"/>
                </a:solidFill>
              </a:rPr>
              <a:t> в </a:t>
            </a:r>
            <a:r>
              <a:rPr lang="ru-RU" sz="4000" dirty="0" err="1" smtClean="0">
                <a:solidFill>
                  <a:schemeClr val="bg1"/>
                </a:solidFill>
              </a:rPr>
              <a:t>південних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західних</a:t>
            </a:r>
            <a:r>
              <a:rPr lang="ru-RU" sz="4000" dirty="0" smtClean="0">
                <a:solidFill>
                  <a:schemeClr val="bg1"/>
                </a:solidFill>
              </a:rPr>
              <a:t> районах </a:t>
            </a:r>
            <a:r>
              <a:rPr lang="ru-RU" sz="4000" dirty="0" err="1" smtClean="0">
                <a:solidFill>
                  <a:schemeClr val="bg1"/>
                </a:solidFill>
              </a:rPr>
              <a:t>континентальної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Франції</a:t>
            </a:r>
            <a:r>
              <a:rPr lang="ru-RU" sz="40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деяких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північно-східних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регіонів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знизиться</a:t>
            </a:r>
            <a:r>
              <a:rPr lang="ru-RU" sz="40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в </a:t>
            </a:r>
            <a:r>
              <a:rPr lang="ru-RU" sz="4000" dirty="0" err="1" smtClean="0">
                <a:solidFill>
                  <a:schemeClr val="bg1"/>
                </a:solidFill>
              </a:rPr>
              <a:t>половині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регіонів</a:t>
            </a:r>
            <a:r>
              <a:rPr lang="ru-RU" sz="4000" dirty="0" smtClean="0">
                <a:solidFill>
                  <a:schemeClr val="bg1"/>
                </a:solidFill>
              </a:rPr>
              <a:t> число смертей </a:t>
            </a:r>
            <a:r>
              <a:rPr lang="ru-RU" sz="4000" dirty="0" err="1" smtClean="0">
                <a:solidFill>
                  <a:schemeClr val="bg1"/>
                </a:solidFill>
              </a:rPr>
              <a:t>перевершить</a:t>
            </a:r>
            <a:r>
              <a:rPr lang="ru-RU" sz="4000" dirty="0" smtClean="0">
                <a:solidFill>
                  <a:schemeClr val="bg1"/>
                </a:solidFill>
              </a:rPr>
              <a:t> число </a:t>
            </a:r>
            <a:r>
              <a:rPr lang="ru-RU" sz="4000" dirty="0" err="1" smtClean="0">
                <a:solidFill>
                  <a:schemeClr val="bg1"/>
                </a:solidFill>
              </a:rPr>
              <a:t>народжень</a:t>
            </a:r>
            <a:r>
              <a:rPr lang="ru-RU" sz="40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ця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ситуація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підсилить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міграцій</a:t>
            </a:r>
            <a:r>
              <a:rPr lang="ru-RU" sz="4000" dirty="0" smtClean="0">
                <a:solidFill>
                  <a:schemeClr val="bg1"/>
                </a:solidFill>
              </a:rPr>
              <a:t> на </a:t>
            </a:r>
            <a:r>
              <a:rPr lang="ru-RU" sz="40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демографічної</a:t>
            </a:r>
            <a:r>
              <a:rPr lang="ru-RU" sz="4000" dirty="0" smtClean="0">
                <a:solidFill>
                  <a:schemeClr val="bg1"/>
                </a:solidFill>
              </a:rPr>
              <a:t> обстановки;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старінням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представників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покоління</a:t>
            </a:r>
            <a:r>
              <a:rPr lang="ru-RU" sz="4000" dirty="0" smtClean="0">
                <a:solidFill>
                  <a:schemeClr val="bg1"/>
                </a:solidFill>
              </a:rPr>
              <a:t> "</a:t>
            </a:r>
            <a:r>
              <a:rPr lang="ru-RU" sz="4000" dirty="0" err="1" smtClean="0">
                <a:solidFill>
                  <a:schemeClr val="bg1"/>
                </a:solidFill>
              </a:rPr>
              <a:t>бебі-бум</a:t>
            </a:r>
            <a:r>
              <a:rPr lang="ru-RU" sz="4000" dirty="0" smtClean="0">
                <a:solidFill>
                  <a:schemeClr val="bg1"/>
                </a:solidFill>
              </a:rPr>
              <a:t>" </a:t>
            </a:r>
            <a:r>
              <a:rPr lang="ru-RU" sz="4000" dirty="0" err="1" smtClean="0">
                <a:solidFill>
                  <a:schemeClr val="bg1"/>
                </a:solidFill>
              </a:rPr>
              <a:t>всюди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збільшиться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середній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вік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0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регіон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Іль-де-Франс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виявиться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найменш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порушених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цим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старінням</a:t>
            </a:r>
            <a:r>
              <a:rPr lang="ru-RU" sz="40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регіонами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найменшою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природним</a:t>
            </a:r>
            <a:r>
              <a:rPr lang="ru-RU" sz="4000" dirty="0" smtClean="0">
                <a:solidFill>
                  <a:schemeClr val="bg1"/>
                </a:solidFill>
              </a:rPr>
              <a:t> приростом </a:t>
            </a:r>
            <a:r>
              <a:rPr lang="ru-RU" sz="4000" dirty="0" err="1" smtClean="0">
                <a:solidFill>
                  <a:schemeClr val="bg1"/>
                </a:solidFill>
              </a:rPr>
              <a:t>будуть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ті</a:t>
            </a:r>
            <a:r>
              <a:rPr lang="ru-RU" sz="4000" dirty="0" smtClean="0">
                <a:solidFill>
                  <a:schemeClr val="bg1"/>
                </a:solidFill>
              </a:rPr>
              <a:t>, де </a:t>
            </a:r>
            <a:r>
              <a:rPr lang="ru-RU" sz="4000" dirty="0" err="1" smtClean="0">
                <a:solidFill>
                  <a:schemeClr val="bg1"/>
                </a:solidFill>
              </a:rPr>
              <a:t>найбільше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зменшиться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4000" dirty="0" smtClean="0">
                <a:solidFill>
                  <a:schemeClr val="bg1"/>
                </a:solidFill>
              </a:rPr>
              <a:t> у </a:t>
            </a:r>
            <a:r>
              <a:rPr lang="ru-RU" sz="4000" dirty="0" err="1" smtClean="0">
                <a:solidFill>
                  <a:schemeClr val="bg1"/>
                </a:solidFill>
              </a:rPr>
              <a:t>віці</a:t>
            </a:r>
            <a:r>
              <a:rPr lang="ru-RU" sz="4000" dirty="0" smtClean="0">
                <a:solidFill>
                  <a:schemeClr val="bg1"/>
                </a:solidFill>
              </a:rPr>
              <a:t> до 20 </a:t>
            </a:r>
            <a:r>
              <a:rPr lang="ru-RU" sz="4000" dirty="0" err="1" smtClean="0">
                <a:solidFill>
                  <a:schemeClr val="bg1"/>
                </a:solidFill>
              </a:rPr>
              <a:t>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від</a:t>
            </a:r>
            <a:r>
              <a:rPr lang="ru-RU" sz="4000" dirty="0" smtClean="0">
                <a:solidFill>
                  <a:schemeClr val="bg1"/>
                </a:solidFill>
              </a:rPr>
              <a:t> 20 до 59 </a:t>
            </a:r>
            <a:r>
              <a:rPr lang="ru-RU" sz="4000" dirty="0" err="1" smtClean="0">
                <a:solidFill>
                  <a:schemeClr val="bg1"/>
                </a:solidFill>
              </a:rPr>
              <a:t>років</a:t>
            </a:r>
            <a:r>
              <a:rPr lang="ru-RU" sz="40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68344" y="623731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назад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18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збереглися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незначні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залишки</a:t>
            </a:r>
            <a:r>
              <a:rPr lang="ru-RU" dirty="0" smtClean="0">
                <a:solidFill>
                  <a:schemeClr val="bg1"/>
                </a:solidFill>
              </a:rPr>
              <a:t> колись </a:t>
            </a:r>
            <a:r>
              <a:rPr lang="ru-RU" dirty="0" err="1" smtClean="0">
                <a:solidFill>
                  <a:schemeClr val="bg1"/>
                </a:solidFill>
              </a:rPr>
              <a:t>величних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лісів</a:t>
            </a:r>
            <a:r>
              <a:rPr lang="ru-RU" dirty="0" smtClean="0">
                <a:solidFill>
                  <a:schemeClr val="bg1"/>
                </a:solidFill>
              </a:rPr>
              <a:t>, які </a:t>
            </a:r>
            <a:r>
              <a:rPr lang="ru-RU" dirty="0" err="1" smtClean="0">
                <a:solidFill>
                  <a:schemeClr val="bg1"/>
                </a:solidFill>
              </a:rPr>
              <a:t>покривали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рівнини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низькі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гори.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Фото\Alina\уроки\країни Європи\800px-Quercus_suber_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4149080"/>
            <a:ext cx="3096344" cy="23762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2160" y="648866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Корковий</a:t>
            </a:r>
            <a:r>
              <a:rPr lang="ru-RU" dirty="0" smtClean="0"/>
              <a:t> дуб </a:t>
            </a:r>
            <a:endParaRPr lang="ru-RU" dirty="0"/>
          </a:p>
        </p:txBody>
      </p:sp>
      <p:pic>
        <p:nvPicPr>
          <p:cNvPr id="3075" name="Picture 3" descr="D:\Фото\Alina\уроки\країни Європи\800px-Calanques_Marseille_Cassi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558256" cy="19186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488668"/>
            <a:ext cx="380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Алепська</a:t>
            </a:r>
            <a:r>
              <a:rPr lang="ru-RU" dirty="0" smtClean="0"/>
              <a:t> сосна </a:t>
            </a:r>
            <a:r>
              <a:rPr lang="ru-RU" dirty="0" err="1" smtClean="0"/>
              <a:t>поблизу</a:t>
            </a:r>
            <a:r>
              <a:rPr lang="ru-RU" dirty="0" smtClean="0"/>
              <a:t> Марселя</a:t>
            </a:r>
            <a:endParaRPr lang="ru-RU" dirty="0"/>
          </a:p>
        </p:txBody>
      </p:sp>
      <p:pic>
        <p:nvPicPr>
          <p:cNvPr id="20482" name="Picture 2" descr="http://pernatidruzi.org.ua/pictures/plyhali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3600400" cy="2700300"/>
          </a:xfrm>
          <a:prstGeom prst="rect">
            <a:avLst/>
          </a:prstGeom>
          <a:noFill/>
        </p:spPr>
      </p:pic>
      <p:pic>
        <p:nvPicPr>
          <p:cNvPr id="20484" name="Picture 4" descr="http://tvoioboi.com/uploads/2009/11/Magical-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</a:rPr>
              <a:t>Найсвоєрідніша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середземноморського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узбережжя</a:t>
            </a:r>
            <a:r>
              <a:rPr lang="ru-RU" dirty="0" smtClean="0">
                <a:solidFill>
                  <a:schemeClr val="bg1"/>
                </a:solidFill>
              </a:rPr>
              <a:t>, де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переносять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тривалу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літню</a:t>
            </a:r>
            <a:r>
              <a:rPr lang="ru-RU" dirty="0" smtClean="0">
                <a:solidFill>
                  <a:schemeClr val="bg1"/>
                </a:solidFill>
              </a:rPr>
              <a:t> посуху. </a:t>
            </a:r>
            <a:r>
              <a:rPr lang="ru-RU" dirty="0" err="1" smtClean="0">
                <a:solidFill>
                  <a:schemeClr val="bg1"/>
                </a:solidFill>
              </a:rPr>
              <a:t>Замість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лісів</a:t>
            </a:r>
            <a:r>
              <a:rPr lang="ru-RU" dirty="0" smtClean="0">
                <a:solidFill>
                  <a:schemeClr val="bg1"/>
                </a:solidFill>
              </a:rPr>
              <a:t> тут </a:t>
            </a:r>
            <a:r>
              <a:rPr lang="ru-RU" dirty="0" err="1" smtClean="0">
                <a:solidFill>
                  <a:schemeClr val="bg1"/>
                </a:solidFill>
              </a:rPr>
              <a:t>ростуть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ізольовані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невисокі</a:t>
            </a:r>
            <a:r>
              <a:rPr lang="ru-RU" dirty="0" smtClean="0">
                <a:solidFill>
                  <a:schemeClr val="bg1"/>
                </a:solidFill>
              </a:rPr>
              <a:t> дерева і </a:t>
            </a:r>
            <a:r>
              <a:rPr lang="ru-RU" dirty="0" err="1" smtClean="0">
                <a:solidFill>
                  <a:schemeClr val="bg1"/>
                </a:solidFill>
              </a:rPr>
              <a:t>чагарники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Фото\Alina\уроки\країни Європи\800px-Alpage_moutons_pyren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552395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623731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Альпійські</a:t>
            </a:r>
            <a:r>
              <a:rPr lang="ru-RU" dirty="0" smtClean="0"/>
              <a:t> луки у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Піренеях</a:t>
            </a:r>
            <a:endParaRPr lang="ru-RU" dirty="0"/>
          </a:p>
        </p:txBody>
      </p:sp>
      <p:pic>
        <p:nvPicPr>
          <p:cNvPr id="4099" name="Picture 3" descr="D:\Фото\Alina\уроки\країни Європи\800px-4496_BAUX5005_C_Reco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853860" cy="2571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6488668"/>
            <a:ext cx="393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Оливкові</a:t>
            </a:r>
            <a:r>
              <a:rPr lang="ru-RU" dirty="0" smtClean="0"/>
              <a:t> дерева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2608" y="6488668"/>
            <a:ext cx="8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назад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</a:rPr>
              <a:t>Тваринний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сильно </a:t>
            </a:r>
            <a:r>
              <a:rPr lang="ru-RU" dirty="0" err="1" smtClean="0">
                <a:solidFill>
                  <a:schemeClr val="bg1"/>
                </a:solidFill>
              </a:rPr>
              <a:t>збіднів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тут дика фауна </a:t>
            </a:r>
            <a:r>
              <a:rPr lang="ru-RU" dirty="0" err="1" smtClean="0">
                <a:solidFill>
                  <a:schemeClr val="bg1"/>
                </a:solidFill>
              </a:rPr>
              <a:t>збереглася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сусідніх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Поширені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лисиця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борсук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видра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гризунів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білки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щурі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миші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Фото\Alina\уроки\країни Європи\Lightmatter_Alaskan_brown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2664296" cy="2132856"/>
          </a:xfrm>
          <a:prstGeom prst="rect">
            <a:avLst/>
          </a:prstGeom>
          <a:noFill/>
        </p:spPr>
      </p:pic>
      <p:pic>
        <p:nvPicPr>
          <p:cNvPr id="5123" name="Picture 3" descr="D:\Фото\Alina\уроки\країни Європи\800px-Imgp7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6"/>
            <a:ext cx="3096344" cy="1948978"/>
          </a:xfrm>
          <a:prstGeom prst="rect">
            <a:avLst/>
          </a:prstGeom>
          <a:noFill/>
        </p:spPr>
      </p:pic>
      <p:pic>
        <p:nvPicPr>
          <p:cNvPr id="5" name="Picture 14" descr="ли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2590800" cy="1749425"/>
          </a:xfrm>
          <a:prstGeom prst="rect">
            <a:avLst/>
          </a:prstGeom>
          <a:noFill/>
        </p:spPr>
      </p:pic>
      <p:pic>
        <p:nvPicPr>
          <p:cNvPr id="6" name="Picture 16" descr="фламин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1400944" cy="144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5328592" cy="42210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З </a:t>
            </a:r>
            <a:r>
              <a:rPr lang="ru-RU" dirty="0" err="1" smtClean="0">
                <a:solidFill>
                  <a:schemeClr val="bg1"/>
                </a:solidFill>
              </a:rPr>
              <a:t>хижих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ссавців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лисиця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борсук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видра</a:t>
            </a:r>
            <a:r>
              <a:rPr lang="ru-RU" dirty="0" smtClean="0">
                <a:solidFill>
                  <a:schemeClr val="bg1"/>
                </a:solidFill>
              </a:rPr>
              <a:t>, а на </a:t>
            </a:r>
            <a:r>
              <a:rPr lang="ru-RU" dirty="0" err="1" smtClean="0">
                <a:solidFill>
                  <a:schemeClr val="bg1"/>
                </a:solidFill>
              </a:rPr>
              <a:t>півдні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генета</a:t>
            </a:r>
            <a:r>
              <a:rPr lang="ru-RU" dirty="0" smtClean="0">
                <a:solidFill>
                  <a:schemeClr val="bg1"/>
                </a:solidFill>
              </a:rPr>
              <a:t>. З </a:t>
            </a:r>
            <a:r>
              <a:rPr lang="ru-RU" dirty="0" err="1" smtClean="0">
                <a:solidFill>
                  <a:schemeClr val="bg1"/>
                </a:solidFill>
              </a:rPr>
              <a:t>гризунів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вивірки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щурі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миші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південних</a:t>
            </a:r>
            <a:r>
              <a:rPr lang="ru-RU" dirty="0" smtClean="0">
                <a:solidFill>
                  <a:schemeClr val="bg1"/>
                </a:solidFill>
              </a:rPr>
              <a:t> районах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кажанів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Місцями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збереглися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зайці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копитних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окремих</a:t>
            </a:r>
            <a:r>
              <a:rPr lang="ru-RU" dirty="0" smtClean="0">
                <a:solidFill>
                  <a:schemeClr val="bg1"/>
                </a:solidFill>
              </a:rPr>
              <a:t> великих </a:t>
            </a:r>
            <a:r>
              <a:rPr lang="ru-RU" dirty="0" err="1" smtClean="0">
                <a:solidFill>
                  <a:schemeClr val="bg1"/>
                </a:solidFill>
              </a:rPr>
              <a:t>лісових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масивах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зустрічаються</a:t>
            </a:r>
            <a:r>
              <a:rPr lang="ru-RU" dirty="0" smtClean="0">
                <a:solidFill>
                  <a:schemeClr val="bg1"/>
                </a:solidFill>
              </a:rPr>
              <a:t> олень </a:t>
            </a:r>
            <a:r>
              <a:rPr lang="ru-RU" dirty="0" err="1" smtClean="0">
                <a:solidFill>
                  <a:schemeClr val="bg1"/>
                </a:solidFill>
              </a:rPr>
              <a:t>благородний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сарна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європейська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свиня</a:t>
            </a:r>
            <a:r>
              <a:rPr lang="ru-RU" dirty="0" smtClean="0">
                <a:solidFill>
                  <a:schemeClr val="bg1"/>
                </a:solidFill>
              </a:rPr>
              <a:t> дика і бобер </a:t>
            </a:r>
            <a:r>
              <a:rPr lang="ru-RU" dirty="0" err="1" smtClean="0">
                <a:solidFill>
                  <a:schemeClr val="bg1"/>
                </a:solidFill>
              </a:rPr>
              <a:t>європейський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Фото\Alina\уроки\країни Європи\450px-Meles_(Genu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1907704" cy="1948877"/>
          </a:xfrm>
          <a:prstGeom prst="rect">
            <a:avLst/>
          </a:prstGeom>
          <a:noFill/>
        </p:spPr>
      </p:pic>
      <p:pic>
        <p:nvPicPr>
          <p:cNvPr id="6147" name="Picture 3" descr="D:\Фото\Alina\уроки\країни Європи\450px-Genetta_genetta_felina_(Wroclaw_zoo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2204864"/>
            <a:ext cx="2232248" cy="24627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06820" y="4653136"/>
            <a:ext cx="93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генета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6149" name="Picture 5" descr="D:\Фото\Alina\уроки\країни Європи\800px-Capreolus_capreolus_2_Jo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37112"/>
            <a:ext cx="3136454" cy="18113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79912" y="6237312"/>
            <a:ext cx="234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Сарна європейська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50" name="Picture 6" descr="D:\Фото\Alina\уроки\країни Європи\Mufflon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021" y="4581129"/>
            <a:ext cx="2681424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6488668"/>
            <a:ext cx="103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муфлон</a:t>
            </a:r>
            <a:endParaRPr lang="ru-RU" dirty="0"/>
          </a:p>
        </p:txBody>
      </p:sp>
      <p:pic>
        <p:nvPicPr>
          <p:cNvPr id="10" name="Picture 11" descr="каб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05400"/>
            <a:ext cx="140493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920880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різноманітний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птахів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Піренеях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рухаючись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передгір'я</a:t>
            </a:r>
            <a:r>
              <a:rPr lang="ru-RU" dirty="0" smtClean="0">
                <a:solidFill>
                  <a:schemeClr val="bg1"/>
                </a:solidFill>
              </a:rPr>
              <a:t> до вершин,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спостерігати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весняний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вівчарик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снігур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пискуха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лучна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трав'янка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дрізд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співочий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глухар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жовтобровий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вівчарик</a:t>
            </a:r>
            <a:r>
              <a:rPr lang="ru-RU" dirty="0" smtClean="0">
                <a:solidFill>
                  <a:schemeClr val="bg1"/>
                </a:solidFill>
              </a:rPr>
              <a:t>, вальдшнеп, </a:t>
            </a:r>
            <a:r>
              <a:rPr lang="ru-RU" dirty="0" err="1" smtClean="0">
                <a:solidFill>
                  <a:schemeClr val="bg1"/>
                </a:solidFill>
              </a:rPr>
              <a:t>червонокрилий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стінолаз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білодзьобий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дрізд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альпійська</a:t>
            </a:r>
            <a:r>
              <a:rPr lang="ru-RU" dirty="0" smtClean="0">
                <a:solidFill>
                  <a:schemeClr val="bg1"/>
                </a:solidFill>
              </a:rPr>
              <a:t> галка, </a:t>
            </a:r>
            <a:r>
              <a:rPr lang="ru-RU" dirty="0" err="1" smtClean="0">
                <a:solidFill>
                  <a:schemeClr val="bg1"/>
                </a:solidFill>
              </a:rPr>
              <a:t>сіра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тундряна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куріпка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альпійський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в'юрок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Фото\Alina\уроки\країни Європи\492px-Saxicola_rubetra_poklaskwa_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656185" cy="16684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6488668"/>
            <a:ext cx="191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Лучна</a:t>
            </a:r>
            <a:r>
              <a:rPr lang="ru-RU" dirty="0" smtClean="0"/>
              <a:t> </a:t>
            </a:r>
            <a:r>
              <a:rPr lang="ru-RU" dirty="0" err="1" smtClean="0"/>
              <a:t>трав'янка</a:t>
            </a:r>
            <a:endParaRPr lang="ru-RU" dirty="0"/>
          </a:p>
        </p:txBody>
      </p:sp>
      <p:pic>
        <p:nvPicPr>
          <p:cNvPr id="7171" name="Picture 3" descr="D:\Фото\Alina\уроки\країни Європи\250px-Bartgeier_Gypaetus_barbatus_front_Richard_Bar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3046038" cy="1700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165304"/>
            <a:ext cx="122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Ягнятник</a:t>
            </a:r>
            <a:endParaRPr lang="ru-RU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8336728" y="6309320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  </a:t>
            </a:r>
            <a:r>
              <a:rPr lang="vi-VN" dirty="0" smtClean="0">
                <a:solidFill>
                  <a:schemeClr val="bg1"/>
                </a:solidFill>
              </a:rPr>
              <a:t>Пари́ж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vi-VN" dirty="0" smtClean="0">
                <a:solidFill>
                  <a:schemeClr val="bg1"/>
                </a:solidFill>
              </a:rPr>
              <a:t>столиця Франції, адміністративний центр регіону Іль-де-Франс. Окремий департамент Франції. Розташований на річці Сена. Населення — 2 233 818 осіб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Фото\Alina\уроки\країни Європи\582px-Paris_-_Eiffelturm_und_Marsfe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452492" cy="441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1. Загальна характеристика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2.Населення.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hlinkClick r:id="rId4" action="ppaction://hlinksldjump"/>
              </a:rPr>
              <a:t>3.Флора і фауна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action="ppaction://hlinksldjump"/>
              </a:rPr>
              <a:t>4. Найбільші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action="ppaction://hlinksldjump"/>
              </a:rPr>
              <a:t>міста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 action="ppaction://hlinksldjump"/>
              </a:rPr>
              <a:t>5. Кухня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    </a:t>
            </a:r>
            <a:r>
              <a:rPr lang="ru-RU" dirty="0" err="1" smtClean="0">
                <a:solidFill>
                  <a:schemeClr val="bg1"/>
                </a:solidFill>
              </a:rPr>
              <a:t>улуза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місто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муніципалітет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адміністративний</a:t>
            </a:r>
            <a:r>
              <a:rPr lang="ru-RU" dirty="0" smtClean="0">
                <a:solidFill>
                  <a:schemeClr val="bg1"/>
                </a:solidFill>
              </a:rPr>
              <a:t> центр </a:t>
            </a:r>
            <a:r>
              <a:rPr lang="ru-RU" dirty="0" err="1" smtClean="0">
                <a:solidFill>
                  <a:schemeClr val="bg1"/>
                </a:solidFill>
              </a:rPr>
              <a:t>регіону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Південь-Піренеї</a:t>
            </a:r>
            <a:r>
              <a:rPr lang="ru-RU" dirty="0" smtClean="0">
                <a:solidFill>
                  <a:schemeClr val="bg1"/>
                </a:solidFill>
              </a:rPr>
              <a:t> та департаменту </a:t>
            </a:r>
            <a:r>
              <a:rPr lang="ru-RU" dirty="0" err="1" smtClean="0">
                <a:solidFill>
                  <a:schemeClr val="bg1"/>
                </a:solidFill>
              </a:rPr>
              <a:t>Верхня</a:t>
            </a:r>
            <a:r>
              <a:rPr lang="ru-RU" dirty="0" smtClean="0">
                <a:solidFill>
                  <a:schemeClr val="bg1"/>
                </a:solidFill>
              </a:rPr>
              <a:t> Гаронна.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— 439 553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(2008).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Муніципалітет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відстані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590 км на </a:t>
            </a:r>
            <a:r>
              <a:rPr lang="ru-RU" dirty="0" err="1" smtClean="0">
                <a:solidFill>
                  <a:schemeClr val="bg1"/>
                </a:solidFill>
              </a:rPr>
              <a:t>південь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Парижа.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Фото\Alina\уроки\країни Європи\439px-Montage_Toulou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41576"/>
            <a:ext cx="453650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352928" cy="42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vi-VN" sz="2400" dirty="0" smtClean="0">
                <a:solidFill>
                  <a:schemeClr val="bg1"/>
                </a:solidFill>
              </a:rPr>
              <a:t>Страсбу́р </a:t>
            </a:r>
            <a:r>
              <a:rPr lang="en-US" sz="2400" dirty="0" smtClean="0">
                <a:solidFill>
                  <a:schemeClr val="bg1"/>
                </a:solidFill>
              </a:rPr>
              <a:t>— </a:t>
            </a:r>
            <a:r>
              <a:rPr lang="vi-VN" sz="2400" dirty="0" smtClean="0">
                <a:solidFill>
                  <a:schemeClr val="bg1"/>
                </a:solidFill>
              </a:rPr>
              <a:t>місто та муніципалітет у Франції, адміністративний центр регіону Ельзас та департаменту Нижній Рейн. Населення — 272 116 осіб (2008)</a:t>
            </a:r>
            <a:r>
              <a:rPr lang="uk-UA" sz="2400" dirty="0" smtClean="0">
                <a:solidFill>
                  <a:schemeClr val="bg1"/>
                </a:solidFill>
              </a:rPr>
              <a:t>. У </a:t>
            </a:r>
            <a:r>
              <a:rPr lang="uk-UA" sz="2400" dirty="0" err="1" smtClean="0">
                <a:solidFill>
                  <a:schemeClr val="bg1"/>
                </a:solidFill>
              </a:rPr>
              <a:t>Страсбурі</a:t>
            </a:r>
            <a:r>
              <a:rPr lang="uk-UA" sz="2400" dirty="0" smtClean="0">
                <a:solidFill>
                  <a:schemeClr val="bg1"/>
                </a:solidFill>
              </a:rPr>
              <a:t> знаходяться, Рада Європи, Європейський суд з прав людини, Європейська аудіовізуальна обсерваторія, а також Європейський Парламент (хоча сесії Парламенту відбуваються також і у </a:t>
            </a:r>
            <a:r>
              <a:rPr lang="uk-UA" sz="2400" dirty="0" err="1" smtClean="0">
                <a:solidFill>
                  <a:schemeClr val="bg1"/>
                </a:solidFill>
              </a:rPr>
              <a:t>Брюселі</a:t>
            </a:r>
            <a:r>
              <a:rPr lang="uk-UA" sz="2400" dirty="0" smtClean="0">
                <a:solidFill>
                  <a:schemeClr val="bg1"/>
                </a:solidFill>
              </a:rPr>
              <a:t>).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Фото\Alina\уроки\країни Європи\800px-Absolute_cathedrale_vue_qua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56166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Нант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місто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муніципалітет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адміністративний</a:t>
            </a:r>
            <a:r>
              <a:rPr lang="ru-RU" dirty="0" smtClean="0">
                <a:solidFill>
                  <a:schemeClr val="bg1"/>
                </a:solidFill>
              </a:rPr>
              <a:t> центр </a:t>
            </a:r>
            <a:r>
              <a:rPr lang="ru-RU" dirty="0" err="1" smtClean="0">
                <a:solidFill>
                  <a:schemeClr val="bg1"/>
                </a:solidFill>
              </a:rPr>
              <a:t>регіону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Пеї-де-ла-Луар</a:t>
            </a:r>
            <a:r>
              <a:rPr lang="ru-RU" dirty="0" smtClean="0">
                <a:solidFill>
                  <a:schemeClr val="bg1"/>
                </a:solidFill>
              </a:rPr>
              <a:t> та департаменту </a:t>
            </a:r>
            <a:r>
              <a:rPr lang="ru-RU" dirty="0" err="1" smtClean="0">
                <a:solidFill>
                  <a:schemeClr val="bg1"/>
                </a:solidFill>
              </a:rPr>
              <a:t>Атлантична</a:t>
            </a:r>
            <a:r>
              <a:rPr lang="ru-RU" dirty="0" smtClean="0">
                <a:solidFill>
                  <a:schemeClr val="bg1"/>
                </a:solidFill>
              </a:rPr>
              <a:t> Луара.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— 282 047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(2009). Центр </a:t>
            </a:r>
            <a:r>
              <a:rPr lang="ru-RU" dirty="0" err="1" smtClean="0">
                <a:solidFill>
                  <a:schemeClr val="bg1"/>
                </a:solidFill>
              </a:rPr>
              <a:t>історичного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Бретонського</a:t>
            </a:r>
            <a:r>
              <a:rPr lang="ru-RU" dirty="0" smtClean="0">
                <a:solidFill>
                  <a:schemeClr val="bg1"/>
                </a:solidFill>
              </a:rPr>
              <a:t> герцогства,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теперішній</a:t>
            </a:r>
            <a:r>
              <a:rPr lang="ru-RU" dirty="0" smtClean="0">
                <a:solidFill>
                  <a:schemeClr val="bg1"/>
                </a:solidFill>
              </a:rPr>
              <a:t> час в </a:t>
            </a:r>
            <a:r>
              <a:rPr lang="ru-RU" dirty="0" err="1" smtClean="0">
                <a:solidFill>
                  <a:schemeClr val="bg1"/>
                </a:solidFill>
              </a:rPr>
              <a:t>регіон</a:t>
            </a:r>
            <a:r>
              <a:rPr lang="ru-RU" dirty="0" smtClean="0">
                <a:solidFill>
                  <a:schemeClr val="bg1"/>
                </a:solidFill>
              </a:rPr>
              <a:t> Бретань не входить.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Фото\Alina\уроки\країни Європи\800px-Nantes_aérien_châtea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780658" cy="379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Сент-Етьєн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місто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муніципалітет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Рона-Альпи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адміністративний</a:t>
            </a:r>
            <a:r>
              <a:rPr lang="ru-RU" dirty="0" smtClean="0">
                <a:solidFill>
                  <a:schemeClr val="bg1"/>
                </a:solidFill>
              </a:rPr>
              <a:t> центр департаменту Луара.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— 171 961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(2009).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D:\Фото\Alina\уроки\країни Європи\Saint-et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56064" cy="424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dirty="0" err="1" smtClean="0">
                <a:solidFill>
                  <a:schemeClr val="bg1"/>
                </a:solidFill>
              </a:rPr>
              <a:t>Нім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місто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муніципалітет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Лангедок-Руссільйон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адміністративний</a:t>
            </a:r>
            <a:r>
              <a:rPr lang="ru-RU" dirty="0" smtClean="0">
                <a:solidFill>
                  <a:schemeClr val="bg1"/>
                </a:solidFill>
              </a:rPr>
              <a:t> центр департаменту </a:t>
            </a:r>
            <a:r>
              <a:rPr lang="ru-RU" dirty="0" err="1" smtClean="0">
                <a:solidFill>
                  <a:schemeClr val="bg1"/>
                </a:solidFill>
              </a:rPr>
              <a:t>Гар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— 140 747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(2009).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Фото\Alina\уроки\країни Європи\Nîmes,_Centre_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621268" cy="4104456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336728" y="6488668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Кухня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— це </a:t>
            </a:r>
            <a:r>
              <a:rPr lang="ru-RU" dirty="0" err="1" smtClean="0">
                <a:solidFill>
                  <a:schemeClr val="bg1"/>
                </a:solidFill>
              </a:rPr>
              <a:t>особлива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, яку поза </a:t>
            </a:r>
            <a:r>
              <a:rPr lang="ru-RU" dirty="0" err="1" smtClean="0">
                <a:solidFill>
                  <a:schemeClr val="bg1"/>
                </a:solidFill>
              </a:rPr>
              <a:t>сумнівом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оцінять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любителі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поїсти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Національні</a:t>
            </a:r>
            <a:r>
              <a:rPr lang="ru-RU" dirty="0" smtClean="0">
                <a:solidFill>
                  <a:schemeClr val="bg1"/>
                </a:solidFill>
              </a:rPr>
              <a:t> страви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вражають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незвичністю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прекрасним</a:t>
            </a:r>
            <a:r>
              <a:rPr lang="ru-RU" dirty="0" smtClean="0">
                <a:solidFill>
                  <a:schemeClr val="bg1"/>
                </a:solidFill>
              </a:rPr>
              <a:t> смаком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різноманітністю</a:t>
            </a:r>
            <a:r>
              <a:rPr lang="ru-RU" dirty="0" smtClean="0">
                <a:solidFill>
                  <a:schemeClr val="bg1"/>
                </a:solidFill>
              </a:rPr>
              <a:t>. І, </a:t>
            </a:r>
            <a:r>
              <a:rPr lang="ru-RU" dirty="0" err="1" smtClean="0">
                <a:solidFill>
                  <a:schemeClr val="bg1"/>
                </a:solidFill>
              </a:rPr>
              <a:t>звичайно</a:t>
            </a:r>
            <a:r>
              <a:rPr lang="ru-RU" dirty="0" smtClean="0">
                <a:solidFill>
                  <a:schemeClr val="bg1"/>
                </a:solidFill>
              </a:rPr>
              <a:t> ж,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кухня одна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найсмачніших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!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Фото\Alina\уроки\країни Європи\684px-Belon_oysters_at_Belon_river,_Franc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475038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4886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Устриці</a:t>
            </a:r>
            <a:r>
              <a:rPr lang="ru-RU" dirty="0" smtClean="0"/>
              <a:t> </a:t>
            </a:r>
            <a:r>
              <a:rPr lang="ru-RU" dirty="0" err="1" smtClean="0"/>
              <a:t>белон</a:t>
            </a:r>
            <a:endParaRPr lang="ru-RU" dirty="0"/>
          </a:p>
        </p:txBody>
      </p:sp>
      <p:pic>
        <p:nvPicPr>
          <p:cNvPr id="1027" name="Picture 3" descr="D:\Фото\Alina\уроки\країни Європи\800px-Croissant-p1010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054309" cy="3040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96136" y="59492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Круасан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Перші</a:t>
            </a:r>
            <a:r>
              <a:rPr lang="ru-RU" dirty="0" smtClean="0"/>
              <a:t> страви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 перших </a:t>
            </a:r>
            <a:r>
              <a:rPr lang="ru-RU" dirty="0" err="1" smtClean="0">
                <a:solidFill>
                  <a:schemeClr val="bg1"/>
                </a:solidFill>
              </a:rPr>
              <a:t>страв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французької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кухні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суп-пюре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цибулі-порею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картоплею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цибульний</a:t>
            </a:r>
            <a:r>
              <a:rPr lang="ru-RU" dirty="0" smtClean="0">
                <a:solidFill>
                  <a:schemeClr val="bg1"/>
                </a:solidFill>
              </a:rPr>
              <a:t> суп </a:t>
            </a:r>
            <a:r>
              <a:rPr lang="ru-RU" dirty="0" err="1" smtClean="0">
                <a:solidFill>
                  <a:schemeClr val="bg1"/>
                </a:solidFill>
              </a:rPr>
              <a:t>заправлений</a:t>
            </a:r>
            <a:r>
              <a:rPr lang="ru-RU" dirty="0" smtClean="0">
                <a:solidFill>
                  <a:schemeClr val="bg1"/>
                </a:solidFill>
              </a:rPr>
              <a:t> сиром.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провансальський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густий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рибний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суп-буйабез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Фото\Alina\уроки\країни Європи\ovoshhnoj-su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826345" cy="2235953"/>
          </a:xfrm>
          <a:prstGeom prst="rect">
            <a:avLst/>
          </a:prstGeom>
          <a:noFill/>
        </p:spPr>
      </p:pic>
      <p:pic>
        <p:nvPicPr>
          <p:cNvPr id="2051" name="Picture 3" descr="D:\Фото\Alina\уроки\країни Європи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25620"/>
            <a:ext cx="4439667" cy="308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Французькі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кулінари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м’ясних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продуктів</a:t>
            </a:r>
            <a:r>
              <a:rPr lang="ru-RU" dirty="0" smtClean="0">
                <a:solidFill>
                  <a:schemeClr val="bg1"/>
                </a:solidFill>
              </a:rPr>
              <a:t>: телятину, </a:t>
            </a:r>
            <a:r>
              <a:rPr lang="ru-RU" dirty="0" err="1" smtClean="0">
                <a:solidFill>
                  <a:schemeClr val="bg1"/>
                </a:solidFill>
              </a:rPr>
              <a:t>яловичину</a:t>
            </a:r>
            <a:r>
              <a:rPr lang="ru-RU" dirty="0" smtClean="0">
                <a:solidFill>
                  <a:schemeClr val="bg1"/>
                </a:solidFill>
              </a:rPr>
              <a:t>, баранину, птаха, дичину.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</a:t>
            </a:r>
            <a:r>
              <a:rPr lang="ru-RU" dirty="0" smtClean="0">
                <a:solidFill>
                  <a:schemeClr val="bg1"/>
                </a:solidFill>
              </a:rPr>
              <a:t> страви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прісноводної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риби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тріски</a:t>
            </a:r>
            <a:r>
              <a:rPr lang="ru-RU" dirty="0" smtClean="0">
                <a:solidFill>
                  <a:schemeClr val="bg1"/>
                </a:solidFill>
              </a:rPr>
              <a:t>, палтуса, щуки, </a:t>
            </a:r>
            <a:r>
              <a:rPr lang="ru-RU" dirty="0" err="1" smtClean="0">
                <a:solidFill>
                  <a:schemeClr val="bg1"/>
                </a:solidFill>
              </a:rPr>
              <a:t>коропа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таких </a:t>
            </a:r>
            <a:r>
              <a:rPr lang="ru-RU" dirty="0" err="1" smtClean="0">
                <a:solidFill>
                  <a:schemeClr val="bg1"/>
                </a:solidFill>
              </a:rPr>
              <a:t>морепродуктів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устриці</a:t>
            </a:r>
            <a:r>
              <a:rPr lang="ru-RU" dirty="0" smtClean="0">
                <a:solidFill>
                  <a:schemeClr val="bg1"/>
                </a:solidFill>
              </a:rPr>
              <a:t>, креветки, </a:t>
            </a:r>
            <a:r>
              <a:rPr lang="ru-RU" dirty="0" err="1" smtClean="0">
                <a:solidFill>
                  <a:schemeClr val="bg1"/>
                </a:solidFill>
              </a:rPr>
              <a:t>лангусти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гребінці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французького</a:t>
            </a:r>
            <a:r>
              <a:rPr lang="ru-RU" dirty="0" smtClean="0">
                <a:solidFill>
                  <a:schemeClr val="bg1"/>
                </a:solidFill>
              </a:rPr>
              <a:t> столу </a:t>
            </a:r>
            <a:r>
              <a:rPr lang="ru-RU" dirty="0" err="1" smtClean="0">
                <a:solidFill>
                  <a:schemeClr val="bg1"/>
                </a:solidFill>
              </a:rPr>
              <a:t>омлети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сирні</a:t>
            </a:r>
            <a:r>
              <a:rPr lang="ru-RU" dirty="0" smtClean="0">
                <a:solidFill>
                  <a:schemeClr val="bg1"/>
                </a:solidFill>
              </a:rPr>
              <a:t> суфле,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готують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різними</a:t>
            </a:r>
            <a:r>
              <a:rPr lang="ru-RU" dirty="0" smtClean="0">
                <a:solidFill>
                  <a:schemeClr val="bg1"/>
                </a:solidFill>
              </a:rPr>
              <a:t> приправами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начинкою: </a:t>
            </a:r>
            <a:r>
              <a:rPr lang="ru-RU" dirty="0" err="1" smtClean="0">
                <a:solidFill>
                  <a:schemeClr val="bg1"/>
                </a:solidFill>
              </a:rPr>
              <a:t>шинкою</a:t>
            </a:r>
            <a:r>
              <a:rPr lang="ru-RU" dirty="0" smtClean="0">
                <a:solidFill>
                  <a:schemeClr val="bg1"/>
                </a:solidFill>
              </a:rPr>
              <a:t>, грибами, </a:t>
            </a:r>
            <a:r>
              <a:rPr lang="ru-RU" dirty="0" err="1" smtClean="0">
                <a:solidFill>
                  <a:schemeClr val="bg1"/>
                </a:solidFill>
              </a:rPr>
              <a:t>зеленню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В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роблять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менш</a:t>
            </a:r>
            <a:r>
              <a:rPr lang="ru-RU" dirty="0" smtClean="0">
                <a:solidFill>
                  <a:schemeClr val="bg1"/>
                </a:solidFill>
              </a:rPr>
              <a:t> 500 </a:t>
            </a:r>
            <a:r>
              <a:rPr lang="ru-RU" dirty="0" err="1" smtClean="0">
                <a:solidFill>
                  <a:schemeClr val="bg1"/>
                </a:solidFill>
              </a:rPr>
              <a:t>сортів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сиру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широко </a:t>
            </a:r>
            <a:r>
              <a:rPr lang="ru-RU" dirty="0" err="1" smtClean="0">
                <a:solidFill>
                  <a:schemeClr val="bg1"/>
                </a:solidFill>
              </a:rPr>
              <a:t>відомі</a:t>
            </a:r>
            <a:r>
              <a:rPr lang="ru-RU" dirty="0" smtClean="0">
                <a:solidFill>
                  <a:schemeClr val="bg1"/>
                </a:solidFill>
              </a:rPr>
              <a:t>, як рокфор, </a:t>
            </a:r>
            <a:r>
              <a:rPr lang="ru-RU" dirty="0" err="1" smtClean="0">
                <a:solidFill>
                  <a:schemeClr val="bg1"/>
                </a:solidFill>
              </a:rPr>
              <a:t>грюер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камамбер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Сири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невід’ємним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елементом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французької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кухні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подають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обід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вечерю на </a:t>
            </a:r>
            <a:r>
              <a:rPr lang="ru-RU" dirty="0" err="1" smtClean="0">
                <a:solidFill>
                  <a:schemeClr val="bg1"/>
                </a:solidFill>
              </a:rPr>
              <a:t>дерев'яній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дощечці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Фото\Alina\уроки\країни Європи\200px-Roquefort_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540000" cy="2032000"/>
          </a:xfrm>
          <a:prstGeom prst="rect">
            <a:avLst/>
          </a:prstGeom>
          <a:noFill/>
        </p:spPr>
      </p:pic>
      <p:pic>
        <p:nvPicPr>
          <p:cNvPr id="3075" name="Picture 3" descr="D:\Фото\Alina\уроки\країни Європи\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3963988"/>
            <a:ext cx="3108325" cy="2047875"/>
          </a:xfrm>
          <a:prstGeom prst="rect">
            <a:avLst/>
          </a:prstGeom>
          <a:noFill/>
        </p:spPr>
      </p:pic>
      <p:pic>
        <p:nvPicPr>
          <p:cNvPr id="3076" name="Picture 4" descr="D:\Фото\Alina\уроки\країни Європи\fmt_52_ches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33056"/>
            <a:ext cx="25922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Солодощі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dirty="0" err="1" smtClean="0">
                <a:solidFill>
                  <a:schemeClr val="bg1"/>
                </a:solidFill>
              </a:rPr>
              <a:t>Найвідомішими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французькими</a:t>
            </a:r>
            <a:r>
              <a:rPr lang="ru-RU" dirty="0" smtClean="0">
                <a:solidFill>
                  <a:schemeClr val="bg1"/>
                </a:solidFill>
              </a:rPr>
              <a:t> десертами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круасан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вишневий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пиріг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клафуті</a:t>
            </a:r>
            <a:r>
              <a:rPr lang="ru-RU" dirty="0" smtClean="0">
                <a:solidFill>
                  <a:schemeClr val="bg1"/>
                </a:solidFill>
              </a:rPr>
              <a:t>, шарлотка, </a:t>
            </a:r>
            <a:r>
              <a:rPr lang="en-US" dirty="0" err="1" smtClean="0">
                <a:solidFill>
                  <a:schemeClr val="bg1"/>
                </a:solidFill>
              </a:rPr>
              <a:t>tarte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tatin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відкриті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торти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фруктами), </a:t>
            </a:r>
            <a:r>
              <a:rPr lang="ru-RU" dirty="0" err="1" smtClean="0">
                <a:solidFill>
                  <a:schemeClr val="bg1"/>
                </a:solidFill>
              </a:rPr>
              <a:t>різдвяне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поліно</a:t>
            </a:r>
            <a:r>
              <a:rPr lang="ru-RU" dirty="0" smtClean="0">
                <a:solidFill>
                  <a:schemeClr val="bg1"/>
                </a:solidFill>
              </a:rPr>
              <a:t>, крем-брюле (вершки </a:t>
            </a:r>
            <a:r>
              <a:rPr lang="ru-RU" dirty="0" err="1" smtClean="0">
                <a:solidFill>
                  <a:schemeClr val="bg1"/>
                </a:solidFill>
              </a:rPr>
              <a:t>запечені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карамельною </a:t>
            </a:r>
            <a:r>
              <a:rPr lang="ru-RU" dirty="0" err="1" smtClean="0">
                <a:solidFill>
                  <a:schemeClr val="bg1"/>
                </a:solidFill>
              </a:rPr>
              <a:t>скоринкою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Фото\Alina\уроки\країни Європи\_whole_tarte_t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2913459" cy="2454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616530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tarte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tatin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4099" name="Picture 3" descr="D:\Фото\Alina\уроки\країни Європи\19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2675508" cy="1781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5085184"/>
            <a:ext cx="185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різдвяне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поліно</a:t>
            </a:r>
            <a:endParaRPr lang="ru-RU" dirty="0"/>
          </a:p>
        </p:txBody>
      </p:sp>
      <p:pic>
        <p:nvPicPr>
          <p:cNvPr id="1026" name="Picture 2" descr="D:\Фото\Alina\уроки\країни Європи\KMO_085553_01975_1_t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725" y="2897189"/>
            <a:ext cx="2226749" cy="33401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380312" y="6237312"/>
            <a:ext cx="1532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крем-брюле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Столиця</a:t>
            </a:r>
            <a:r>
              <a:rPr lang="ru-RU" dirty="0" smtClean="0">
                <a:solidFill>
                  <a:schemeClr val="bg1"/>
                </a:solidFill>
              </a:rPr>
              <a:t> — Париж 2,116 млн. </a:t>
            </a:r>
            <a:r>
              <a:rPr lang="ru-RU" dirty="0" err="1" smtClean="0">
                <a:solidFill>
                  <a:schemeClr val="bg1"/>
                </a:solidFill>
              </a:rPr>
              <a:t>жителів</a:t>
            </a:r>
            <a:r>
              <a:rPr lang="ru-RU" dirty="0" smtClean="0">
                <a:solidFill>
                  <a:schemeClr val="bg1"/>
                </a:solidFill>
              </a:rPr>
              <a:t> (1999 р.) </a:t>
            </a:r>
            <a:r>
              <a:rPr lang="ru-RU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річці</a:t>
            </a:r>
            <a:r>
              <a:rPr lang="ru-RU" dirty="0" smtClean="0">
                <a:solidFill>
                  <a:schemeClr val="bg1"/>
                </a:solidFill>
              </a:rPr>
              <a:t> Сена.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Фото\Alina\уроки\країни Європи\582px-Paris_-_Eiffelturm_und_Marsfe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5527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Напої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З </a:t>
            </a:r>
            <a:r>
              <a:rPr lang="ru-RU" dirty="0" err="1" smtClean="0">
                <a:solidFill>
                  <a:schemeClr val="bg1"/>
                </a:solidFill>
              </a:rPr>
              <a:t>напоїв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французи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фруктовим</a:t>
            </a:r>
            <a:r>
              <a:rPr lang="ru-RU" dirty="0" smtClean="0">
                <a:solidFill>
                  <a:schemeClr val="bg1"/>
                </a:solidFill>
              </a:rPr>
              <a:t> сокам, </a:t>
            </a:r>
            <a:r>
              <a:rPr lang="ru-RU" dirty="0" err="1" smtClean="0">
                <a:solidFill>
                  <a:schemeClr val="bg1"/>
                </a:solidFill>
              </a:rPr>
              <a:t>мінеральній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воді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популярна </a:t>
            </a:r>
            <a:r>
              <a:rPr lang="ru-RU" dirty="0" err="1" smtClean="0">
                <a:solidFill>
                  <a:schemeClr val="bg1"/>
                </a:solidFill>
              </a:rPr>
              <a:t>кава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спиртних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напоїв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поширені</a:t>
            </a:r>
            <a:r>
              <a:rPr lang="ru-RU" dirty="0" smtClean="0">
                <a:solidFill>
                  <a:schemeClr val="bg1"/>
                </a:solidFill>
              </a:rPr>
              <a:t> абсент, кальвадос, коньяк.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французи</a:t>
            </a:r>
            <a:r>
              <a:rPr lang="ru-RU" dirty="0" smtClean="0">
                <a:solidFill>
                  <a:schemeClr val="bg1"/>
                </a:solidFill>
              </a:rPr>
              <a:t> дня не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прожити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келиха</a:t>
            </a:r>
            <a:r>
              <a:rPr lang="ru-RU" dirty="0" smtClean="0">
                <a:solidFill>
                  <a:schemeClr val="bg1"/>
                </a:solidFill>
              </a:rPr>
              <a:t> вина.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дійсно</a:t>
            </a:r>
            <a:r>
              <a:rPr lang="ru-RU" dirty="0" smtClean="0">
                <a:solidFill>
                  <a:schemeClr val="bg1"/>
                </a:solidFill>
              </a:rPr>
              <a:t> так,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скоріше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стосується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провінцій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237312"/>
            <a:ext cx="1287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назад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         Франція одна з високорозвинених країн світу. Має багатий тваринний та рослинний світ,і має ексклюзивну кухню.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7" descr="eiffel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8" descr="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31242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Використан</a:t>
            </a:r>
            <a:r>
              <a:rPr lang="uk-UA" dirty="0" smtClean="0"/>
              <a:t>і джерела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http://uk.wikipedia.org/wiki/</a:t>
            </a:r>
            <a:r>
              <a:rPr lang="uk-UA" dirty="0" smtClean="0">
                <a:solidFill>
                  <a:schemeClr val="bg1"/>
                </a:solidFill>
                <a:hlinkClick r:id="rId2"/>
              </a:rPr>
              <a:t>Франція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hlinkClick r:id="rId3"/>
              </a:rPr>
              <a:t>http://ru.wikipedia.org/wiki/</a:t>
            </a:r>
            <a:r>
              <a:rPr lang="uk-UA" dirty="0" smtClean="0">
                <a:solidFill>
                  <a:schemeClr val="accent1"/>
                </a:solidFill>
                <a:hlinkClick r:id="rId3"/>
              </a:rPr>
              <a:t>Франція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764704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Виконала</a:t>
            </a:r>
          </a:p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Апостолова Аліна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30120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10- м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dirty="0"/>
          </a:p>
        </p:txBody>
      </p:sp>
      <p:pic>
        <p:nvPicPr>
          <p:cNvPr id="2050" name="Picture 2" descr="D:\Фото\Alina\19.07.2012\IMG_8805р - копия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378615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704856" cy="666936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Площа</a:t>
            </a:r>
            <a:r>
              <a:rPr lang="ru-RU" dirty="0" smtClean="0">
                <a:solidFill>
                  <a:schemeClr val="bg1"/>
                </a:solidFill>
              </a:rPr>
              <a:t> — 552 тис. км кв.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— 58,1 </a:t>
            </a:r>
            <a:r>
              <a:rPr lang="ru-RU" dirty="0" err="1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Столиця</a:t>
            </a:r>
            <a:r>
              <a:rPr lang="ru-RU" dirty="0" smtClean="0">
                <a:solidFill>
                  <a:schemeClr val="bg1"/>
                </a:solidFill>
              </a:rPr>
              <a:t> — Париж.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Форма </a:t>
            </a:r>
            <a:r>
              <a:rPr lang="ru-RU" dirty="0" err="1" smtClean="0">
                <a:solidFill>
                  <a:schemeClr val="bg1"/>
                </a:solidFill>
              </a:rPr>
              <a:t>правління-Республіка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Державна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мова-Французька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Валюта. </a:t>
            </a:r>
            <a:r>
              <a:rPr lang="ru-RU" dirty="0" err="1" smtClean="0">
                <a:solidFill>
                  <a:schemeClr val="bg1"/>
                </a:solidFill>
              </a:rPr>
              <a:t>Євро</a:t>
            </a:r>
            <a:r>
              <a:rPr lang="ru-RU" dirty="0" smtClean="0">
                <a:solidFill>
                  <a:schemeClr val="bg1"/>
                </a:solidFill>
              </a:rPr>
              <a:t> = 100 центам.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Крупні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: Марсель, </a:t>
            </a:r>
            <a:r>
              <a:rPr lang="ru-RU" dirty="0" err="1" smtClean="0">
                <a:solidFill>
                  <a:schemeClr val="bg1"/>
                </a:solidFill>
              </a:rPr>
              <a:t>Ліон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Лілль</a:t>
            </a:r>
            <a:r>
              <a:rPr lang="ru-RU" dirty="0" smtClean="0">
                <a:solidFill>
                  <a:schemeClr val="bg1"/>
                </a:solidFill>
              </a:rPr>
              <a:t>, Бордо, Тулуза, </a:t>
            </a:r>
            <a:r>
              <a:rPr lang="ru-RU" dirty="0" err="1" smtClean="0">
                <a:solidFill>
                  <a:schemeClr val="bg1"/>
                </a:solidFill>
              </a:rPr>
              <a:t>Ніцца</a:t>
            </a:r>
            <a:r>
              <a:rPr lang="ru-RU" dirty="0" smtClean="0">
                <a:solidFill>
                  <a:schemeClr val="bg1"/>
                </a:solidFill>
              </a:rPr>
              <a:t>, Нант, Страсбург, Тулон, Руан.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Фото\Alina\уроки\країни Європи\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3131840" cy="2448272"/>
          </a:xfrm>
          <a:prstGeom prst="rect">
            <a:avLst/>
          </a:prstGeom>
          <a:noFill/>
        </p:spPr>
      </p:pic>
      <p:pic>
        <p:nvPicPr>
          <p:cNvPr id="2051" name="Picture 3" descr="D:\Фото\Alina\уроки\країни Європи\43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030260" cy="202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5661248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3600" dirty="0" err="1" smtClean="0">
                <a:solidFill>
                  <a:schemeClr val="bg1"/>
                </a:solidFill>
              </a:rPr>
              <a:t>Країна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sz="3600" dirty="0" smtClean="0">
                <a:solidFill>
                  <a:schemeClr val="bg1"/>
                </a:solidFill>
              </a:rPr>
              <a:t> у </a:t>
            </a:r>
            <a:r>
              <a:rPr lang="ru-RU" sz="3600" dirty="0" err="1" smtClean="0">
                <a:solidFill>
                  <a:schemeClr val="bg1"/>
                </a:solidFill>
              </a:rPr>
              <a:t>західній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частині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регіону</a:t>
            </a:r>
            <a:r>
              <a:rPr lang="ru-RU" sz="3600" dirty="0" smtClean="0">
                <a:solidFill>
                  <a:schemeClr val="bg1"/>
                </a:solidFill>
              </a:rPr>
              <a:t>. На </a:t>
            </a:r>
            <a:r>
              <a:rPr lang="ru-RU" sz="3600" dirty="0" err="1" smtClean="0">
                <a:solidFill>
                  <a:schemeClr val="bg1"/>
                </a:solidFill>
              </a:rPr>
              <a:t>північному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сході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сході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межує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Німеччиною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Бельгією</a:t>
            </a:r>
            <a:r>
              <a:rPr lang="ru-RU" sz="3600" dirty="0" smtClean="0">
                <a:solidFill>
                  <a:schemeClr val="bg1"/>
                </a:solidFill>
              </a:rPr>
              <a:t>, Люксембургом, </a:t>
            </a:r>
            <a:r>
              <a:rPr lang="ru-RU" sz="3600" dirty="0" err="1" smtClean="0">
                <a:solidFill>
                  <a:schemeClr val="bg1"/>
                </a:solidFill>
              </a:rPr>
              <a:t>Швейцарією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Італією</a:t>
            </a:r>
            <a:r>
              <a:rPr lang="ru-RU" sz="3600" dirty="0" smtClean="0">
                <a:solidFill>
                  <a:schemeClr val="bg1"/>
                </a:solidFill>
              </a:rPr>
              <a:t> та Монако. На </a:t>
            </a:r>
            <a:r>
              <a:rPr lang="ru-RU" sz="3600" dirty="0" err="1" smtClean="0">
                <a:solidFill>
                  <a:schemeClr val="bg1"/>
                </a:solidFill>
              </a:rPr>
              <a:t>південному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заході</a:t>
            </a:r>
            <a:r>
              <a:rPr lang="ru-RU" sz="3600" dirty="0" smtClean="0">
                <a:solidFill>
                  <a:schemeClr val="bg1"/>
                </a:solidFill>
              </a:rPr>
              <a:t> –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Іспанією</a:t>
            </a:r>
            <a:r>
              <a:rPr lang="ru-RU" sz="3600" dirty="0" smtClean="0">
                <a:solidFill>
                  <a:schemeClr val="bg1"/>
                </a:solidFill>
              </a:rPr>
              <a:t> та Андоррою.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Фото\Alina\уроки\країни Європи\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668368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 err="1" smtClean="0">
                <a:solidFill>
                  <a:schemeClr val="bg1"/>
                </a:solidFill>
              </a:rPr>
              <a:t>заході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півночі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Франція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омивається</a:t>
            </a:r>
            <a:r>
              <a:rPr lang="ru-RU" i="1" dirty="0" smtClean="0">
                <a:solidFill>
                  <a:schemeClr val="bg1"/>
                </a:solidFill>
              </a:rPr>
              <a:t> водами </a:t>
            </a:r>
            <a:r>
              <a:rPr lang="ru-RU" i="1" dirty="0" err="1" smtClean="0">
                <a:solidFill>
                  <a:schemeClr val="bg1"/>
                </a:solidFill>
              </a:rPr>
              <a:t>Атлантичного</a:t>
            </a:r>
            <a:r>
              <a:rPr lang="ru-RU" i="1" dirty="0" smtClean="0">
                <a:solidFill>
                  <a:schemeClr val="bg1"/>
                </a:solidFill>
              </a:rPr>
              <a:t> Океану, на </a:t>
            </a:r>
            <a:r>
              <a:rPr lang="ru-RU" i="1" dirty="0" err="1" smtClean="0">
                <a:solidFill>
                  <a:schemeClr val="bg1"/>
                </a:solidFill>
              </a:rPr>
              <a:t>півдні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</a:rPr>
              <a:t>Середземним</a:t>
            </a:r>
            <a:r>
              <a:rPr lang="ru-RU" i="1" dirty="0" smtClean="0">
                <a:solidFill>
                  <a:schemeClr val="bg1"/>
                </a:solidFill>
              </a:rPr>
              <a:t> морем. </a:t>
            </a:r>
            <a:r>
              <a:rPr lang="ru-RU" i="1" dirty="0" err="1" smtClean="0">
                <a:solidFill>
                  <a:schemeClr val="bg1"/>
                </a:solidFill>
              </a:rPr>
              <a:t>Франції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належить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острів</a:t>
            </a:r>
            <a:r>
              <a:rPr lang="ru-RU" i="1" dirty="0" smtClean="0">
                <a:solidFill>
                  <a:schemeClr val="bg1"/>
                </a:solidFill>
              </a:rPr>
              <a:t> Корсика в </a:t>
            </a:r>
            <a:r>
              <a:rPr lang="ru-RU" i="1" dirty="0" err="1" smtClean="0">
                <a:solidFill>
                  <a:schemeClr val="bg1"/>
                </a:solidFill>
              </a:rPr>
              <a:t>Середземному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морі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Країна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заморські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департаменти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території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098" name="Picture 2" descr="D:\Фото\Alina\уроки\країни Європи\5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2862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5112568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Франція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корисні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копалини</a:t>
            </a:r>
            <a:r>
              <a:rPr lang="ru-RU" dirty="0" smtClean="0">
                <a:solidFill>
                  <a:schemeClr val="bg1"/>
                </a:solidFill>
              </a:rPr>
              <a:t>. За запасами </a:t>
            </a:r>
            <a:r>
              <a:rPr lang="ru-RU" dirty="0" err="1" smtClean="0">
                <a:solidFill>
                  <a:schemeClr val="bg1"/>
                </a:solidFill>
              </a:rPr>
              <a:t>залізних</a:t>
            </a:r>
            <a:r>
              <a:rPr lang="ru-RU" dirty="0" smtClean="0">
                <a:solidFill>
                  <a:schemeClr val="bg1"/>
                </a:solidFill>
              </a:rPr>
              <a:t> руд </a:t>
            </a:r>
            <a:r>
              <a:rPr lang="ru-RU" dirty="0" err="1" smtClean="0">
                <a:solidFill>
                  <a:schemeClr val="bg1"/>
                </a:solidFill>
              </a:rPr>
              <a:t>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провідне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Європі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Значні</a:t>
            </a:r>
            <a:r>
              <a:rPr lang="ru-RU" dirty="0" smtClean="0">
                <a:solidFill>
                  <a:schemeClr val="bg1"/>
                </a:solidFill>
              </a:rPr>
              <a:t> запаси </a:t>
            </a:r>
            <a:r>
              <a:rPr lang="ru-RU" dirty="0" err="1" smtClean="0">
                <a:solidFill>
                  <a:schemeClr val="bg1"/>
                </a:solidFill>
              </a:rPr>
              <a:t>бокситів</a:t>
            </a:r>
            <a:r>
              <a:rPr lang="ru-RU" dirty="0" smtClean="0">
                <a:solidFill>
                  <a:schemeClr val="bg1"/>
                </a:solidFill>
              </a:rPr>
              <a:t> – на </a:t>
            </a:r>
            <a:r>
              <a:rPr lang="ru-RU" dirty="0" err="1" smtClean="0">
                <a:solidFill>
                  <a:schemeClr val="bg1"/>
                </a:solidFill>
              </a:rPr>
              <a:t>півдні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Калійні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сході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Ельзасі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поклади</a:t>
            </a:r>
            <a:r>
              <a:rPr lang="ru-RU" dirty="0" smtClean="0">
                <a:solidFill>
                  <a:schemeClr val="bg1"/>
                </a:solidFill>
              </a:rPr>
              <a:t> урану – в Центральному </a:t>
            </a:r>
            <a:r>
              <a:rPr lang="ru-RU" dirty="0" err="1" smtClean="0">
                <a:solidFill>
                  <a:schemeClr val="bg1"/>
                </a:solidFill>
              </a:rPr>
              <a:t>масиві</a:t>
            </a:r>
            <a:r>
              <a:rPr lang="ru-RU" dirty="0" smtClean="0">
                <a:solidFill>
                  <a:schemeClr val="bg1"/>
                </a:solidFill>
              </a:rPr>
              <a:t> та в </a:t>
            </a:r>
            <a:r>
              <a:rPr lang="ru-RU" dirty="0" err="1" smtClean="0">
                <a:solidFill>
                  <a:schemeClr val="bg1"/>
                </a:solidFill>
              </a:rPr>
              <a:t>Бретані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Фото\Alina\уроки\країни Європи\1001942_PH0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06" y="764704"/>
            <a:ext cx="2119779" cy="1584176"/>
          </a:xfrm>
          <a:prstGeom prst="rect">
            <a:avLst/>
          </a:prstGeom>
          <a:noFill/>
        </p:spPr>
      </p:pic>
      <p:pic>
        <p:nvPicPr>
          <p:cNvPr id="5123" name="Picture 3" descr="D:\Фото\Alina\уроки\країни Європи\sedimentary2Cas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2743200" cy="2057400"/>
          </a:xfrm>
          <a:prstGeom prst="rect">
            <a:avLst/>
          </a:prstGeom>
          <a:noFill/>
        </p:spPr>
      </p:pic>
      <p:pic>
        <p:nvPicPr>
          <p:cNvPr id="5124" name="Picture 4" descr="D:\Фото\Alina\уроки\країни Європи\08_uran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468264" cy="18506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348880"/>
            <a:ext cx="98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Боксит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648866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Калійна сіль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6237312"/>
            <a:ext cx="76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Уран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країні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переважають</a:t>
            </a:r>
            <a:r>
              <a:rPr lang="ru-RU" i="1" dirty="0" smtClean="0">
                <a:solidFill>
                  <a:schemeClr val="bg1"/>
                </a:solidFill>
              </a:rPr>
              <a:t> два </a:t>
            </a:r>
            <a:r>
              <a:rPr lang="ru-RU" i="1" dirty="0" err="1" smtClean="0">
                <a:solidFill>
                  <a:schemeClr val="bg1"/>
                </a:solidFill>
              </a:rPr>
              <a:t>типи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клімату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</a:rPr>
              <a:t>морський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перехідний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морського</a:t>
            </a:r>
            <a:r>
              <a:rPr lang="ru-RU" i="1" dirty="0" smtClean="0">
                <a:solidFill>
                  <a:schemeClr val="bg1"/>
                </a:solidFill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</a:rPr>
              <a:t>помірно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континентального.Практично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вся </a:t>
            </a:r>
            <a:r>
              <a:rPr lang="ru-RU" i="1" dirty="0" err="1" smtClean="0">
                <a:solidFill>
                  <a:schemeClr val="bg1"/>
                </a:solidFill>
              </a:rPr>
              <a:t>територія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Франції</a:t>
            </a:r>
            <a:r>
              <a:rPr lang="ru-RU" i="1" dirty="0" smtClean="0">
                <a:solidFill>
                  <a:schemeClr val="bg1"/>
                </a:solidFill>
              </a:rPr>
              <a:t> комфортна для </a:t>
            </a:r>
            <a:r>
              <a:rPr lang="ru-RU" i="1" dirty="0" err="1" smtClean="0">
                <a:solidFill>
                  <a:schemeClr val="bg1"/>
                </a:solidFill>
              </a:rPr>
              <a:t>проживання</a:t>
            </a:r>
            <a:r>
              <a:rPr lang="ru-RU" i="1" dirty="0" smtClean="0">
                <a:solidFill>
                  <a:schemeClr val="bg1"/>
                </a:solidFill>
              </a:rPr>
              <a:t> людей, а </a:t>
            </a:r>
            <a:r>
              <a:rPr lang="ru-RU" i="1" dirty="0" err="1" smtClean="0">
                <a:solidFill>
                  <a:schemeClr val="bg1"/>
                </a:solidFill>
              </a:rPr>
              <a:t>кліматичні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умові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більшої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частини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території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рекреаційний</a:t>
            </a:r>
            <a:r>
              <a:rPr lang="ru-RU" i="1" dirty="0" smtClean="0">
                <a:solidFill>
                  <a:schemeClr val="bg1"/>
                </a:solidFill>
              </a:rPr>
              <a:t> характер.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Фото\Alina\уроки\країни Європи\Изменение-климата-Евро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352737" cy="1584176"/>
          </a:xfrm>
          <a:prstGeom prst="rect">
            <a:avLst/>
          </a:prstGeom>
          <a:noFill/>
        </p:spPr>
      </p:pic>
      <p:pic>
        <p:nvPicPr>
          <p:cNvPr id="6147" name="Picture 3" descr="D:\Фото\Alina\уроки\країни Європи\cli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419516" cy="228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Прісними</a:t>
            </a:r>
            <a:r>
              <a:rPr lang="ru-RU" dirty="0" smtClean="0">
                <a:solidFill>
                  <a:schemeClr val="bg1"/>
                </a:solidFill>
              </a:rPr>
              <a:t> водами </a:t>
            </a:r>
            <a:r>
              <a:rPr lang="ru-RU" dirty="0" err="1" smtClean="0">
                <a:solidFill>
                  <a:schemeClr val="bg1"/>
                </a:solidFill>
              </a:rPr>
              <a:t>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західноєвропейські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гірські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джерела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гідроенергії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того, в </a:t>
            </a:r>
            <a:r>
              <a:rPr lang="ru-RU" dirty="0" err="1" smtClean="0">
                <a:solidFill>
                  <a:schemeClr val="bg1"/>
                </a:solidFill>
              </a:rPr>
              <a:t>енергетиці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енергія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припливів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Фото\Alina\уроки\країни Європи\wate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33056"/>
            <a:ext cx="3702709" cy="2448272"/>
          </a:xfrm>
          <a:prstGeom prst="rect">
            <a:avLst/>
          </a:prstGeom>
          <a:noFill/>
        </p:spPr>
      </p:pic>
      <p:pic>
        <p:nvPicPr>
          <p:cNvPr id="7171" name="Picture 3" descr="D:\Фото\Alina\уроки\країни Європи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535</TotalTime>
  <Words>1228</Words>
  <Application>Microsoft Office PowerPoint</Application>
  <PresentationFormat>Экран (4:3)</PresentationFormat>
  <Paragraphs>99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  </vt:lpstr>
      <vt:lpstr>1. Загальна характеристика  2.Населення. 3.Флора і фауна  4. Найбільші міста  5. Кухня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Перші страви</vt:lpstr>
      <vt:lpstr>М'ясо і риба</vt:lpstr>
      <vt:lpstr>Молочні продукти</vt:lpstr>
      <vt:lpstr>Солодощі </vt:lpstr>
      <vt:lpstr>Напої</vt:lpstr>
      <vt:lpstr>Висновок:</vt:lpstr>
      <vt:lpstr>Використані джерела 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Master</dc:creator>
  <cp:lastModifiedBy>Master</cp:lastModifiedBy>
  <cp:revision>51</cp:revision>
  <dcterms:created xsi:type="dcterms:W3CDTF">2012-09-14T16:10:41Z</dcterms:created>
  <dcterms:modified xsi:type="dcterms:W3CDTF">2013-01-19T20:33:42Z</dcterms:modified>
</cp:coreProperties>
</file>