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449B9FC-A1A2-4C1A-ADAC-4FD55B71B4D5}">
          <p14:sldIdLst>
            <p14:sldId id="256"/>
            <p14:sldId id="257"/>
            <p14:sldId id="258"/>
            <p14:sldId id="259"/>
            <p14:sldId id="260"/>
            <p14:sldId id="261"/>
            <p14:sldId id="262"/>
            <p14:sldId id="263"/>
            <p14:sldId id="264"/>
            <p14:sldId id="26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47A0D16-22D8-4B9B-ABB6-7687914FD09D}" type="datetimeFigureOut">
              <a:rPr lang="uk-UA" smtClean="0"/>
              <a:t>14.05.2014</a:t>
            </a:fld>
            <a:endParaRPr lang="uk-UA"/>
          </a:p>
        </p:txBody>
      </p:sp>
      <p:sp>
        <p:nvSpPr>
          <p:cNvPr id="16" name="Номер слайда 15"/>
          <p:cNvSpPr>
            <a:spLocks noGrp="1"/>
          </p:cNvSpPr>
          <p:nvPr>
            <p:ph type="sldNum" sz="quarter" idx="11"/>
          </p:nvPr>
        </p:nvSpPr>
        <p:spPr/>
        <p:txBody>
          <a:bodyPr/>
          <a:lstStyle/>
          <a:p>
            <a:fld id="{7D106093-6B28-4D9B-90B0-32BA5B92308D}" type="slidenum">
              <a:rPr lang="uk-UA" smtClean="0"/>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7A0D16-22D8-4B9B-ABB6-7687914FD09D}" type="datetimeFigureOut">
              <a:rPr lang="uk-UA" smtClean="0"/>
              <a:t>14.05.2014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D106093-6B28-4D9B-90B0-32BA5B92308D}" type="slidenum">
              <a:rPr lang="uk-UA" smtClean="0"/>
              <a:t>‹#›</a:t>
            </a:fld>
            <a:endParaRPr lang="uk-UA"/>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7A0D16-22D8-4B9B-ABB6-7687914FD09D}" type="datetimeFigureOut">
              <a:rPr lang="uk-UA" smtClean="0"/>
              <a:t>14.05.2014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D106093-6B28-4D9B-90B0-32BA5B92308D}" type="slidenum">
              <a:rPr lang="uk-UA" smtClean="0"/>
              <a:t>‹#›</a:t>
            </a:fld>
            <a:endParaRPr lang="uk-UA"/>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143000"/>
            <a:ext cx="8229600" cy="3429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47A0D16-22D8-4B9B-ABB6-7687914FD09D}" type="datetimeFigureOut">
              <a:rPr lang="uk-UA" smtClean="0"/>
              <a:t>14.05.2014</a:t>
            </a:fld>
            <a:endParaRPr lang="uk-UA"/>
          </a:p>
        </p:txBody>
      </p:sp>
      <p:sp>
        <p:nvSpPr>
          <p:cNvPr id="15" name="Номер слайда 14"/>
          <p:cNvSpPr>
            <a:spLocks noGrp="1"/>
          </p:cNvSpPr>
          <p:nvPr>
            <p:ph type="sldNum" sz="quarter" idx="15"/>
          </p:nvPr>
        </p:nvSpPr>
        <p:spPr/>
        <p:txBody>
          <a:bodyPr/>
          <a:lstStyle>
            <a:lvl1pPr algn="ctr">
              <a:defRPr/>
            </a:lvl1pPr>
          </a:lstStyle>
          <a:p>
            <a:fld id="{7D106093-6B28-4D9B-90B0-32BA5B92308D}" type="slidenum">
              <a:rPr lang="uk-UA" smtClean="0"/>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47A0D16-22D8-4B9B-ABB6-7687914FD09D}" type="datetimeFigureOut">
              <a:rPr lang="uk-UA" smtClean="0"/>
              <a:t>14.05.2014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D106093-6B28-4D9B-90B0-32BA5B92308D}" type="slidenum">
              <a:rPr lang="uk-UA" smtClean="0"/>
              <a:t>‹#›</a:t>
            </a:fld>
            <a:endParaRPr lang="uk-UA"/>
          </a:p>
        </p:txBody>
      </p:sp>
      <p:sp>
        <p:nvSpPr>
          <p:cNvPr id="2" name="Заголовок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47A0D16-22D8-4B9B-ABB6-7687914FD09D}" type="datetimeFigureOut">
              <a:rPr lang="uk-UA" smtClean="0"/>
              <a:t>14.05.2014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D106093-6B28-4D9B-90B0-32BA5B92308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143000"/>
            <a:ext cx="4059936" cy="3429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143000"/>
            <a:ext cx="4059936" cy="3429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D106093-6B28-4D9B-90B0-32BA5B92308D}" type="slidenum">
              <a:rPr lang="uk-UA" smtClean="0"/>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347A0D16-22D8-4B9B-ABB6-7687914FD09D}" type="datetimeFigureOut">
              <a:rPr lang="uk-UA" smtClean="0"/>
              <a:t>14.05.2014</a:t>
            </a:fld>
            <a:endParaRPr lang="uk-UA"/>
          </a:p>
        </p:txBody>
      </p:sp>
      <p:sp>
        <p:nvSpPr>
          <p:cNvPr id="3" name="Текст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1651422"/>
            <a:ext cx="4038600" cy="293522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1651422"/>
            <a:ext cx="4038600" cy="293522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16586"/>
            <a:ext cx="8229600" cy="85725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47A0D16-22D8-4B9B-ABB6-7687914FD09D}" type="datetimeFigureOut">
              <a:rPr lang="uk-UA" smtClean="0"/>
              <a:t>14.05.2014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D106093-6B28-4D9B-90B0-32BA5B92308D}" type="slidenum">
              <a:rPr lang="uk-UA" smtClean="0"/>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7A0D16-22D8-4B9B-ABB6-7687914FD09D}" type="datetimeFigureOut">
              <a:rPr lang="uk-UA" smtClean="0"/>
              <a:t>14.05.2014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D106093-6B28-4D9B-90B0-32BA5B92308D}" type="slidenum">
              <a:rPr lang="uk-UA" smtClean="0"/>
              <a:t>‹#›</a:t>
            </a:fld>
            <a:endParaRPr lang="uk-UA"/>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342900"/>
            <a:ext cx="6248400" cy="428625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47A0D16-22D8-4B9B-ABB6-7687914FD09D}" type="datetimeFigureOut">
              <a:rPr lang="uk-UA" smtClean="0"/>
              <a:t>14.05.2014</a:t>
            </a:fld>
            <a:endParaRPr lang="uk-UA"/>
          </a:p>
        </p:txBody>
      </p:sp>
      <p:sp>
        <p:nvSpPr>
          <p:cNvPr id="9" name="Номер слайда 8"/>
          <p:cNvSpPr>
            <a:spLocks noGrp="1"/>
          </p:cNvSpPr>
          <p:nvPr>
            <p:ph type="sldNum" sz="quarter" idx="15"/>
          </p:nvPr>
        </p:nvSpPr>
        <p:spPr/>
        <p:txBody>
          <a:bodyPr/>
          <a:lstStyle/>
          <a:p>
            <a:fld id="{7D106093-6B28-4D9B-90B0-32BA5B92308D}" type="slidenum">
              <a:rPr lang="uk-UA" smtClean="0"/>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47A0D16-22D8-4B9B-ABB6-7687914FD09D}" type="datetimeFigureOut">
              <a:rPr lang="uk-UA" smtClean="0"/>
              <a:t>14.05.2014</a:t>
            </a:fld>
            <a:endParaRPr lang="uk-UA"/>
          </a:p>
        </p:txBody>
      </p:sp>
      <p:sp>
        <p:nvSpPr>
          <p:cNvPr id="9" name="Номер слайда 8"/>
          <p:cNvSpPr>
            <a:spLocks noGrp="1"/>
          </p:cNvSpPr>
          <p:nvPr>
            <p:ph type="sldNum" sz="quarter" idx="11"/>
          </p:nvPr>
        </p:nvSpPr>
        <p:spPr/>
        <p:txBody>
          <a:bodyPr/>
          <a:lstStyle/>
          <a:p>
            <a:fld id="{7D106093-6B28-4D9B-90B0-32BA5B92308D}" type="slidenum">
              <a:rPr lang="uk-UA" smtClean="0"/>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347A0D16-22D8-4B9B-ABB6-7687914FD09D}" type="datetimeFigureOut">
              <a:rPr lang="uk-UA" smtClean="0"/>
              <a:t>14.05.2014</a:t>
            </a:fld>
            <a:endParaRPr lang="uk-UA"/>
          </a:p>
        </p:txBody>
      </p:sp>
      <p:sp>
        <p:nvSpPr>
          <p:cNvPr id="10" name="Нижний колонтитул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D106093-6B28-4D9B-90B0-32BA5B92308D}" type="slidenum">
              <a:rPr lang="uk-UA" smtClean="0"/>
              <a:t>‹#›</a:t>
            </a:fld>
            <a:endParaRPr lang="uk-UA"/>
          </a:p>
        </p:txBody>
      </p:sp>
      <p:sp>
        <p:nvSpPr>
          <p:cNvPr id="5" name="Заголовок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ll/>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uk.wikipedia.org/wiki/%D0%A1%D0%B5%D0%B1%D1%83_(%D1%80%D1%96%D1%87%D0%BA%D0%B0)"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442509">
            <a:off x="237384" y="409132"/>
            <a:ext cx="3018026" cy="2012017"/>
          </a:xfrm>
          <a:prstGeom prst="rect">
            <a:avLst/>
          </a:prstGeom>
          <a:ln>
            <a:noFill/>
          </a:ln>
          <a:effectLst>
            <a:softEdge rad="112500"/>
          </a:effectLst>
        </p:spPr>
      </p:pic>
      <p:sp>
        <p:nvSpPr>
          <p:cNvPr id="3" name="Подзаголовок 2"/>
          <p:cNvSpPr>
            <a:spLocks noGrp="1"/>
          </p:cNvSpPr>
          <p:nvPr>
            <p:ph type="subTitle" idx="1"/>
          </p:nvPr>
        </p:nvSpPr>
        <p:spPr>
          <a:xfrm>
            <a:off x="457200" y="2774852"/>
            <a:ext cx="8305800" cy="1885129"/>
          </a:xfrm>
        </p:spPr>
        <p:txBody>
          <a:bodyPr/>
          <a:lstStyle/>
          <a:p>
            <a:r>
              <a:rPr lang="uk-UA" b="1" i="1" dirty="0" smtClean="0"/>
              <a:t>Виконали</a:t>
            </a:r>
          </a:p>
          <a:p>
            <a:r>
              <a:rPr lang="uk-UA" b="1" i="1" dirty="0" smtClean="0"/>
              <a:t>Учні 10-А класу</a:t>
            </a:r>
          </a:p>
          <a:p>
            <a:r>
              <a:rPr lang="uk-UA" b="1" i="1" dirty="0" smtClean="0"/>
              <a:t>Кузнєцова Анастасія</a:t>
            </a:r>
          </a:p>
          <a:p>
            <a:r>
              <a:rPr lang="uk-UA" b="1" i="1" dirty="0" smtClean="0"/>
              <a:t>Скрипка Віталій</a:t>
            </a:r>
          </a:p>
        </p:txBody>
      </p:sp>
      <p:sp>
        <p:nvSpPr>
          <p:cNvPr id="2" name="Заголовок 1"/>
          <p:cNvSpPr>
            <a:spLocks noGrp="1"/>
          </p:cNvSpPr>
          <p:nvPr>
            <p:ph type="ctrTitle"/>
          </p:nvPr>
        </p:nvSpPr>
        <p:spPr/>
        <p:txBody>
          <a:bodyPr/>
          <a:lstStyle/>
          <a:p>
            <a:r>
              <a:rPr lang="uk-UA" b="1" dirty="0" smtClean="0"/>
              <a:t>Королівство Марокко </a:t>
            </a:r>
            <a:endParaRPr lang="uk-UA" b="1"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2692629"/>
            <a:ext cx="2046227" cy="2232248"/>
          </a:xfrm>
          <a:prstGeom prst="rect">
            <a:avLst/>
          </a:prstGeom>
          <a:ln>
            <a:noFill/>
          </a:ln>
          <a:effectLst>
            <a:softEdge rad="112500"/>
          </a:effectLst>
        </p:spPr>
      </p:pic>
    </p:spTree>
    <p:extLst>
      <p:ext uri="{BB962C8B-B14F-4D97-AF65-F5344CB8AC3E}">
        <p14:creationId xmlns:p14="http://schemas.microsoft.com/office/powerpoint/2010/main" val="24662922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16475">
            <a:off x="5552751" y="435958"/>
            <a:ext cx="3682143" cy="2472680"/>
          </a:xfrm>
          <a:prstGeom prst="rect">
            <a:avLst/>
          </a:prstGeom>
          <a:ln>
            <a:noFill/>
          </a:ln>
          <a:effectLst>
            <a:softEdge rad="112500"/>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5603">
            <a:off x="187604" y="429893"/>
            <a:ext cx="3313079" cy="2484809"/>
          </a:xfrm>
          <a:prstGeom prst="rect">
            <a:avLst/>
          </a:prstGeom>
          <a:ln>
            <a:noFill/>
          </a:ln>
          <a:effectLst>
            <a:softEdge rad="112500"/>
          </a:effectLst>
        </p:spPr>
      </p:pic>
      <p:pic>
        <p:nvPicPr>
          <p:cNvPr id="7" name="Объект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411760" y="1973162"/>
            <a:ext cx="4405834" cy="2753646"/>
          </a:xfrm>
        </p:spPr>
      </p:pic>
    </p:spTree>
    <p:extLst>
      <p:ext uri="{BB962C8B-B14F-4D97-AF65-F5344CB8AC3E}">
        <p14:creationId xmlns:p14="http://schemas.microsoft.com/office/powerpoint/2010/main" val="33168057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uk-UA" b="1" i="1" dirty="0" smtClean="0"/>
              <a:t>Дякуємо за увагу!</a:t>
            </a:r>
            <a:endParaRPr lang="uk-UA" b="1" i="1" dirty="0"/>
          </a:p>
        </p:txBody>
      </p:sp>
    </p:spTree>
    <p:extLst>
      <p:ext uri="{BB962C8B-B14F-4D97-AF65-F5344CB8AC3E}">
        <p14:creationId xmlns:p14="http://schemas.microsoft.com/office/powerpoint/2010/main" val="66532424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ru-RU" sz="1600" b="1" i="1" u="sng" dirty="0" err="1" smtClean="0"/>
              <a:t>Площа</a:t>
            </a:r>
            <a:r>
              <a:rPr lang="ru-RU" sz="1600" b="1" i="1" u="sng" dirty="0"/>
              <a:t>:</a:t>
            </a:r>
            <a:r>
              <a:rPr lang="ru-RU" sz="1600" dirty="0"/>
              <a:t> 458730 км²; </a:t>
            </a:r>
            <a:r>
              <a:rPr lang="ru-RU" sz="1600" dirty="0" err="1"/>
              <a:t>або</a:t>
            </a:r>
            <a:r>
              <a:rPr lang="ru-RU" sz="1600" dirty="0"/>
              <a:t> 710850 км² </a:t>
            </a:r>
            <a:r>
              <a:rPr lang="ru-RU" sz="1600" dirty="0" err="1"/>
              <a:t>враховуючи</a:t>
            </a:r>
            <a:r>
              <a:rPr lang="ru-RU" sz="1600" dirty="0"/>
              <a:t> </a:t>
            </a:r>
            <a:r>
              <a:rPr lang="ru-RU" sz="1600" dirty="0" err="1"/>
              <a:t>спірну</a:t>
            </a:r>
            <a:r>
              <a:rPr lang="ru-RU" sz="1600" dirty="0"/>
              <a:t> </a:t>
            </a:r>
            <a:r>
              <a:rPr lang="ru-RU" sz="1600" dirty="0" err="1"/>
              <a:t>територію</a:t>
            </a:r>
            <a:r>
              <a:rPr lang="ru-RU" sz="1600" dirty="0"/>
              <a:t> </a:t>
            </a:r>
            <a:r>
              <a:rPr lang="ru-RU" sz="1600" dirty="0" err="1"/>
              <a:t>Західної</a:t>
            </a:r>
            <a:r>
              <a:rPr lang="ru-RU" sz="1600" dirty="0"/>
              <a:t> Сахари</a:t>
            </a:r>
            <a:r>
              <a:rPr lang="ru-RU" sz="1600" dirty="0" smtClean="0"/>
              <a:t>;</a:t>
            </a:r>
          </a:p>
          <a:p>
            <a:r>
              <a:rPr lang="uk-UA" sz="1600" b="1" i="1" u="sng" dirty="0" smtClean="0"/>
              <a:t>Столиця:</a:t>
            </a:r>
            <a:r>
              <a:rPr lang="uk-UA" sz="1600" dirty="0" smtClean="0"/>
              <a:t>Рабат</a:t>
            </a:r>
          </a:p>
          <a:p>
            <a:r>
              <a:rPr lang="ru-RU" sz="1600" b="1" i="1" u="sng" dirty="0" err="1"/>
              <a:t>Політичний</a:t>
            </a:r>
            <a:r>
              <a:rPr lang="ru-RU" sz="1600" b="1" i="1" u="sng" dirty="0"/>
              <a:t> </a:t>
            </a:r>
            <a:r>
              <a:rPr lang="ru-RU" sz="1600" b="1" i="1" u="sng" dirty="0" err="1" smtClean="0"/>
              <a:t>устрій</a:t>
            </a:r>
            <a:r>
              <a:rPr lang="ru-RU" sz="1600" b="1" i="1" u="sng" dirty="0"/>
              <a:t>:</a:t>
            </a:r>
            <a:r>
              <a:rPr lang="ru-RU" sz="1600" dirty="0"/>
              <a:t> </a:t>
            </a:r>
            <a:r>
              <a:rPr lang="ru-RU" sz="1600" dirty="0" err="1"/>
              <a:t>Конституційна</a:t>
            </a:r>
            <a:r>
              <a:rPr lang="ru-RU" sz="1600" dirty="0"/>
              <a:t> </a:t>
            </a:r>
            <a:r>
              <a:rPr lang="ru-RU" sz="1600" dirty="0" err="1"/>
              <a:t>монархія</a:t>
            </a:r>
            <a:r>
              <a:rPr lang="ru-RU" sz="1600" dirty="0"/>
              <a:t> з </a:t>
            </a:r>
            <a:r>
              <a:rPr lang="ru-RU" sz="1600" dirty="0" err="1"/>
              <a:t>виборним</a:t>
            </a:r>
            <a:r>
              <a:rPr lang="ru-RU" sz="1600" dirty="0"/>
              <a:t> </a:t>
            </a:r>
            <a:r>
              <a:rPr lang="ru-RU" sz="1600" dirty="0" smtClean="0"/>
              <a:t> парламентом</a:t>
            </a:r>
            <a:r>
              <a:rPr lang="ru-RU" sz="1600" dirty="0"/>
              <a:t>. </a:t>
            </a:r>
            <a:endParaRPr lang="ru-RU" sz="1600" dirty="0" smtClean="0"/>
          </a:p>
          <a:p>
            <a:r>
              <a:rPr lang="ru-RU" sz="1600" b="1" i="1" u="sng" dirty="0"/>
              <a:t>Голова </a:t>
            </a:r>
            <a:r>
              <a:rPr lang="ru-RU" sz="1600" b="1" i="1" u="sng" dirty="0" err="1" smtClean="0"/>
              <a:t>держави</a:t>
            </a:r>
            <a:r>
              <a:rPr lang="ru-RU" sz="1600" b="1" i="1" dirty="0" smtClean="0"/>
              <a:t>: </a:t>
            </a:r>
            <a:r>
              <a:rPr lang="ru-RU" sz="1600" dirty="0" smtClean="0"/>
              <a:t>Мохаммед</a:t>
            </a:r>
            <a:r>
              <a:rPr lang="ru-RU" sz="1600" u="sng" dirty="0" smtClean="0"/>
              <a:t> VI</a:t>
            </a:r>
            <a:r>
              <a:rPr lang="ru-RU" sz="1600" dirty="0"/>
              <a:t> </a:t>
            </a:r>
            <a:r>
              <a:rPr lang="ru-RU" sz="1600" dirty="0" smtClean="0"/>
              <a:t>з</a:t>
            </a:r>
            <a:r>
              <a:rPr lang="ru-RU" sz="1600" dirty="0"/>
              <a:t> 1999</a:t>
            </a:r>
            <a:r>
              <a:rPr lang="ru-RU" sz="1600" dirty="0" smtClean="0"/>
              <a:t>;</a:t>
            </a:r>
          </a:p>
          <a:p>
            <a:r>
              <a:rPr lang="uk-UA" sz="1600" b="1" i="1" u="sng" dirty="0"/>
              <a:t>Голова </a:t>
            </a:r>
            <a:r>
              <a:rPr lang="uk-UA" sz="1600" b="1" i="1" u="sng" dirty="0" smtClean="0"/>
              <a:t>уряду: </a:t>
            </a:r>
            <a:r>
              <a:rPr lang="uk-UA" sz="1600" dirty="0" err="1"/>
              <a:t> Аделіл</a:t>
            </a:r>
            <a:r>
              <a:rPr lang="uk-UA" sz="1600" dirty="0"/>
              <a:t>а </a:t>
            </a:r>
            <a:r>
              <a:rPr lang="uk-UA" sz="1600" dirty="0" smtClean="0"/>
              <a:t>Бенкіран</a:t>
            </a:r>
          </a:p>
          <a:p>
            <a:r>
              <a:rPr lang="uk-UA" sz="1600" b="1" i="1" u="sng" dirty="0"/>
              <a:t>Політична </a:t>
            </a:r>
            <a:r>
              <a:rPr lang="uk-UA" sz="1600" b="1" i="1" u="sng" dirty="0" smtClean="0"/>
              <a:t>система:</a:t>
            </a:r>
            <a:r>
              <a:rPr lang="uk-UA" sz="1600" dirty="0"/>
              <a:t> — конституційна монархія</a:t>
            </a:r>
            <a:r>
              <a:rPr lang="uk-UA" sz="1600" dirty="0" smtClean="0"/>
              <a:t>;</a:t>
            </a:r>
          </a:p>
          <a:p>
            <a:r>
              <a:rPr lang="ru-RU" sz="1600" b="1" i="1" u="sng" dirty="0" err="1" smtClean="0"/>
              <a:t>Населення</a:t>
            </a:r>
            <a:r>
              <a:rPr lang="ru-RU" sz="1600" b="1" i="1" u="sng" dirty="0"/>
              <a:t>:</a:t>
            </a:r>
            <a:r>
              <a:rPr lang="ru-RU" sz="1600" dirty="0"/>
              <a:t> </a:t>
            </a:r>
            <a:r>
              <a:rPr lang="ru-RU" sz="1600" dirty="0" smtClean="0"/>
              <a:t> </a:t>
            </a:r>
            <a:r>
              <a:rPr lang="ru-RU" sz="1600" dirty="0"/>
              <a:t>33,241 млн </a:t>
            </a:r>
            <a:r>
              <a:rPr lang="ru-RU" sz="1600" dirty="0" err="1"/>
              <a:t>чол</a:t>
            </a:r>
            <a:r>
              <a:rPr lang="ru-RU" sz="1600" dirty="0" smtClean="0"/>
              <a:t>.</a:t>
            </a:r>
          </a:p>
          <a:p>
            <a:r>
              <a:rPr lang="ru-RU" sz="1600" b="1" i="1" u="sng" dirty="0" err="1"/>
              <a:t>Мови</a:t>
            </a:r>
            <a:r>
              <a:rPr lang="ru-RU" sz="1600" b="1" i="1" u="sng" dirty="0" smtClean="0"/>
              <a:t>:</a:t>
            </a:r>
            <a:r>
              <a:rPr lang="ru-RU" sz="1600" i="1" u="sng" dirty="0"/>
              <a:t> </a:t>
            </a:r>
            <a:r>
              <a:rPr lang="ru-RU" sz="1600" dirty="0" err="1"/>
              <a:t>арабська</a:t>
            </a:r>
            <a:r>
              <a:rPr lang="ru-RU" sz="1600" dirty="0"/>
              <a:t> (</a:t>
            </a:r>
            <a:r>
              <a:rPr lang="ru-RU" sz="1600" dirty="0" err="1"/>
              <a:t>державна</a:t>
            </a:r>
            <a:r>
              <a:rPr lang="ru-RU" sz="1600" dirty="0"/>
              <a:t>) 75%, </a:t>
            </a:r>
            <a:r>
              <a:rPr lang="ru-RU" sz="1600" dirty="0" err="1"/>
              <a:t>берберська</a:t>
            </a:r>
            <a:r>
              <a:rPr lang="ru-RU" sz="1600" dirty="0"/>
              <a:t> 25%, </a:t>
            </a:r>
            <a:r>
              <a:rPr lang="ru-RU" sz="1600" dirty="0" err="1"/>
              <a:t>французька</a:t>
            </a:r>
            <a:r>
              <a:rPr lang="ru-RU" sz="1600" dirty="0"/>
              <a:t>, </a:t>
            </a:r>
            <a:r>
              <a:rPr lang="ru-RU" sz="1600" dirty="0" err="1"/>
              <a:t>іспанська</a:t>
            </a:r>
            <a:r>
              <a:rPr lang="ru-RU" sz="1600" dirty="0" smtClean="0"/>
              <a:t>;</a:t>
            </a:r>
          </a:p>
          <a:p>
            <a:r>
              <a:rPr lang="uk-UA" sz="1600" b="1" i="1" u="sng" dirty="0" err="1" smtClean="0"/>
              <a:t>Релігі</a:t>
            </a:r>
            <a:r>
              <a:rPr lang="uk-UA" sz="1600" b="1" dirty="0" smtClean="0"/>
              <a:t>:</a:t>
            </a:r>
            <a:r>
              <a:rPr lang="uk-UA" sz="1600" dirty="0" smtClean="0"/>
              <a:t> </a:t>
            </a:r>
            <a:r>
              <a:rPr lang="uk-UA" sz="1600" dirty="0"/>
              <a:t>іслам, сунітські течії</a:t>
            </a:r>
            <a:r>
              <a:rPr lang="uk-UA" sz="1600" dirty="0" smtClean="0"/>
              <a:t>;</a:t>
            </a:r>
          </a:p>
          <a:p>
            <a:r>
              <a:rPr lang="uk-UA" sz="1600" b="1" i="1" u="sng" dirty="0"/>
              <a:t>Грошова </a:t>
            </a:r>
            <a:r>
              <a:rPr lang="uk-UA" sz="1600" b="1" i="1" u="sng" dirty="0" smtClean="0"/>
              <a:t>одиниця:</a:t>
            </a:r>
            <a:r>
              <a:rPr lang="uk-UA" sz="1600" dirty="0"/>
              <a:t> — марокканський дирхам.</a:t>
            </a:r>
          </a:p>
        </p:txBody>
      </p:sp>
      <p:sp>
        <p:nvSpPr>
          <p:cNvPr id="2" name="Заголовок 1"/>
          <p:cNvSpPr>
            <a:spLocks noGrp="1"/>
          </p:cNvSpPr>
          <p:nvPr>
            <p:ph type="title"/>
          </p:nvPr>
        </p:nvSpPr>
        <p:spPr/>
        <p:txBody>
          <a:bodyPr/>
          <a:lstStyle/>
          <a:p>
            <a:r>
              <a:rPr lang="uk-UA" b="1" dirty="0" smtClean="0"/>
              <a:t>Паспорт країни</a:t>
            </a:r>
            <a:endParaRPr lang="uk-UA" b="1" dirty="0"/>
          </a:p>
        </p:txBody>
      </p:sp>
    </p:spTree>
    <p:extLst>
      <p:ext uri="{BB962C8B-B14F-4D97-AF65-F5344CB8AC3E}">
        <p14:creationId xmlns:p14="http://schemas.microsoft.com/office/powerpoint/2010/main" val="279589557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Географічне положення</a:t>
            </a:r>
            <a:endParaRPr lang="uk-UA" b="1" dirty="0"/>
          </a:p>
        </p:txBody>
      </p:sp>
      <p:sp>
        <p:nvSpPr>
          <p:cNvPr id="3" name="Объект 2"/>
          <p:cNvSpPr>
            <a:spLocks noGrp="1"/>
          </p:cNvSpPr>
          <p:nvPr>
            <p:ph sz="half" idx="1"/>
          </p:nvPr>
        </p:nvSpPr>
        <p:spPr/>
        <p:txBody>
          <a:bodyPr>
            <a:normAutofit fontScale="92500" lnSpcReduction="10000"/>
          </a:bodyPr>
          <a:lstStyle/>
          <a:p>
            <a:pPr marL="0" indent="0">
              <a:buNone/>
            </a:pPr>
            <a:r>
              <a:rPr lang="uk-UA" sz="1500" i="1" dirty="0"/>
              <a:t>Рельєф країни </a:t>
            </a:r>
            <a:r>
              <a:rPr lang="uk-UA" sz="1500" i="1" dirty="0" err="1"/>
              <a:t>середньо-</a:t>
            </a:r>
            <a:r>
              <a:rPr lang="uk-UA" sz="1500" i="1" dirty="0"/>
              <a:t> і високогірний з долинами і плато, прибережними низовинними рівнинами і дюнами. Гол. гірські пасма:</a:t>
            </a:r>
            <a:r>
              <a:rPr lang="uk-UA" sz="1500" i="1" dirty="0" err="1"/>
              <a:t> Антиатла</a:t>
            </a:r>
            <a:r>
              <a:rPr lang="uk-UA" sz="1500" i="1" dirty="0"/>
              <a:t>с (1800–2712 м, г.Ікнікуін), Високий Атлас (3000-4165 м, г. </a:t>
            </a:r>
            <a:r>
              <a:rPr lang="uk-UA" sz="1500" i="1" dirty="0" err="1"/>
              <a:t>Тубкаль</a:t>
            </a:r>
            <a:r>
              <a:rPr lang="uk-UA" sz="1500" i="1" dirty="0"/>
              <a:t>), Сер. Атлас (2300-3340 м, г. </a:t>
            </a:r>
            <a:r>
              <a:rPr lang="uk-UA" sz="1500" i="1" dirty="0" err="1"/>
              <a:t>Бу-Наср</a:t>
            </a:r>
            <a:r>
              <a:rPr lang="uk-UA" sz="1500" i="1" dirty="0"/>
              <a:t>), Ер-Риф (до 2456 м, г. </a:t>
            </a:r>
            <a:r>
              <a:rPr lang="uk-UA" sz="1500" i="1" dirty="0" err="1"/>
              <a:t>Тідікін</a:t>
            </a:r>
            <a:r>
              <a:rPr lang="uk-UA" sz="1500" i="1" dirty="0"/>
              <a:t>). Рівнини з відмітками до 300 м розташовані вздовж узбережжя. </a:t>
            </a:r>
            <a:r>
              <a:rPr lang="uk-UA" sz="1500" i="1" dirty="0" err="1"/>
              <a:t>Міжгірські</a:t>
            </a:r>
            <a:r>
              <a:rPr lang="uk-UA" sz="1500" i="1" dirty="0"/>
              <a:t> рівнини Марокканської (Західної) </a:t>
            </a:r>
            <a:r>
              <a:rPr lang="uk-UA" sz="1500" i="1" dirty="0" err="1"/>
              <a:t>Месети</a:t>
            </a:r>
            <a:r>
              <a:rPr lang="uk-UA" sz="1500" i="1" dirty="0"/>
              <a:t> і Високого Плато (</a:t>
            </a:r>
            <a:r>
              <a:rPr lang="uk-UA" sz="1500" i="1" dirty="0" err="1"/>
              <a:t>Мароккано-Оранської</a:t>
            </a:r>
            <a:r>
              <a:rPr lang="uk-UA" sz="1500" i="1" dirty="0"/>
              <a:t>, або Сх. </a:t>
            </a:r>
            <a:r>
              <a:rPr lang="uk-UA" sz="1500" i="1" dirty="0" err="1"/>
              <a:t>Месети</a:t>
            </a:r>
            <a:r>
              <a:rPr lang="uk-UA" sz="1500" i="1" dirty="0"/>
              <a:t>) обрамовані ланцюгами Ер-Рифу, Сер. і Високого Атласів. На півдні і </a:t>
            </a:r>
            <a:r>
              <a:rPr lang="uk-UA" sz="1500" i="1" dirty="0" err="1"/>
              <a:t>півд.-сході</a:t>
            </a:r>
            <a:r>
              <a:rPr lang="uk-UA" sz="1500" i="1" dirty="0"/>
              <a:t> розташовані піщані і кам'янисті пустелі Сахари. Клімат Марокко субтропічний, на півночі — середземноморський</a:t>
            </a:r>
            <a:r>
              <a:rPr lang="uk-UA" sz="1500" dirty="0"/>
              <a:t>. Ріки, крім </a:t>
            </a:r>
            <a:r>
              <a:rPr lang="uk-UA" sz="1500" dirty="0" err="1"/>
              <a:t>ниж</a:t>
            </a:r>
            <a:r>
              <a:rPr lang="uk-UA" sz="1500" dirty="0"/>
              <a:t>. </a:t>
            </a:r>
            <a:r>
              <a:rPr lang="uk-UA" sz="1500" dirty="0" err="1"/>
              <a:t>течі</a:t>
            </a:r>
            <a:r>
              <a:rPr lang="uk-UA" sz="1500" dirty="0"/>
              <a:t>ї </a:t>
            </a:r>
            <a:r>
              <a:rPr lang="uk-UA" sz="1500" dirty="0">
                <a:hlinkClick r:id="rId2" tooltip="Себу (річка)"/>
              </a:rPr>
              <a:t>Себу</a:t>
            </a:r>
            <a:r>
              <a:rPr lang="uk-UA" sz="1500" dirty="0"/>
              <a:t>, не судноплавні.</a:t>
            </a:r>
            <a:endParaRPr lang="uk-UA" sz="1500" dirty="0"/>
          </a:p>
        </p:txBody>
      </p:sp>
      <p:pic>
        <p:nvPicPr>
          <p:cNvPr id="5" name="Объект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4719" y="1143000"/>
            <a:ext cx="38862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1931381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Економіка</a:t>
            </a:r>
            <a:endParaRPr lang="uk-UA" b="1"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087034">
            <a:off x="323528" y="1275605"/>
            <a:ext cx="3888432" cy="2965497"/>
          </a:xfrm>
          <a:prstGeom prst="rect">
            <a:avLst/>
          </a:prstGeom>
          <a:ln>
            <a:noFill/>
          </a:ln>
          <a:effectLst>
            <a:softEdge rad="112500"/>
          </a:effectLst>
        </p:spPr>
      </p:pic>
      <p:sp>
        <p:nvSpPr>
          <p:cNvPr id="5" name="Объект 4"/>
          <p:cNvSpPr>
            <a:spLocks noGrp="1"/>
          </p:cNvSpPr>
          <p:nvPr>
            <p:ph sz="half" idx="2"/>
          </p:nvPr>
        </p:nvSpPr>
        <p:spPr>
          <a:xfrm>
            <a:off x="4283968" y="627534"/>
            <a:ext cx="4752528" cy="3861048"/>
          </a:xfrm>
        </p:spPr>
        <p:txBody>
          <a:bodyPr>
            <a:noAutofit/>
          </a:bodyPr>
          <a:lstStyle/>
          <a:p>
            <a:pPr marL="0" indent="0">
              <a:buNone/>
            </a:pPr>
            <a:r>
              <a:rPr lang="uk-UA" sz="1500" i="1" dirty="0"/>
              <a:t>Загальна характеристика господарства. Марокко — аграрна країна з відносно розвинутою гірничодобувною та обробною промисловістю. Транспорт: автомобільний, морський, залізничний, повітряний. У Марокко є 17 мор. портів, в тому числі 8 великих: Касабланка, </a:t>
            </a:r>
            <a:r>
              <a:rPr lang="uk-UA" sz="1500" i="1" dirty="0" err="1"/>
              <a:t>Сафі</a:t>
            </a:r>
            <a:r>
              <a:rPr lang="uk-UA" sz="1500" i="1" dirty="0"/>
              <a:t>, </a:t>
            </a:r>
            <a:r>
              <a:rPr lang="uk-UA" sz="1500" i="1" dirty="0" err="1"/>
              <a:t>Мохаммедія</a:t>
            </a:r>
            <a:r>
              <a:rPr lang="uk-UA" sz="1500" i="1" dirty="0"/>
              <a:t>, </a:t>
            </a:r>
            <a:r>
              <a:rPr lang="uk-UA" sz="1500" i="1" dirty="0" err="1"/>
              <a:t>Надор</a:t>
            </a:r>
            <a:r>
              <a:rPr lang="uk-UA" sz="1500" i="1" dirty="0"/>
              <a:t>, Танжер, </a:t>
            </a:r>
            <a:r>
              <a:rPr lang="uk-UA" sz="1500" i="1" dirty="0" err="1"/>
              <a:t>Агадір</a:t>
            </a:r>
            <a:r>
              <a:rPr lang="uk-UA" sz="1500" i="1" dirty="0"/>
              <a:t>, </a:t>
            </a:r>
            <a:r>
              <a:rPr lang="uk-UA" sz="1500" i="1" dirty="0" err="1"/>
              <a:t>Махдія</a:t>
            </a:r>
            <a:r>
              <a:rPr lang="uk-UA" sz="1500" i="1" dirty="0"/>
              <a:t>, </a:t>
            </a:r>
            <a:r>
              <a:rPr lang="uk-UA" sz="1500" i="1" dirty="0" err="1"/>
              <a:t>Джорф-Ласфар</a:t>
            </a:r>
            <a:r>
              <a:rPr lang="uk-UA" sz="1500" i="1" dirty="0"/>
              <a:t>. Найважливіший аеропорт знаходиться в Касабланці; крім нього, Марокко має в своєму розпорядженні ще десять великих аеропортів, з яких п'ять мають міжнародне значення</a:t>
            </a:r>
            <a:r>
              <a:rPr lang="uk-UA" sz="1500" i="1" dirty="0" smtClean="0"/>
              <a:t>. </a:t>
            </a:r>
            <a:r>
              <a:rPr lang="uk-UA" sz="1500" i="1" dirty="0"/>
              <a:t>Марокко є третім у світі за виробітком фосфатів, та зміна цін на них на світовому ринку значно впливає на економіку Марокко в </a:t>
            </a:r>
            <a:r>
              <a:rPr lang="uk-UA" sz="1500" i="1" dirty="0" smtClean="0"/>
              <a:t>цілому. У </a:t>
            </a:r>
            <a:r>
              <a:rPr lang="uk-UA" sz="1500" i="1" dirty="0"/>
              <a:t>2015 році, </a:t>
            </a:r>
            <a:r>
              <a:rPr lang="uk-UA" sz="1500" i="1" dirty="0" err="1"/>
              <a:t>Маррокко</a:t>
            </a:r>
            <a:r>
              <a:rPr lang="uk-UA" sz="1500" i="1" dirty="0"/>
              <a:t> стане першою Африканською країною, що має високошвидкісний залізничний </a:t>
            </a:r>
            <a:r>
              <a:rPr lang="uk-UA" sz="1500" i="1" dirty="0" err="1"/>
              <a:t>траспорт</a:t>
            </a:r>
            <a:r>
              <a:rPr lang="uk-UA" sz="1500" i="1" dirty="0"/>
              <a:t>, а до 2030 планується побудувати </a:t>
            </a:r>
            <a:r>
              <a:rPr lang="uk-UA" sz="1500" i="1" dirty="0" err="1"/>
              <a:t>бильзко</a:t>
            </a:r>
            <a:r>
              <a:rPr lang="uk-UA" sz="1500" i="1" dirty="0"/>
              <a:t> 1500 км високошвидкісних залізничних ліній (ТЖВ</a:t>
            </a:r>
            <a:r>
              <a:rPr lang="uk-UA" sz="1500" i="1" dirty="0" smtClean="0"/>
              <a:t>).</a:t>
            </a:r>
            <a:endParaRPr lang="uk-UA" sz="1500" i="1" dirty="0"/>
          </a:p>
          <a:p>
            <a:pPr marL="0" indent="0">
              <a:buNone/>
            </a:pPr>
            <a:endParaRPr lang="uk-UA" sz="1500" i="1" dirty="0"/>
          </a:p>
        </p:txBody>
      </p:sp>
    </p:spTree>
    <p:extLst>
      <p:ext uri="{BB962C8B-B14F-4D97-AF65-F5344CB8AC3E}">
        <p14:creationId xmlns:p14="http://schemas.microsoft.com/office/powerpoint/2010/main" val="2268622527"/>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Населення</a:t>
            </a:r>
            <a:endParaRPr lang="uk-UA" b="1" dirty="0"/>
          </a:p>
        </p:txBody>
      </p:sp>
      <p:sp>
        <p:nvSpPr>
          <p:cNvPr id="3" name="Объект 2"/>
          <p:cNvSpPr>
            <a:spLocks noGrp="1"/>
          </p:cNvSpPr>
          <p:nvPr>
            <p:ph sz="half" idx="1"/>
          </p:nvPr>
        </p:nvSpPr>
        <p:spPr/>
        <p:txBody>
          <a:bodyPr/>
          <a:lstStyle/>
          <a:p>
            <a:pPr marL="0" indent="0">
              <a:buNone/>
            </a:pPr>
            <a:r>
              <a:rPr lang="ru-RU" dirty="0" err="1"/>
              <a:t>Населення</a:t>
            </a:r>
            <a:r>
              <a:rPr lang="ru-RU" dirty="0"/>
              <a:t> </a:t>
            </a:r>
            <a:r>
              <a:rPr lang="ru-RU" dirty="0" err="1"/>
              <a:t>країни</a:t>
            </a:r>
            <a:r>
              <a:rPr lang="ru-RU" dirty="0"/>
              <a:t> становить 26,240 млн </a:t>
            </a:r>
            <a:r>
              <a:rPr lang="ru-RU" dirty="0" err="1"/>
              <a:t>чол</a:t>
            </a:r>
            <a:r>
              <a:rPr lang="ru-RU" dirty="0"/>
              <a:t>. (1990); 33,241 млн </a:t>
            </a:r>
            <a:r>
              <a:rPr lang="ru-RU" dirty="0" err="1"/>
              <a:t>чол</a:t>
            </a:r>
            <a:r>
              <a:rPr lang="ru-RU" dirty="0"/>
              <a:t>. (2005), з </a:t>
            </a:r>
            <a:r>
              <a:rPr lang="ru-RU" dirty="0" err="1"/>
              <a:t>яких</a:t>
            </a:r>
            <a:r>
              <a:rPr lang="ru-RU" dirty="0"/>
              <a:t> 60% </a:t>
            </a:r>
            <a:r>
              <a:rPr lang="ru-RU" dirty="0" err="1"/>
              <a:t>ідентифікують</a:t>
            </a:r>
            <a:r>
              <a:rPr lang="ru-RU" dirty="0"/>
              <a:t> себе арабами, 38% —</a:t>
            </a:r>
            <a:r>
              <a:rPr lang="ru-RU" dirty="0" err="1"/>
              <a:t>бербери</a:t>
            </a:r>
            <a:r>
              <a:rPr lang="ru-RU" dirty="0"/>
              <a:t>.</a:t>
            </a:r>
            <a:endParaRPr lang="uk-UA"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55976" y="1131590"/>
            <a:ext cx="4194885" cy="3565653"/>
          </a:xfrm>
        </p:spPr>
      </p:pic>
    </p:spTree>
    <p:extLst>
      <p:ext uri="{BB962C8B-B14F-4D97-AF65-F5344CB8AC3E}">
        <p14:creationId xmlns:p14="http://schemas.microsoft.com/office/powerpoint/2010/main" val="409948484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Культура</a:t>
            </a:r>
            <a:endParaRPr lang="uk-UA" b="1" dirty="0"/>
          </a:p>
        </p:txBody>
      </p:sp>
      <p:sp>
        <p:nvSpPr>
          <p:cNvPr id="5" name="Объект 4"/>
          <p:cNvSpPr>
            <a:spLocks noGrp="1"/>
          </p:cNvSpPr>
          <p:nvPr>
            <p:ph sz="half" idx="1"/>
          </p:nvPr>
        </p:nvSpPr>
        <p:spPr/>
        <p:txBody>
          <a:bodyPr>
            <a:normAutofit fontScale="92500" lnSpcReduction="10000"/>
          </a:bodyPr>
          <a:lstStyle/>
          <a:p>
            <a:pPr marL="0" indent="0">
              <a:buNone/>
            </a:pPr>
            <a:r>
              <a:rPr lang="uk-UA" i="1" dirty="0"/>
              <a:t>Марокко — країна з багатою культурою та цивілізацією, що лишалися практично в первозданному вигляді протягом тривалого часу. </a:t>
            </a:r>
            <a:r>
              <a:rPr lang="uk-UA" i="1" dirty="0" err="1"/>
              <a:t>Мароканська</a:t>
            </a:r>
            <a:r>
              <a:rPr lang="uk-UA" i="1" dirty="0"/>
              <a:t> кухня довго вважалась однією з </a:t>
            </a:r>
            <a:r>
              <a:rPr lang="uk-UA" i="1" dirty="0" err="1"/>
              <a:t>найрізновидніших</a:t>
            </a:r>
            <a:r>
              <a:rPr lang="uk-UA" i="1" dirty="0"/>
              <a:t> кухонь світу.</a:t>
            </a:r>
          </a:p>
          <a:p>
            <a:pPr marL="0" indent="0">
              <a:buNone/>
            </a:pPr>
            <a:endParaRPr lang="uk-UA" i="1"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05774"/>
            <a:ext cx="4059238" cy="27034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906092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dirty="0" smtClean="0"/>
              <a:t>Культура</a:t>
            </a:r>
            <a:endParaRPr lang="uk-UA" b="1" dirty="0"/>
          </a:p>
        </p:txBody>
      </p:sp>
      <p:sp>
        <p:nvSpPr>
          <p:cNvPr id="2" name="Объект 1"/>
          <p:cNvSpPr>
            <a:spLocks noGrp="1"/>
          </p:cNvSpPr>
          <p:nvPr>
            <p:ph sz="half" idx="1"/>
          </p:nvPr>
        </p:nvSpPr>
        <p:spPr/>
        <p:txBody>
          <a:bodyPr>
            <a:normAutofit fontScale="70000" lnSpcReduction="20000"/>
          </a:bodyPr>
          <a:lstStyle/>
          <a:p>
            <a:pPr marL="0" indent="0">
              <a:buNone/>
            </a:pPr>
            <a:r>
              <a:rPr lang="uk-UA" i="1" dirty="0" smtClean="0"/>
              <a:t>Марокко</a:t>
            </a:r>
            <a:r>
              <a:rPr lang="uk-UA" i="1" dirty="0"/>
              <a:t> — багатонаціональна країна, що протягом своєї багатовікової історії на додачу до корінних бербер приймала багато етнічних груп, що прибували зі сходу (фінікійців, евреїв, арабів), півдня (маври), та півночі (римлян та вандалів), кожна з яких мала істотний вплив на соціальну структуру Марокко. Тут розповсюджені багато вірувань — від язичництва до юдаїзму, християнства, та ісламу.</a:t>
            </a:r>
          </a:p>
          <a:p>
            <a:pPr marL="0" indent="0">
              <a:buNone/>
            </a:pPr>
            <a:endParaRPr lang="uk-UA" i="1"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97872" y="411510"/>
            <a:ext cx="2918548" cy="4392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374723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b="1" dirty="0" smtClean="0"/>
              <a:t>Культура</a:t>
            </a:r>
            <a:endParaRPr lang="uk-UA" b="1" dirty="0"/>
          </a:p>
        </p:txBody>
      </p:sp>
      <p:sp>
        <p:nvSpPr>
          <p:cNvPr id="2" name="Объект 1"/>
          <p:cNvSpPr>
            <a:spLocks noGrp="1"/>
          </p:cNvSpPr>
          <p:nvPr>
            <p:ph sz="half" idx="1"/>
          </p:nvPr>
        </p:nvSpPr>
        <p:spPr/>
        <p:txBody>
          <a:bodyPr>
            <a:normAutofit fontScale="85000" lnSpcReduction="20000"/>
          </a:bodyPr>
          <a:lstStyle/>
          <a:p>
            <a:pPr marL="0" indent="0">
              <a:buNone/>
            </a:pPr>
            <a:r>
              <a:rPr lang="uk-UA" i="1" dirty="0"/>
              <a:t>В Марокко розвинений кінематограф. Ще в 1944 році було запроваджено </a:t>
            </a:r>
            <a:r>
              <a:rPr lang="uk-UA" i="1" dirty="0" err="1"/>
              <a:t>Мароканський</a:t>
            </a:r>
            <a:r>
              <a:rPr lang="uk-UA" i="1" dirty="0"/>
              <a:t> кінематографічний центр, та відкрито кіностудію в Рабаті. Крім того, багато іноземних режисерів знімали кіно в Марокко. У 2001 році вперше проведено Міжнародний кінофестиваль </a:t>
            </a:r>
            <a:r>
              <a:rPr lang="uk-UA" i="1" dirty="0" err="1"/>
              <a:t>Марракешу</a:t>
            </a:r>
            <a:r>
              <a:rPr lang="uk-UA" i="1" dirty="0" smtClean="0"/>
              <a:t>.</a:t>
            </a:r>
            <a:endParaRPr lang="uk-UA" i="1"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99217"/>
            <a:ext cx="4059238" cy="2716566"/>
          </a:xfrm>
        </p:spPr>
      </p:pic>
    </p:spTree>
    <p:extLst>
      <p:ext uri="{BB962C8B-B14F-4D97-AF65-F5344CB8AC3E}">
        <p14:creationId xmlns:p14="http://schemas.microsoft.com/office/powerpoint/2010/main" val="354841629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Культура</a:t>
            </a:r>
            <a:endParaRPr lang="uk-UA" b="1"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335286"/>
            <a:ext cx="4059238" cy="3044428"/>
          </a:xfrm>
          <a:prstGeom prst="rect">
            <a:avLst/>
          </a:prstGeom>
          <a:ln>
            <a:noFill/>
          </a:ln>
          <a:effectLst>
            <a:softEdge rad="112500"/>
          </a:effectLst>
        </p:spPr>
      </p:pic>
      <p:sp>
        <p:nvSpPr>
          <p:cNvPr id="4" name="Объект 3"/>
          <p:cNvSpPr>
            <a:spLocks noGrp="1"/>
          </p:cNvSpPr>
          <p:nvPr>
            <p:ph sz="half" idx="2"/>
          </p:nvPr>
        </p:nvSpPr>
        <p:spPr/>
        <p:txBody>
          <a:bodyPr>
            <a:normAutofit fontScale="85000" lnSpcReduction="20000"/>
          </a:bodyPr>
          <a:lstStyle/>
          <a:p>
            <a:pPr marL="0" indent="0">
              <a:buNone/>
            </a:pPr>
            <a:r>
              <a:rPr lang="uk-UA" i="1" dirty="0"/>
              <a:t>Традиційна архітектура Марокко представлена невеличкими житловими будинками, так званими Дарами (</a:t>
            </a:r>
            <a:r>
              <a:rPr lang="en-US" i="1" dirty="0"/>
              <a:t>Dar), </a:t>
            </a:r>
            <a:r>
              <a:rPr lang="uk-UA" i="1" dirty="0"/>
              <a:t>що характеризуються в першу чергу відсутністю вікон та будь-якого орнаменту. Складаються з товстих високих стін, що охороняють її мешканців від грабіжників, звірів та подібних небезпек.</a:t>
            </a:r>
          </a:p>
          <a:p>
            <a:pPr marL="0" indent="0">
              <a:buNone/>
            </a:pPr>
            <a:endParaRPr lang="uk-UA" i="1" dirty="0"/>
          </a:p>
        </p:txBody>
      </p:sp>
    </p:spTree>
    <p:extLst>
      <p:ext uri="{BB962C8B-B14F-4D97-AF65-F5344CB8AC3E}">
        <p14:creationId xmlns:p14="http://schemas.microsoft.com/office/powerpoint/2010/main" val="3594422652"/>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83</TotalTime>
  <Words>87</Words>
  <Application>Microsoft Office PowerPoint</Application>
  <PresentationFormat>Экран (16:9)</PresentationFormat>
  <Paragraphs>31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Королівство Марокко </vt:lpstr>
      <vt:lpstr>Паспорт країни</vt:lpstr>
      <vt:lpstr>Географічне положення</vt:lpstr>
      <vt:lpstr>Економіка</vt:lpstr>
      <vt:lpstr>Населення</vt:lpstr>
      <vt:lpstr>Культура</vt:lpstr>
      <vt:lpstr>Культура</vt:lpstr>
      <vt:lpstr>Культура</vt:lpstr>
      <vt:lpstr>Культура</vt:lpstr>
      <vt:lpstr>Презентация PowerPoint</vt:lpstr>
      <vt:lpstr>Дякуємо за увагу!</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Anastasiya</dc:creator>
  <cp:lastModifiedBy>Anastasiya</cp:lastModifiedBy>
  <cp:revision>6</cp:revision>
  <dcterms:created xsi:type="dcterms:W3CDTF">2014-05-12T19:46:13Z</dcterms:created>
  <dcterms:modified xsi:type="dcterms:W3CDTF">2014-05-13T21:56:53Z</dcterms:modified>
</cp:coreProperties>
</file>