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35A8-9010-4589-A081-AD37668E118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4643-4757-47E3-8CFF-F0409EAD0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35A8-9010-4589-A081-AD37668E118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4643-4757-47E3-8CFF-F0409EAD0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35A8-9010-4589-A081-AD37668E118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4643-4757-47E3-8CFF-F0409EAD0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35A8-9010-4589-A081-AD37668E118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4643-4757-47E3-8CFF-F0409EAD0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35A8-9010-4589-A081-AD37668E118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4643-4757-47E3-8CFF-F0409EAD0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35A8-9010-4589-A081-AD37668E118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4643-4757-47E3-8CFF-F0409EAD0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35A8-9010-4589-A081-AD37668E118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4643-4757-47E3-8CFF-F0409EAD0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35A8-9010-4589-A081-AD37668E118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4643-4757-47E3-8CFF-F0409EAD0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35A8-9010-4589-A081-AD37668E118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4643-4757-47E3-8CFF-F0409EAD0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35A8-9010-4589-A081-AD37668E118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4643-4757-47E3-8CFF-F0409EAD0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35A8-9010-4589-A081-AD37668E118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E44643-4757-47E3-8CFF-F0409EAD04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0E35A8-9010-4589-A081-AD37668E118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E44643-4757-47E3-8CFF-F0409EAD04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Демократична </a:t>
            </a:r>
            <a:r>
              <a:rPr lang="ru-RU" dirty="0" err="1" smtClean="0"/>
              <a:t>Соціалістична</a:t>
            </a:r>
            <a:r>
              <a:rPr lang="ru-RU" dirty="0" smtClean="0"/>
              <a:t> </a:t>
            </a:r>
            <a:r>
              <a:rPr lang="ru-RU" dirty="0" err="1" smtClean="0"/>
              <a:t>Республіка</a:t>
            </a:r>
            <a:r>
              <a:rPr lang="ru-RU" dirty="0" smtClean="0"/>
              <a:t> </a:t>
            </a:r>
            <a:r>
              <a:rPr lang="ru-RU" dirty="0" err="1" smtClean="0"/>
              <a:t>Шрі-Ланка</a:t>
            </a:r>
            <a:endParaRPr lang="ru-RU" dirty="0"/>
          </a:p>
        </p:txBody>
      </p:sp>
      <p:pic>
        <p:nvPicPr>
          <p:cNvPr id="23554" name="Picture 2" descr="Файл:Flag of Sri Lank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852936"/>
            <a:ext cx="5112569" cy="3672408"/>
          </a:xfrm>
          <a:prstGeom prst="rect">
            <a:avLst/>
          </a:prstGeom>
          <a:noFill/>
        </p:spPr>
      </p:pic>
      <p:pic>
        <p:nvPicPr>
          <p:cNvPr id="23556" name="Picture 4" descr="Файл:Emblem of Sri Lank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852936"/>
            <a:ext cx="3024336" cy="3689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галузі</a:t>
            </a:r>
            <a:r>
              <a:rPr lang="ru-RU" b="1" dirty="0" smtClean="0"/>
              <a:t> </a:t>
            </a:r>
            <a:r>
              <a:rPr lang="ru-RU" b="1" dirty="0" err="1" smtClean="0"/>
              <a:t>первинного</a:t>
            </a:r>
            <a:r>
              <a:rPr lang="ru-RU" b="1" dirty="0" smtClean="0"/>
              <a:t> сектора </a:t>
            </a:r>
            <a:r>
              <a:rPr lang="ru-RU" b="1" dirty="0" err="1" smtClean="0"/>
              <a:t>економіки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4788024" cy="2736304"/>
          </a:xfrm>
          <a:solidFill>
            <a:schemeClr val="tx2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u-RU" dirty="0" err="1" smtClean="0">
                <a:solidFill>
                  <a:schemeClr val="bg1"/>
                </a:solidFill>
              </a:rPr>
              <a:t>Рибальство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ведеться</a:t>
            </a:r>
            <a:r>
              <a:rPr lang="ru-RU" dirty="0" smtClean="0">
                <a:solidFill>
                  <a:schemeClr val="bg1"/>
                </a:solidFill>
              </a:rPr>
              <a:t> як у </a:t>
            </a:r>
            <a:r>
              <a:rPr lang="ru-RU" dirty="0" err="1" smtClean="0">
                <a:solidFill>
                  <a:schemeClr val="bg1"/>
                </a:solidFill>
              </a:rPr>
              <a:t>внутрішніх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водоймах</a:t>
            </a:r>
            <a:r>
              <a:rPr lang="ru-RU" dirty="0" smtClean="0">
                <a:solidFill>
                  <a:schemeClr val="bg1"/>
                </a:solidFill>
              </a:rPr>
              <a:t>, так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прибережній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морській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зоні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Шрі-Ланці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збереглися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великі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ліси</a:t>
            </a:r>
            <a:r>
              <a:rPr lang="ru-RU" dirty="0" smtClean="0">
                <a:solidFill>
                  <a:schemeClr val="bg1"/>
                </a:solidFill>
              </a:rPr>
              <a:t>. Деревина </a:t>
            </a:r>
            <a:r>
              <a:rPr lang="ru-RU" dirty="0" err="1" smtClean="0">
                <a:solidFill>
                  <a:schemeClr val="bg1"/>
                </a:solidFill>
              </a:rPr>
              <a:t>використовується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насамперед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паливо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Шрі-Ланці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ведеться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видобуток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дорогоцінних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каменів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графіту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переважно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експорт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2535" name="Picture 7" descr="http://upload.wikimedia.org/wikipedia/commons/thumb/b/b9/Stilts_fishermen_Sri_Lanka_02.jpg/300px-Stilts_fishermen_Sri_Lanka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96752"/>
            <a:ext cx="4355976" cy="2736304"/>
          </a:xfrm>
          <a:prstGeom prst="rect">
            <a:avLst/>
          </a:prstGeom>
          <a:noFill/>
        </p:spPr>
      </p:pic>
      <p:pic>
        <p:nvPicPr>
          <p:cNvPr id="22537" name="Picture 9" descr="http://s1.tchkcdn.com/g2-EnasBoZC1Cj14hok_puTZQ/travel/400x302/f/0/1-5-4-9-10549/shri_lank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7"/>
            <a:ext cx="4860032" cy="2924944"/>
          </a:xfrm>
          <a:prstGeom prst="rect">
            <a:avLst/>
          </a:prstGeom>
          <a:noFill/>
        </p:spPr>
      </p:pic>
      <p:pic>
        <p:nvPicPr>
          <p:cNvPr id="22539" name="Picture 11" descr="http://svit.ukrinform.ua/ShriLanka/img/fi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33056"/>
            <a:ext cx="4283968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Туризм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http://www.maptour.com.ua/media/aupload/664/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424936" cy="3096344"/>
          </a:xfrm>
          <a:prstGeom prst="rect">
            <a:avLst/>
          </a:prstGeom>
          <a:noFill/>
        </p:spPr>
      </p:pic>
      <p:pic>
        <p:nvPicPr>
          <p:cNvPr id="23556" name="Picture 4" descr="http://photo-smile.com.ua/wp-content/uploads/2011/12/maldives_ariato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842493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ur-retour.lviv.ua/i/maps/sri_l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844824"/>
          </a:xfrm>
          <a:solidFill>
            <a:schemeClr val="tx2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    </a:t>
            </a:r>
            <a:r>
              <a:rPr lang="ru-RU" b="1" dirty="0" err="1" smtClean="0">
                <a:solidFill>
                  <a:schemeClr val="bg1"/>
                </a:solidFill>
              </a:rPr>
              <a:t>Офіційна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назва</a:t>
            </a:r>
            <a:r>
              <a:rPr lang="ru-RU" b="1" dirty="0" smtClean="0">
                <a:solidFill>
                  <a:schemeClr val="bg1"/>
                </a:solidFill>
              </a:rPr>
              <a:t> - Демократична </a:t>
            </a:r>
            <a:r>
              <a:rPr lang="ru-RU" b="1" dirty="0" err="1" smtClean="0">
                <a:solidFill>
                  <a:schemeClr val="bg1"/>
                </a:solidFill>
              </a:rPr>
              <a:t>Соціалістична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Республіка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Шрі-Ланка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err="1" smtClean="0">
                <a:solidFill>
                  <a:schemeClr val="bg1"/>
                </a:solidFill>
              </a:rPr>
              <a:t>колишній</a:t>
            </a:r>
            <a:r>
              <a:rPr lang="ru-RU" dirty="0" smtClean="0">
                <a:solidFill>
                  <a:schemeClr val="bg1"/>
                </a:solidFill>
              </a:rPr>
              <a:t> Цейлон).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ru-RU" b="1" dirty="0" err="1" smtClean="0">
                <a:solidFill>
                  <a:schemeClr val="bg1"/>
                </a:solidFill>
              </a:rPr>
              <a:t>Державний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устрій</a:t>
            </a:r>
            <a:r>
              <a:rPr lang="ru-RU" b="1" dirty="0" smtClean="0">
                <a:solidFill>
                  <a:schemeClr val="bg1"/>
                </a:solidFill>
              </a:rPr>
              <a:t>. - </a:t>
            </a:r>
            <a:r>
              <a:rPr lang="ru-RU" b="1" dirty="0" err="1" smtClean="0">
                <a:solidFill>
                  <a:schemeClr val="bg1"/>
                </a:solidFill>
              </a:rPr>
              <a:t>унітарна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республіка</a:t>
            </a:r>
            <a:r>
              <a:rPr lang="ru-RU" dirty="0" smtClean="0">
                <a:solidFill>
                  <a:schemeClr val="bg1"/>
                </a:solidFill>
              </a:rPr>
              <a:t>. Глава </a:t>
            </a:r>
            <a:r>
              <a:rPr lang="ru-RU" dirty="0" err="1" smtClean="0">
                <a:solidFill>
                  <a:schemeClr val="bg1"/>
                </a:solidFill>
              </a:rPr>
              <a:t>держави</a:t>
            </a:r>
            <a:r>
              <a:rPr lang="ru-RU" dirty="0" smtClean="0">
                <a:solidFill>
                  <a:schemeClr val="bg1"/>
                </a:solidFill>
              </a:rPr>
              <a:t> - президент. Глава уряду - </a:t>
            </a:r>
            <a:r>
              <a:rPr lang="ru-RU" dirty="0" err="1" smtClean="0">
                <a:solidFill>
                  <a:schemeClr val="bg1"/>
                </a:solidFill>
              </a:rPr>
              <a:t>прем'єр-міністр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Вищий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законодавчий</a:t>
            </a:r>
            <a:r>
              <a:rPr lang="ru-RU" dirty="0" smtClean="0">
                <a:solidFill>
                  <a:schemeClr val="bg1"/>
                </a:solidFill>
              </a:rPr>
              <a:t> орган - </a:t>
            </a:r>
            <a:r>
              <a:rPr lang="ru-RU" dirty="0" err="1" smtClean="0">
                <a:solidFill>
                  <a:schemeClr val="bg1"/>
                </a:solidFill>
              </a:rPr>
              <a:t>однопалатний</a:t>
            </a:r>
            <a:r>
              <a:rPr lang="ru-RU" dirty="0" smtClean="0">
                <a:solidFill>
                  <a:schemeClr val="bg1"/>
                </a:solidFill>
              </a:rPr>
              <a:t> парламент - </a:t>
            </a:r>
            <a:r>
              <a:rPr lang="ru-RU" dirty="0" err="1" smtClean="0">
                <a:solidFill>
                  <a:schemeClr val="bg1"/>
                </a:solidFill>
              </a:rPr>
              <a:t>Національна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державна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асамблея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load.wikimedia.org/wikipedia/commons/thumb/b/b6/Topography_Sri_Lanka.jpg/220px-Topography_Sri_L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0"/>
            <a:ext cx="4139952" cy="53012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Шрі-Ланка</a:t>
            </a:r>
            <a:r>
              <a:rPr lang="ru-RU" sz="2400" dirty="0" smtClean="0">
                <a:solidFill>
                  <a:schemeClr val="bg1"/>
                </a:solidFill>
              </a:rPr>
              <a:t> - держава у </a:t>
            </a:r>
            <a:r>
              <a:rPr lang="ru-RU" sz="2400" dirty="0" err="1" smtClean="0">
                <a:solidFill>
                  <a:schemeClr val="bg1"/>
                </a:solidFill>
              </a:rPr>
              <a:t>Південній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Азії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розташована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острові</a:t>
            </a:r>
            <a:r>
              <a:rPr lang="ru-RU" sz="2400" dirty="0" smtClean="0">
                <a:solidFill>
                  <a:schemeClr val="bg1"/>
                </a:solidFill>
              </a:rPr>
              <a:t> Цейлон в </a:t>
            </a:r>
            <a:r>
              <a:rPr lang="ru-RU" sz="2400" dirty="0" err="1" smtClean="0">
                <a:solidFill>
                  <a:schemeClr val="bg1"/>
                </a:solidFill>
              </a:rPr>
              <a:t>Індійському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океані</a:t>
            </a:r>
            <a:r>
              <a:rPr lang="ru-RU" sz="2400" dirty="0" smtClean="0">
                <a:solidFill>
                  <a:schemeClr val="bg1"/>
                </a:solidFill>
              </a:rPr>
              <a:t>, на </a:t>
            </a:r>
            <a:r>
              <a:rPr lang="ru-RU" sz="2400" dirty="0" err="1" smtClean="0">
                <a:solidFill>
                  <a:schemeClr val="bg1"/>
                </a:solidFill>
              </a:rPr>
              <a:t>південь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півострова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Індостан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Протяжність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берегової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лінії</a:t>
            </a:r>
            <a:r>
              <a:rPr lang="ru-RU" sz="2400" dirty="0" smtClean="0">
                <a:solidFill>
                  <a:schemeClr val="bg1"/>
                </a:solidFill>
              </a:rPr>
              <a:t> - 1340 км. </a:t>
            </a:r>
            <a:r>
              <a:rPr lang="ru-RU" sz="2400" dirty="0" err="1" smtClean="0">
                <a:solidFill>
                  <a:schemeClr val="bg1"/>
                </a:solidFill>
              </a:rPr>
              <a:t>Площа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території</a:t>
            </a:r>
            <a:r>
              <a:rPr lang="ru-RU" sz="2400" dirty="0" smtClean="0">
                <a:solidFill>
                  <a:schemeClr val="bg1"/>
                </a:solidFill>
              </a:rPr>
              <a:t> - 65 610 кв. км (120 </a:t>
            </a:r>
            <a:r>
              <a:rPr lang="ru-RU" sz="2400" dirty="0" err="1" smtClean="0">
                <a:solidFill>
                  <a:schemeClr val="bg1"/>
                </a:solidFill>
              </a:rPr>
              <a:t>місце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світі</a:t>
            </a:r>
            <a:r>
              <a:rPr lang="ru-RU" sz="2400" dirty="0" smtClean="0">
                <a:solidFill>
                  <a:schemeClr val="bg1"/>
                </a:solidFill>
              </a:rPr>
              <a:t>).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5364" name="Picture 4" descr="http://osvita.ua/doc/images/news/235/23507/1_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4048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5256584" cy="78296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Столиця</a:t>
            </a:r>
            <a:r>
              <a:rPr lang="ru-RU" b="1" dirty="0" smtClean="0"/>
              <a:t> - Коломбо</a:t>
            </a:r>
            <a:endParaRPr lang="ru-RU" dirty="0"/>
          </a:p>
        </p:txBody>
      </p:sp>
      <p:pic>
        <p:nvPicPr>
          <p:cNvPr id="16386" name="Picture 2" descr="http://www.tpg.ua/userfiles/image/Sri-lanka/Colombo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4716016" cy="2664296"/>
          </a:xfrm>
          <a:prstGeom prst="rect">
            <a:avLst/>
          </a:prstGeom>
          <a:noFill/>
        </p:spPr>
      </p:pic>
      <p:pic>
        <p:nvPicPr>
          <p:cNvPr id="16388" name="Picture 4" descr="http://www.hayleystours.com/wp-content/uploads/2013/12/COLOMBO-CIT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4427984" cy="3429000"/>
          </a:xfrm>
          <a:prstGeom prst="rect">
            <a:avLst/>
          </a:prstGeom>
          <a:noFill/>
        </p:spPr>
      </p:pic>
      <p:pic>
        <p:nvPicPr>
          <p:cNvPr id="16390" name="Picture 6" descr="https://s3.amazonaws.com/touringo_production/images/24049/post.jpg?13687939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716016" cy="3429000"/>
          </a:xfrm>
          <a:prstGeom prst="rect">
            <a:avLst/>
          </a:prstGeom>
          <a:noFill/>
        </p:spPr>
      </p:pic>
      <p:pic>
        <p:nvPicPr>
          <p:cNvPr id="16392" name="Picture 8" descr="http://img-fotki.yandex.ru/get/6400/161840136.2/0_89060_cc0bec6d_X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764704"/>
            <a:ext cx="4427984" cy="2690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4258816" cy="899592"/>
          </a:xfrm>
        </p:spPr>
        <p:txBody>
          <a:bodyPr/>
          <a:lstStyle/>
          <a:p>
            <a:r>
              <a:rPr lang="uk-UA" b="1" dirty="0" err="1" smtClean="0"/>
              <a:t>В</a:t>
            </a:r>
            <a:r>
              <a:rPr lang="ru-RU" b="1" dirty="0" err="1" smtClean="0"/>
              <a:t>еликі</a:t>
            </a:r>
            <a:r>
              <a:rPr lang="ru-RU" b="1" dirty="0" smtClean="0"/>
              <a:t> </a:t>
            </a:r>
            <a:r>
              <a:rPr lang="ru-RU" b="1" dirty="0" err="1" smtClean="0"/>
              <a:t>міста</a:t>
            </a:r>
            <a:endParaRPr lang="ru-RU" dirty="0"/>
          </a:p>
        </p:txBody>
      </p:sp>
      <p:pic>
        <p:nvPicPr>
          <p:cNvPr id="1026" name="Picture 2" descr="http://mojalanka.ru/media/city/photo/Mount-Lavinia.SriL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176464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3356992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Дехівала-Маунт-Лавінья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 descr="http://maestro-travel.com.ua/images/catalog/10108/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836712"/>
            <a:ext cx="4248472" cy="25202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335699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Джафна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0" name="Picture 6" descr="http://eputevka.kiev.ua/images/gorod-shri-dzhayavardenepura-kotte-v-shri-lank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4499992" cy="2880320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uk/thumb/f/fe/%D0%9A%D0%B0%D0%BD%D0%B4%D0%B8_Kandy_Sri_Lanka_15.JPG/1280px-%D0%9A%D0%B0%D0%BD%D0%B4%D0%B8_Kandy_Sri_Lanka_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9040"/>
            <a:ext cx="4168503" cy="26642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44008" y="6488668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Канді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648866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Шрі-Джаяварданапура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koronatour.com/assets/images/f5548d6da0ce75a117f45d2725628ef5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2210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    </a:t>
            </a:r>
            <a:r>
              <a:rPr lang="ru-RU" b="1" dirty="0" err="1" smtClean="0">
                <a:solidFill>
                  <a:srgbClr val="FFFF00"/>
                </a:solidFill>
              </a:rPr>
              <a:t>Рівень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грамотності</a:t>
            </a:r>
            <a:r>
              <a:rPr lang="ru-RU" dirty="0" smtClean="0">
                <a:solidFill>
                  <a:srgbClr val="FFFF00"/>
                </a:solidFill>
              </a:rPr>
              <a:t> </a:t>
            </a:r>
            <a:r>
              <a:rPr lang="ru-RU" dirty="0" err="1" smtClean="0">
                <a:solidFill>
                  <a:srgbClr val="FFFF00"/>
                </a:solidFill>
              </a:rPr>
              <a:t>населення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Шрі-Ланки</a:t>
            </a:r>
            <a:r>
              <a:rPr lang="ru-RU" dirty="0" smtClean="0">
                <a:solidFill>
                  <a:srgbClr val="FFFF00"/>
                </a:solidFill>
              </a:rPr>
              <a:t> - 90% (</a:t>
            </a:r>
            <a:r>
              <a:rPr lang="ru-RU" dirty="0" err="1" smtClean="0">
                <a:solidFill>
                  <a:srgbClr val="FFFF00"/>
                </a:solidFill>
              </a:rPr>
              <a:t>серед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чоловіків</a:t>
            </a:r>
            <a:r>
              <a:rPr lang="ru-RU" dirty="0" smtClean="0">
                <a:solidFill>
                  <a:srgbClr val="FFFF00"/>
                </a:solidFill>
              </a:rPr>
              <a:t> 93%, </a:t>
            </a:r>
            <a:r>
              <a:rPr lang="ru-RU" dirty="0" err="1" smtClean="0">
                <a:solidFill>
                  <a:srgbClr val="FFFF00"/>
                </a:solidFill>
              </a:rPr>
              <a:t>серед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жінок</a:t>
            </a:r>
            <a:r>
              <a:rPr lang="ru-RU" dirty="0" smtClean="0">
                <a:solidFill>
                  <a:srgbClr val="FFFF00"/>
                </a:solidFill>
              </a:rPr>
              <a:t> - 87%).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</a:t>
            </a:r>
            <a:r>
              <a:rPr lang="ru-RU" dirty="0" smtClean="0">
                <a:solidFill>
                  <a:srgbClr val="FFFF00"/>
                </a:solidFill>
              </a:rPr>
              <a:t>На </a:t>
            </a:r>
            <a:r>
              <a:rPr lang="ru-RU" dirty="0" smtClean="0">
                <a:solidFill>
                  <a:srgbClr val="FFFF00"/>
                </a:solidFill>
              </a:rPr>
              <a:t>1000 </a:t>
            </a:r>
            <a:r>
              <a:rPr lang="ru-RU" dirty="0" err="1" smtClean="0">
                <a:solidFill>
                  <a:srgbClr val="FFFF00"/>
                </a:solidFill>
              </a:rPr>
              <a:t>ланкійок</a:t>
            </a:r>
            <a:r>
              <a:rPr lang="ru-RU" dirty="0" smtClean="0">
                <a:solidFill>
                  <a:srgbClr val="FFFF00"/>
                </a:solidFill>
              </a:rPr>
              <a:t> доводиться </a:t>
            </a:r>
            <a:r>
              <a:rPr lang="ru-RU" dirty="0" err="1" smtClean="0">
                <a:solidFill>
                  <a:srgbClr val="FFFF00"/>
                </a:solidFill>
              </a:rPr>
              <a:t>лише</a:t>
            </a:r>
            <a:r>
              <a:rPr lang="ru-RU" dirty="0" smtClean="0">
                <a:solidFill>
                  <a:srgbClr val="FFFF00"/>
                </a:solidFill>
              </a:rPr>
              <a:t> 967 </a:t>
            </a:r>
            <a:r>
              <a:rPr lang="ru-RU" dirty="0" err="1" smtClean="0">
                <a:solidFill>
                  <a:srgbClr val="FFFF00"/>
                </a:solidFill>
              </a:rPr>
              <a:t>ланкійців</a:t>
            </a:r>
            <a:r>
              <a:rPr lang="ru-RU" dirty="0" smtClean="0">
                <a:solidFill>
                  <a:srgbClr val="FFFF00"/>
                </a:solidFill>
              </a:rPr>
              <a:t>. При </a:t>
            </a:r>
            <a:r>
              <a:rPr lang="ru-RU" dirty="0" err="1" smtClean="0">
                <a:solidFill>
                  <a:srgbClr val="FFFF00"/>
                </a:solidFill>
              </a:rPr>
              <a:t>цьому</a:t>
            </a:r>
            <a:r>
              <a:rPr lang="ru-RU" dirty="0" smtClean="0">
                <a:solidFill>
                  <a:srgbClr val="FFFF00"/>
                </a:solidFill>
              </a:rPr>
              <a:t> 10 </a:t>
            </a:r>
            <a:r>
              <a:rPr lang="ru-RU" dirty="0" err="1" smtClean="0">
                <a:solidFill>
                  <a:srgbClr val="FFFF00"/>
                </a:solidFill>
              </a:rPr>
              <a:t>ланкійок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народжують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середньому</a:t>
            </a:r>
            <a:r>
              <a:rPr lang="ru-RU" dirty="0" smtClean="0">
                <a:solidFill>
                  <a:srgbClr val="FFFF00"/>
                </a:solidFill>
              </a:rPr>
              <a:t> 19 </a:t>
            </a:r>
            <a:r>
              <a:rPr lang="ru-RU" dirty="0" err="1" smtClean="0">
                <a:solidFill>
                  <a:srgbClr val="FFFF00"/>
                </a:solidFill>
              </a:rPr>
              <a:t>малюків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</a:t>
            </a:r>
            <a:r>
              <a:rPr lang="ru-RU" b="1" dirty="0" smtClean="0">
                <a:solidFill>
                  <a:srgbClr val="FFFF00"/>
                </a:solidFill>
              </a:rPr>
              <a:t>За </a:t>
            </a:r>
            <a:r>
              <a:rPr lang="ru-RU" b="1" dirty="0" err="1" smtClean="0">
                <a:solidFill>
                  <a:srgbClr val="FFFF00"/>
                </a:solidFill>
              </a:rPr>
              <a:t>рівнем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життя</a:t>
            </a:r>
            <a:r>
              <a:rPr lang="ru-RU" dirty="0" smtClean="0">
                <a:solidFill>
                  <a:srgbClr val="FFFF00"/>
                </a:solidFill>
              </a:rPr>
              <a:t> </a:t>
            </a:r>
            <a:r>
              <a:rPr lang="ru-RU" dirty="0" err="1" smtClean="0">
                <a:solidFill>
                  <a:srgbClr val="FFFF00"/>
                </a:solidFill>
              </a:rPr>
              <a:t>населення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Шрі-Ланка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посідає</a:t>
            </a:r>
            <a:r>
              <a:rPr lang="ru-RU" dirty="0" smtClean="0">
                <a:solidFill>
                  <a:srgbClr val="FFFF00"/>
                </a:solidFill>
              </a:rPr>
              <a:t> 89 </a:t>
            </a:r>
            <a:r>
              <a:rPr lang="ru-RU" dirty="0" err="1" smtClean="0">
                <a:solidFill>
                  <a:srgbClr val="FFFF00"/>
                </a:solidFill>
              </a:rPr>
              <a:t>місце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світі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ru-RU" dirty="0" err="1" smtClean="0">
                <a:solidFill>
                  <a:srgbClr val="FFFF00"/>
                </a:solidFill>
              </a:rPr>
              <a:t>Кілька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слів</a:t>
            </a:r>
            <a:r>
              <a:rPr lang="ru-RU" dirty="0" smtClean="0">
                <a:solidFill>
                  <a:srgbClr val="FFFF00"/>
                </a:solidFill>
              </a:rPr>
              <a:t> про становище </a:t>
            </a:r>
            <a:r>
              <a:rPr lang="ru-RU" dirty="0" err="1" smtClean="0">
                <a:solidFill>
                  <a:srgbClr val="FFFF00"/>
                </a:solidFill>
              </a:rPr>
              <a:t>ланкійських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жінок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Здавна</a:t>
            </a:r>
            <a:r>
              <a:rPr lang="ru-RU" dirty="0" smtClean="0">
                <a:solidFill>
                  <a:srgbClr val="FFFF00"/>
                </a:solidFill>
              </a:rPr>
              <a:t> роль </a:t>
            </a:r>
            <a:r>
              <a:rPr lang="ru-RU" dirty="0" err="1" smtClean="0">
                <a:solidFill>
                  <a:srgbClr val="FFFF00"/>
                </a:solidFill>
              </a:rPr>
              <a:t>жінок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Шрі-Ланці</a:t>
            </a:r>
            <a:r>
              <a:rPr lang="ru-RU" dirty="0" smtClean="0">
                <a:solidFill>
                  <a:srgbClr val="FFFF00"/>
                </a:solidFill>
              </a:rPr>
              <a:t>, як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більшості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азіатських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країн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обмежена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домашнім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господарством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Жінки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беруть</a:t>
            </a:r>
            <a:r>
              <a:rPr lang="ru-RU" dirty="0" smtClean="0">
                <a:solidFill>
                  <a:srgbClr val="FFFF00"/>
                </a:solidFill>
              </a:rPr>
              <a:t> участь </a:t>
            </a:r>
            <a:r>
              <a:rPr lang="ru-RU" dirty="0" err="1" smtClean="0">
                <a:solidFill>
                  <a:srgbClr val="FFFF00"/>
                </a:solidFill>
              </a:rPr>
              <a:t>також</a:t>
            </a:r>
            <a:r>
              <a:rPr lang="ru-RU" dirty="0" smtClean="0">
                <a:solidFill>
                  <a:srgbClr val="FFFF00"/>
                </a:solidFill>
              </a:rPr>
              <a:t> в аграрному </a:t>
            </a:r>
            <a:r>
              <a:rPr lang="ru-RU" dirty="0" err="1" smtClean="0">
                <a:solidFill>
                  <a:srgbClr val="FFFF00"/>
                </a:solidFill>
              </a:rPr>
              <a:t>виробництві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виконуючи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менш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важкі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роботи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83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Економіка</a:t>
            </a:r>
            <a:r>
              <a:rPr lang="ru-RU" b="1" dirty="0" smtClean="0"/>
              <a:t> </a:t>
            </a:r>
            <a:r>
              <a:rPr lang="ru-RU" b="1" dirty="0" err="1" smtClean="0"/>
              <a:t>Шрі-Ланки</a:t>
            </a:r>
            <a:endParaRPr lang="ru-RU" dirty="0"/>
          </a:p>
        </p:txBody>
      </p:sp>
      <p:pic>
        <p:nvPicPr>
          <p:cNvPr id="19458" name="Picture 2" descr="http://center.donetsk.ua/i/12491627375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176464" cy="2376264"/>
          </a:xfrm>
          <a:prstGeom prst="rect">
            <a:avLst/>
          </a:prstGeom>
          <a:noFill/>
        </p:spPr>
      </p:pic>
      <p:pic>
        <p:nvPicPr>
          <p:cNvPr id="19460" name="Picture 4" descr="http://www.epochtimes.com.ua/upload/iblock/7c5/7c5c5a32af4a2783a28ee3900648c7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56992"/>
            <a:ext cx="6768752" cy="3168352"/>
          </a:xfrm>
          <a:prstGeom prst="rect">
            <a:avLst/>
          </a:prstGeom>
          <a:noFill/>
        </p:spPr>
      </p:pic>
      <p:pic>
        <p:nvPicPr>
          <p:cNvPr id="19462" name="Picture 6" descr="http://vkurse.ua/i/2010-08/protiv-neskolkikh-bankov-vozbudili-de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6712"/>
            <a:ext cx="4032448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dmin.zabugor.com/upload/image/1341672769shri_lanka_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573016"/>
            <a:ext cx="4716016" cy="3284984"/>
          </a:xfrm>
          <a:prstGeom prst="rect">
            <a:avLst/>
          </a:prstGeom>
          <a:noFill/>
        </p:spPr>
      </p:pic>
      <p:pic>
        <p:nvPicPr>
          <p:cNvPr id="20484" name="Picture 4" descr="http://travellanka.ru/leftmenu1/teaplantati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4427984" cy="3284984"/>
          </a:xfrm>
          <a:prstGeom prst="rect">
            <a:avLst/>
          </a:prstGeom>
          <a:noFill/>
        </p:spPr>
      </p:pic>
      <p:pic>
        <p:nvPicPr>
          <p:cNvPr id="20486" name="Picture 6" descr="http://www.pizzatravel.com.ua/uploads/2013/113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.zn.ua/media/images/original/Feb2011/29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24208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420888"/>
            <a:ext cx="9144000" cy="120032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Економічне</a:t>
            </a:r>
            <a:r>
              <a:rPr lang="ru-RU" b="1" dirty="0" smtClean="0">
                <a:solidFill>
                  <a:schemeClr val="bg1"/>
                </a:solidFill>
              </a:rPr>
              <a:t> становище </a:t>
            </a:r>
            <a:r>
              <a:rPr lang="ru-RU" b="1" dirty="0" err="1" smtClean="0">
                <a:solidFill>
                  <a:schemeClr val="bg1"/>
                </a:solidFill>
              </a:rPr>
              <a:t>Шрі-Ланки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багато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чому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залежить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b="1" dirty="0" err="1" smtClean="0">
                <a:solidFill>
                  <a:schemeClr val="bg1"/>
                </a:solidFill>
              </a:rPr>
              <a:t>виробництва</a:t>
            </a:r>
            <a:r>
              <a:rPr lang="ru-RU" b="1" dirty="0" smtClean="0">
                <a:solidFill>
                  <a:schemeClr val="bg1"/>
                </a:solidFill>
              </a:rPr>
              <a:t> рису.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Ще</a:t>
            </a:r>
            <a:r>
              <a:rPr lang="ru-RU" dirty="0" smtClean="0">
                <a:solidFill>
                  <a:schemeClr val="bg1"/>
                </a:solidFill>
              </a:rPr>
              <a:t> в 1930-х роках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ініціативи</a:t>
            </a:r>
            <a:r>
              <a:rPr lang="ru-RU" dirty="0" smtClean="0">
                <a:solidFill>
                  <a:schemeClr val="bg1"/>
                </a:solidFill>
              </a:rPr>
              <a:t> Дона </a:t>
            </a:r>
            <a:r>
              <a:rPr lang="ru-RU" dirty="0" err="1" smtClean="0">
                <a:solidFill>
                  <a:schemeClr val="bg1"/>
                </a:solidFill>
              </a:rPr>
              <a:t>Стефена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Сенанаяке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влада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прийняла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програму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колонізації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нових</a:t>
            </a:r>
            <a:r>
              <a:rPr lang="ru-RU" dirty="0" smtClean="0">
                <a:solidFill>
                  <a:schemeClr val="bg1"/>
                </a:solidFill>
              </a:rPr>
              <a:t> земель на </a:t>
            </a:r>
            <a:r>
              <a:rPr lang="ru-RU" dirty="0" err="1" smtClean="0">
                <a:solidFill>
                  <a:schemeClr val="bg1"/>
                </a:solidFill>
              </a:rPr>
              <a:t>базі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відновлення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древніх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зрошувальних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споруд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планового </a:t>
            </a:r>
            <a:r>
              <a:rPr lang="ru-RU" dirty="0" err="1" smtClean="0">
                <a:solidFill>
                  <a:schemeClr val="bg1"/>
                </a:solidFill>
              </a:rPr>
              <a:t>будівництва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землеробських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поселень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8" name="Picture 4" descr="http://pro-tailand.ru/uploads/posts/2011-12/1324414614_agriculture-in-thailan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2420888"/>
          </a:xfrm>
          <a:prstGeom prst="rect">
            <a:avLst/>
          </a:prstGeom>
          <a:noFill/>
        </p:spPr>
      </p:pic>
      <p:pic>
        <p:nvPicPr>
          <p:cNvPr id="21510" name="Picture 6" descr="http://ukrmap.su/program2010/g11/g10-11_18_files/image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9144000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156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Демократична Соціалістична Республіка Шрі-Ланка</vt:lpstr>
      <vt:lpstr>Слайд 2</vt:lpstr>
      <vt:lpstr>Слайд 3</vt:lpstr>
      <vt:lpstr>Столиця - Коломбо</vt:lpstr>
      <vt:lpstr>Великі міста</vt:lpstr>
      <vt:lpstr>Слайд 6</vt:lpstr>
      <vt:lpstr>Економіка Шрі-Ланки</vt:lpstr>
      <vt:lpstr>Слайд 8</vt:lpstr>
      <vt:lpstr>Слайд 9</vt:lpstr>
      <vt:lpstr>Інші галузі первинного сектора економіки </vt:lpstr>
      <vt:lpstr>Туризм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Демократична Соціалістична Республіка Шрі-Ланка</dc:title>
  <dc:creator>DD</dc:creator>
  <cp:lastModifiedBy>DD</cp:lastModifiedBy>
  <cp:revision>12</cp:revision>
  <dcterms:created xsi:type="dcterms:W3CDTF">2014-04-09T13:43:18Z</dcterms:created>
  <dcterms:modified xsi:type="dcterms:W3CDTF">2014-04-09T20:01:04Z</dcterms:modified>
</cp:coreProperties>
</file>