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2" r:id="rId3"/>
    <p:sldId id="257" r:id="rId4"/>
    <p:sldId id="301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9" r:id="rId25"/>
    <p:sldId id="300" r:id="rId26"/>
    <p:sldId id="303" r:id="rId27"/>
    <p:sldId id="298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56000"/>
    <a:srgbClr val="0BE800"/>
    <a:srgbClr val="367DB1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5596" autoAdjust="0"/>
  </p:normalViewPr>
  <p:slideViewPr>
    <p:cSldViewPr>
      <p:cViewPr>
        <p:scale>
          <a:sx n="100" d="100"/>
          <a:sy n="100" d="100"/>
        </p:scale>
        <p:origin x="-4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49476-78B5-4CBA-909D-1520E8BE68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B9E76-0E83-42AA-963C-4619E70AD0A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3FC2D-DC5E-4D45-BAF9-CF6D0A5DA6A8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3AE49-F579-4603-807F-87C260717905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7772400" cy="704850"/>
          </a:xfrm>
          <a:effectLst>
            <a:outerShdw algn="ctr" rotWithShape="0">
              <a:schemeClr val="bg1"/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7772400" cy="457200"/>
          </a:xfrm>
          <a:effectLst>
            <a:outerShdw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620963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620963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20963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87616" y="2348880"/>
            <a:ext cx="3456384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600" dirty="0" err="1" smtClean="0">
                <a:latin typeface="Segoe Print" pitchFamily="2" charset="0"/>
              </a:rPr>
              <a:t>Підготував</a:t>
            </a:r>
            <a:r>
              <a:rPr lang="ru-RU" sz="2600" dirty="0" smtClean="0">
                <a:latin typeface="Segoe Print" pitchFamily="2" charset="0"/>
              </a:rPr>
              <a:t>  </a:t>
            </a:r>
            <a:r>
              <a:rPr lang="ru-RU" sz="2600" dirty="0" err="1" smtClean="0">
                <a:latin typeface="Segoe Print" pitchFamily="2" charset="0"/>
              </a:rPr>
              <a:t>Лебідь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Євгеній</a:t>
            </a:r>
            <a:endParaRPr lang="en-US" sz="2600" dirty="0">
              <a:latin typeface="Segoe Print" pitchFamily="2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13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 rot="21218784">
            <a:off x="3230820" y="13407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495433">
            <a:off x="307162" y="807464"/>
            <a:ext cx="4686943" cy="111318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latin typeface="Century Gothic" pitchFamily="34" charset="0"/>
              </a:rPr>
              <a:t>Екологічні проблеми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715963"/>
          </a:xfrm>
        </p:spPr>
        <p:txBody>
          <a:bodyPr/>
          <a:lstStyle/>
          <a:p>
            <a:pPr algn="ctr"/>
            <a:r>
              <a:rPr lang="uk-UA" dirty="0" smtClean="0">
                <a:latin typeface="Segoe Print" pitchFamily="2" charset="0"/>
              </a:rPr>
              <a:t>Геологічно-геоморфологічні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58722" name="Picture 2" descr="http://oldwww.spmi.ru/system/files/lib/uch/grf/grf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5059">
            <a:off x="220898" y="2692581"/>
            <a:ext cx="4180978" cy="289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image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940162">
            <a:off x="4597924" y="3306643"/>
            <a:ext cx="4295010" cy="304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72816"/>
            <a:ext cx="8533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>
                <a:latin typeface="Century Gothic" pitchFamily="34" charset="0"/>
              </a:rPr>
              <a:t>Екологічна криза </a:t>
            </a:r>
            <a:r>
              <a:rPr lang="uk-UA" sz="3000" dirty="0">
                <a:latin typeface="Century Gothic" pitchFamily="34" charset="0"/>
              </a:rPr>
              <a:t>- фаза розвитку біосфери, яка характеризується якісним оновленням живої речовини(вимиранням одних видів та виникненням інших).</a:t>
            </a:r>
            <a:endParaRPr lang="ru-RU" sz="3000" dirty="0">
              <a:latin typeface="Century Gothic" pitchFamily="34" charset="0"/>
            </a:endParaRPr>
          </a:p>
        </p:txBody>
      </p:sp>
      <p:pic>
        <p:nvPicPr>
          <p:cNvPr id="4" name="Picture 4" descr="http://t3.gstatic.com/images?q=tbn:ANd9GcS7IBhup7vPXssgZsvqOQD7d3aETSxX4-a5gWlUEjCd66HpCK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2934643" cy="243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votedeath.ru/wp-content/uploads/2011/03/Ekologicheskiy-kriz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2722563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7315200" cy="715963"/>
          </a:xfrm>
        </p:spPr>
        <p:txBody>
          <a:bodyPr/>
          <a:lstStyle/>
          <a:p>
            <a:r>
              <a:rPr lang="uk-UA" b="1" dirty="0" smtClean="0">
                <a:latin typeface="Segoe Print" pitchFamily="2" charset="0"/>
              </a:rPr>
              <a:t>Причини екологічної кризи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0892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6738" indent="-457200" eaLnBrk="1" hangingPunct="1">
              <a:buFont typeface="Georgia" pitchFamily="18" charset="0"/>
              <a:buAutoNum type="arabicPeriod"/>
            </a:pPr>
            <a:r>
              <a:rPr lang="uk-UA" dirty="0" smtClean="0">
                <a:latin typeface="Century Gothic" pitchFamily="34" charset="0"/>
              </a:rPr>
              <a:t>Демографічний вибух</a:t>
            </a:r>
          </a:p>
          <a:p>
            <a:pPr marL="566738" indent="-457200" eaLnBrk="1" hangingPunct="1">
              <a:buFont typeface="Georgia" pitchFamily="18" charset="0"/>
              <a:buAutoNum type="arabicPeriod"/>
            </a:pPr>
            <a:r>
              <a:rPr lang="uk-UA" dirty="0" smtClean="0">
                <a:latin typeface="Century Gothic" pitchFamily="34" charset="0"/>
              </a:rPr>
              <a:t>Урбанізація </a:t>
            </a:r>
          </a:p>
          <a:p>
            <a:pPr marL="566738" indent="-457200" eaLnBrk="1" hangingPunct="1">
              <a:buFont typeface="Georgia" pitchFamily="18" charset="0"/>
              <a:buAutoNum type="arabicPeriod"/>
            </a:pPr>
            <a:r>
              <a:rPr lang="uk-UA" dirty="0" smtClean="0">
                <a:latin typeface="Century Gothic" pitchFamily="34" charset="0"/>
              </a:rPr>
              <a:t>Інтенсифікація с/г</a:t>
            </a:r>
          </a:p>
          <a:p>
            <a:pPr marL="566738" indent="-457200" eaLnBrk="1" hangingPunct="1">
              <a:buFont typeface="Georgia" pitchFamily="18" charset="0"/>
              <a:buAutoNum type="arabicPeriod"/>
            </a:pPr>
            <a:r>
              <a:rPr lang="uk-UA" dirty="0" smtClean="0">
                <a:latin typeface="Century Gothic" pitchFamily="34" charset="0"/>
              </a:rPr>
              <a:t>Нераціональне використання ресурсів</a:t>
            </a:r>
          </a:p>
          <a:p>
            <a:pPr marL="566738" indent="-457200" eaLnBrk="1" hangingPunct="1">
              <a:buFont typeface="Georgia" pitchFamily="18" charset="0"/>
              <a:buAutoNum type="arabicPeriod"/>
            </a:pPr>
            <a:r>
              <a:rPr lang="uk-UA" dirty="0" smtClean="0">
                <a:latin typeface="Century Gothic" pitchFamily="34" charset="0"/>
              </a:rPr>
              <a:t>Аварії, катастрофи, випробування, війни</a:t>
            </a:r>
          </a:p>
          <a:p>
            <a:pPr marL="566738" indent="-457200" eaLnBrk="1" hangingPunct="1">
              <a:buFont typeface="Georgia" pitchFamily="18" charset="0"/>
              <a:buAutoNum type="arabicPeriod"/>
            </a:pPr>
            <a:r>
              <a:rPr lang="uk-UA" dirty="0" smtClean="0">
                <a:latin typeface="Century Gothic" pitchFamily="34" charset="0"/>
              </a:rPr>
              <a:t>Підвищене використання енергії  і </a:t>
            </a:r>
          </a:p>
          <a:p>
            <a:pPr marL="566738" indent="-457200" eaLnBrk="1" hangingPunct="1">
              <a:buFont typeface="Georgia" pitchFamily="18" charset="0"/>
              <a:buNone/>
            </a:pPr>
            <a:r>
              <a:rPr lang="uk-UA" dirty="0" smtClean="0">
                <a:latin typeface="Century Gothic" pitchFamily="34" charset="0"/>
              </a:rPr>
              <a:t>транспортних засобів.</a:t>
            </a:r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5" name="Picture 6" descr="http://mosday.ru/photos/500_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34036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file.mobilmusic.ru/fd/ca/6b/396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37112"/>
            <a:ext cx="28575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Segoe Print" pitchFamily="2" charset="0"/>
              </a:rPr>
              <a:t>Демографічний вибух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" name="Picture 2" descr="http://pidruchniki.ws/imag/ecolog/vas_ec/image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464343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>
                <a:latin typeface="Segoe Print" pitchFamily="2" charset="0"/>
              </a:rPr>
              <a:t>Урбанізація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61794" name="Picture 2" descr="http://st.gdefon.com/wallpapers_original/wallpapers/274616_nyu-jork_-megapolis_-neboskreby_2560x16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39248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1796" name="Picture 4" descr="http://pic.auto.mail.ru/content/documents/in_text_images/c/2/c269dfa7129877642124fd35abc67a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286250" cy="287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315200" cy="715963"/>
          </a:xfrm>
        </p:spPr>
        <p:txBody>
          <a:bodyPr/>
          <a:lstStyle/>
          <a:p>
            <a:r>
              <a:rPr lang="uk-UA" b="1" dirty="0" smtClean="0">
                <a:latin typeface="Segoe Print" pitchFamily="2" charset="0"/>
              </a:rPr>
              <a:t>Викиди з ТЕС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65890" name="Picture 2" descr="http://image.zn.ua/media/images/original/Sep2013/7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924944"/>
            <a:ext cx="4462819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5892" name="Picture 4" descr="http://inter-eco.ua/upload/image/Inventarizaciya%20istochnikov%20vybrosov%20v%20atmosfe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41" y="2924944"/>
            <a:ext cx="425765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Segoe Print" pitchFamily="2" charset="0"/>
              </a:rPr>
              <a:t>Чорнобильська аварія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66914" name="Picture 2" descr="http://upload.wikimedia.org/wikipedia/uk/9/90/%D0%A7%D0%B5%D1%82%D0%B2%D0%B5%D1%80%D1%82%D0%B8%D0%B9_%D1%80%D0%B5%D0%B0%D0%BA%D1%82%D0%BE%D1%80_%D0%A7%D0%90%D0%95%D0%A1_1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3035778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6916" name="Picture 4" descr="http://ivankiv.com.ua/uploads/posts/2011-04/1303799729_chernobyl-today-a-creepy-story-told-in-pictures-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5616624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8800"/>
            <a:ext cx="8892480" cy="715963"/>
          </a:xfrm>
        </p:spPr>
        <p:txBody>
          <a:bodyPr/>
          <a:lstStyle/>
          <a:p>
            <a:pPr algn="ctr"/>
            <a:r>
              <a:rPr lang="uk-UA" dirty="0" smtClean="0">
                <a:latin typeface="Segoe Print" pitchFamily="2" charset="0"/>
              </a:rPr>
              <a:t>Наслідки екологічної кризи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67938" name="Picture 2" descr="http://zemlyanin.info/wp-content/uploads/2011/11/planeta_zemlya_cherez_desyat_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693205" cy="4269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8045896" cy="715963"/>
          </a:xfrm>
        </p:spPr>
        <p:txBody>
          <a:bodyPr/>
          <a:lstStyle/>
          <a:p>
            <a:r>
              <a:rPr lang="uk-UA" dirty="0" smtClean="0">
                <a:latin typeface="Segoe Print" pitchFamily="2" charset="0"/>
              </a:rPr>
              <a:t>Забруднення атмосфери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" name="Содержимое 3" descr="original-20071567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636912"/>
            <a:ext cx="3744913" cy="280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08041300250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70375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Segoe Print" pitchFamily="2" charset="0"/>
              </a:rPr>
              <a:t>Забруднення гідросфери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" name="Рисунок 5" descr="vulnerability-soil-groundwater-pollution-800X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460607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4" descr="55659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300511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772400" cy="1362075"/>
          </a:xfrm>
        </p:spPr>
        <p:txBody>
          <a:bodyPr/>
          <a:lstStyle/>
          <a:p>
            <a:pPr algn="ctr"/>
            <a:r>
              <a:rPr lang="uk-UA" sz="5400" dirty="0" smtClean="0">
                <a:latin typeface="Segoe Print" pitchFamily="2" charset="0"/>
              </a:rPr>
              <a:t>Зміст</a:t>
            </a:r>
            <a:br>
              <a:rPr lang="uk-UA" sz="5400" dirty="0" smtClean="0">
                <a:latin typeface="Segoe Print" pitchFamily="2" charset="0"/>
              </a:rPr>
            </a:br>
            <a:r>
              <a:rPr lang="uk-UA" sz="5400" dirty="0" smtClean="0">
                <a:latin typeface="Segoe Print" pitchFamily="2" charset="0"/>
              </a:rPr>
              <a:t/>
            </a:r>
            <a:br>
              <a:rPr lang="uk-UA" sz="5400" dirty="0" smtClean="0">
                <a:latin typeface="Segoe Print" pitchFamily="2" charset="0"/>
              </a:rPr>
            </a:br>
            <a:endParaRPr lang="ru-RU" sz="5400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204865"/>
            <a:ext cx="8856984" cy="4536504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uk-UA" sz="2800" b="1" i="1" dirty="0" smtClean="0">
                <a:latin typeface="Segoe Print" pitchFamily="2" charset="0"/>
              </a:rPr>
              <a:t>Вступ(екологічна проблема);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800" b="1" i="1" dirty="0" smtClean="0">
                <a:latin typeface="Segoe Print" pitchFamily="2" charset="0"/>
              </a:rPr>
              <a:t>Види екологічних проблем;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800" b="1" i="1" dirty="0" smtClean="0">
                <a:latin typeface="Segoe Print" pitchFamily="2" charset="0"/>
              </a:rPr>
              <a:t>Екологічна криза;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800" b="1" i="1" dirty="0" smtClean="0">
                <a:latin typeface="Segoe Print" pitchFamily="2" charset="0"/>
              </a:rPr>
              <a:t>Причини екологічної кризи;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800" b="1" i="1" dirty="0" smtClean="0">
                <a:latin typeface="Segoe Print" pitchFamily="2" charset="0"/>
              </a:rPr>
              <a:t>Наслідки екологічної кризи;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800" b="1" i="1" dirty="0" smtClean="0">
                <a:latin typeface="Segoe Print" pitchFamily="2" charset="0"/>
              </a:rPr>
              <a:t>Тест-контроль;</a:t>
            </a:r>
          </a:p>
          <a:p>
            <a:pPr marL="457200" indent="-457200">
              <a:buFont typeface="+mj-lt"/>
              <a:buAutoNum type="arabicParenR"/>
            </a:pPr>
            <a:r>
              <a:rPr lang="uk-UA" sz="2800" b="1" i="1" dirty="0" smtClean="0">
                <a:latin typeface="Segoe Print" pitchFamily="2" charset="0"/>
              </a:rPr>
              <a:t>Джерела інформації.</a:t>
            </a:r>
            <a:endParaRPr lang="uk-UA" dirty="0" smtClean="0"/>
          </a:p>
          <a:p>
            <a:pPr marL="457200" indent="-457200">
              <a:buFont typeface="+mj-lt"/>
              <a:buAutoNum type="arabicParenR"/>
            </a:pPr>
            <a:endParaRPr lang="uk-UA" dirty="0" smtClean="0"/>
          </a:p>
          <a:p>
            <a:pPr marL="457200" indent="-45720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715963"/>
          </a:xfrm>
        </p:spPr>
        <p:txBody>
          <a:bodyPr/>
          <a:lstStyle/>
          <a:p>
            <a:r>
              <a:rPr lang="uk-UA" sz="4000" dirty="0" smtClean="0">
                <a:latin typeface="Segoe Print" pitchFamily="2" charset="0"/>
              </a:rPr>
              <a:t>Виснаження земельних ресурсів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168962" name="Picture 2" descr="http://www.lesovod.org.ua/sites/default/files/images/Zemlya_su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616624" cy="435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>
                <a:latin typeface="Segoe Print" pitchFamily="2" charset="0"/>
              </a:rPr>
              <a:t>Активізація екзогенних геологічних процесів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3" name="Содержимое 3" descr="erosio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492896"/>
            <a:ext cx="3427288" cy="411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2034" name="Picture 2" descr="http://image.tsn.ua/media/images2/original/Mar2008/48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464496" cy="393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76400"/>
            <a:ext cx="8928992" cy="715963"/>
          </a:xfrm>
        </p:spPr>
        <p:txBody>
          <a:bodyPr/>
          <a:lstStyle/>
          <a:p>
            <a:pPr algn="ctr"/>
            <a:r>
              <a:rPr lang="uk-UA" sz="4000" dirty="0" smtClean="0">
                <a:latin typeface="Segoe Print" pitchFamily="2" charset="0"/>
              </a:rPr>
              <a:t>Зниження </a:t>
            </a:r>
            <a:r>
              <a:rPr lang="uk-UA" sz="4000" dirty="0" err="1" smtClean="0">
                <a:latin typeface="Segoe Print" pitchFamily="2" charset="0"/>
              </a:rPr>
              <a:t>біорізноманітності</a:t>
            </a:r>
            <a:r>
              <a:rPr lang="uk-UA" sz="4000" dirty="0" smtClean="0">
                <a:latin typeface="Segoe Print" pitchFamily="2" charset="0"/>
              </a:rPr>
              <a:t> й </a:t>
            </a:r>
            <a:r>
              <a:rPr lang="uk-UA" sz="4000" dirty="0" err="1" smtClean="0">
                <a:latin typeface="Segoe Print" pitchFamily="2" charset="0"/>
              </a:rPr>
              <a:t>біопродуктивності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3" name="Рисунок 4" descr="kingdom1.jp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2500313" cy="349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3" descr="1297929425_redbo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2852936"/>
            <a:ext cx="2447925" cy="3440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04528"/>
          </a:xfrm>
        </p:spPr>
        <p:txBody>
          <a:bodyPr/>
          <a:lstStyle/>
          <a:p>
            <a:pPr algn="ctr"/>
            <a:r>
              <a:rPr lang="uk-UA" sz="3600" dirty="0" smtClean="0">
                <a:latin typeface="Segoe Print" pitchFamily="2" charset="0"/>
              </a:rPr>
              <a:t>Демографічна криза й зростання захворюваності населення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3" name="Содержимое 3" descr="bf2c228558_1447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2852936"/>
            <a:ext cx="5328592" cy="370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328592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atin typeface="Segoe Print" pitchFamily="2" charset="0"/>
              </a:rPr>
              <a:t>Тест-контроль</a:t>
            </a:r>
            <a:endParaRPr lang="ru-RU" i="1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712968" cy="5445224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sz="1800" b="1" i="1" dirty="0" err="1" smtClean="0">
                <a:latin typeface="Segoe Print" pitchFamily="2" charset="0"/>
              </a:rPr>
              <a:t>Фізичне</a:t>
            </a:r>
            <a:r>
              <a:rPr lang="ru-RU" sz="1800" b="1" i="1" dirty="0" smtClean="0">
                <a:latin typeface="Segoe Print" pitchFamily="2" charset="0"/>
              </a:rPr>
              <a:t/>
            </a:r>
            <a:br>
              <a:rPr lang="ru-RU" sz="1800" b="1" i="1" dirty="0" smtClean="0">
                <a:latin typeface="Segoe Print" pitchFamily="2" charset="0"/>
              </a:rPr>
            </a:br>
            <a:r>
              <a:rPr lang="ru-RU" sz="1800" b="1" i="1" dirty="0" err="1" smtClean="0">
                <a:latin typeface="Segoe Print" pitchFamily="2" charset="0"/>
              </a:rPr>
              <a:t>забруднення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err="1" smtClean="0">
                <a:latin typeface="Segoe Print" pitchFamily="2" charset="0"/>
              </a:rPr>
              <a:t>це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dirty="0" smtClean="0">
                <a:latin typeface="Segoe Print" pitchFamily="2" charset="0"/>
              </a:rPr>
              <a:t>– </a:t>
            </a:r>
            <a:endParaRPr lang="ru-RU" sz="1800" dirty="0" smtClean="0">
              <a:latin typeface="Segoe Print" pitchFamily="2" charset="0"/>
            </a:endParaRPr>
          </a:p>
          <a:p>
            <a:pPr algn="ctr"/>
            <a:r>
              <a:rPr lang="ru-RU" sz="1800" dirty="0" smtClean="0">
                <a:latin typeface="Segoe Print" pitchFamily="2" charset="0"/>
              </a:rPr>
              <a:t>а</a:t>
            </a:r>
            <a:r>
              <a:rPr lang="ru-RU" sz="1800" dirty="0" smtClean="0">
                <a:latin typeface="Segoe Print" pitchFamily="2" charset="0"/>
              </a:rPr>
              <a:t>) </a:t>
            </a:r>
            <a:r>
              <a:rPr lang="ru-RU" sz="1800" dirty="0" err="1" smtClean="0">
                <a:latin typeface="Segoe Print" pitchFamily="2" charset="0"/>
              </a:rPr>
              <a:t>радіація</a:t>
            </a:r>
            <a:r>
              <a:rPr lang="ru-RU" sz="1800" dirty="0" smtClean="0">
                <a:latin typeface="Segoe Print" pitchFamily="2" charset="0"/>
              </a:rPr>
              <a:t>, б) пил, в) </a:t>
            </a:r>
            <a:r>
              <a:rPr lang="ru-RU" sz="1800" dirty="0" err="1" smtClean="0">
                <a:latin typeface="Segoe Print" pitchFamily="2" charset="0"/>
              </a:rPr>
              <a:t>чадний</a:t>
            </a:r>
            <a:r>
              <a:rPr lang="ru-RU" sz="1800" dirty="0" smtClean="0">
                <a:latin typeface="Segoe Print" pitchFamily="2" charset="0"/>
              </a:rPr>
              <a:t> газ.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b="1" i="1" dirty="0" smtClean="0">
                <a:latin typeface="Segoe Print" pitchFamily="2" charset="0"/>
              </a:rPr>
              <a:t> </a:t>
            </a:r>
            <a:r>
              <a:rPr lang="ru-RU" sz="1800" b="1" i="1" dirty="0" err="1" smtClean="0">
                <a:latin typeface="Segoe Print" pitchFamily="2" charset="0"/>
              </a:rPr>
              <a:t>Вологість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err="1" smtClean="0">
                <a:latin typeface="Segoe Print" pitchFamily="2" charset="0"/>
              </a:rPr>
              <a:t>повітря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err="1" smtClean="0">
                <a:latin typeface="Segoe Print" pitchFamily="2" charset="0"/>
              </a:rPr>
              <a:t>вимірюється</a:t>
            </a:r>
            <a:r>
              <a:rPr lang="ru-RU" sz="1800" b="1" i="1" dirty="0" smtClean="0">
                <a:latin typeface="Segoe Print" pitchFamily="2" charset="0"/>
              </a:rPr>
              <a:t/>
            </a:r>
            <a:br>
              <a:rPr lang="ru-RU" sz="1800" b="1" i="1" dirty="0" smtClean="0">
                <a:latin typeface="Segoe Print" pitchFamily="2" charset="0"/>
              </a:rPr>
            </a:br>
            <a:r>
              <a:rPr lang="ru-RU" sz="1800" b="1" i="1" dirty="0" smtClean="0">
                <a:latin typeface="Segoe Print" pitchFamily="2" charset="0"/>
              </a:rPr>
              <a:t>за </a:t>
            </a:r>
            <a:r>
              <a:rPr lang="ru-RU" sz="1800" b="1" i="1" dirty="0" err="1" smtClean="0">
                <a:latin typeface="Segoe Print" pitchFamily="2" charset="0"/>
              </a:rPr>
              <a:t>допомогою</a:t>
            </a:r>
            <a:r>
              <a:rPr lang="ru-RU" sz="1800" b="1" i="1" dirty="0" smtClean="0">
                <a:latin typeface="Segoe Print" pitchFamily="2" charset="0"/>
              </a:rPr>
              <a:t> </a:t>
            </a:r>
            <a:r>
              <a:rPr lang="ru-RU" sz="1800" b="1" i="1" dirty="0" smtClean="0">
                <a:latin typeface="Segoe Print" pitchFamily="2" charset="0"/>
              </a:rPr>
              <a:t>: </a:t>
            </a:r>
          </a:p>
          <a:p>
            <a:pPr algn="ctr"/>
            <a:r>
              <a:rPr lang="ru-RU" sz="1800" dirty="0" smtClean="0">
                <a:latin typeface="Segoe Print" pitchFamily="2" charset="0"/>
              </a:rPr>
              <a:t>а</a:t>
            </a:r>
            <a:r>
              <a:rPr lang="ru-RU" sz="1800" dirty="0" smtClean="0">
                <a:latin typeface="Segoe Print" pitchFamily="2" charset="0"/>
              </a:rPr>
              <a:t>) </a:t>
            </a:r>
            <a:r>
              <a:rPr lang="ru-RU" sz="1800" dirty="0" err="1" smtClean="0">
                <a:latin typeface="Segoe Print" pitchFamily="2" charset="0"/>
              </a:rPr>
              <a:t>гігрометра</a:t>
            </a:r>
            <a:r>
              <a:rPr lang="ru-RU" sz="1800" dirty="0" smtClean="0">
                <a:latin typeface="Segoe Print" pitchFamily="2" charset="0"/>
              </a:rPr>
              <a:t>, б) барометра, в) флюгера</a:t>
            </a:r>
            <a:r>
              <a:rPr lang="ru-RU" sz="1800" dirty="0" smtClean="0">
                <a:latin typeface="Segoe Print" pitchFamily="2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b="1" i="1" dirty="0" smtClean="0">
                <a:latin typeface="Segoe Print" pitchFamily="2" charset="0"/>
              </a:rPr>
              <a:t>У газовому </a:t>
            </a:r>
            <a:r>
              <a:rPr lang="ru-RU" sz="1800" b="1" i="1" dirty="0" err="1" smtClean="0">
                <a:latin typeface="Segoe Print" pitchFamily="2" charset="0"/>
              </a:rPr>
              <a:t>складі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err="1" smtClean="0">
                <a:latin typeface="Segoe Print" pitchFamily="2" charset="0"/>
              </a:rPr>
              <a:t>повітря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err="1" smtClean="0">
                <a:latin typeface="Segoe Print" pitchFamily="2" charset="0"/>
              </a:rPr>
              <a:t>більш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smtClean="0">
                <a:latin typeface="Segoe Print" pitchFamily="2" charset="0"/>
              </a:rPr>
              <a:t>за все</a:t>
            </a:r>
            <a:r>
              <a:rPr lang="ru-RU" sz="1800" b="1" i="1" dirty="0" smtClean="0">
                <a:latin typeface="Segoe Print" pitchFamily="2" charset="0"/>
              </a:rPr>
              <a:t> </a:t>
            </a:r>
            <a:r>
              <a:rPr lang="ru-RU" sz="1800" b="1" i="1" dirty="0" smtClean="0">
                <a:latin typeface="Segoe Print" pitchFamily="2" charset="0"/>
              </a:rPr>
              <a:t>: </a:t>
            </a:r>
          </a:p>
          <a:p>
            <a:pPr algn="ctr"/>
            <a:r>
              <a:rPr lang="ru-RU" sz="1800" dirty="0" smtClean="0">
                <a:latin typeface="Segoe Print" pitchFamily="2" charset="0"/>
              </a:rPr>
              <a:t>а</a:t>
            </a:r>
            <a:r>
              <a:rPr lang="ru-RU" sz="1800" dirty="0" smtClean="0">
                <a:latin typeface="Segoe Print" pitchFamily="2" charset="0"/>
              </a:rPr>
              <a:t>) азоту, б) </a:t>
            </a:r>
            <a:r>
              <a:rPr lang="ru-RU" sz="1800" dirty="0" err="1" smtClean="0">
                <a:latin typeface="Segoe Print" pitchFamily="2" charset="0"/>
              </a:rPr>
              <a:t>кисню</a:t>
            </a:r>
            <a:r>
              <a:rPr lang="ru-RU" sz="1800" dirty="0" smtClean="0">
                <a:latin typeface="Segoe Print" pitchFamily="2" charset="0"/>
              </a:rPr>
              <a:t>, в) </a:t>
            </a:r>
            <a:r>
              <a:rPr lang="ru-RU" sz="1800" dirty="0" err="1" smtClean="0">
                <a:latin typeface="Segoe Print" pitchFamily="2" charset="0"/>
              </a:rPr>
              <a:t>вуглекислого</a:t>
            </a:r>
            <a:r>
              <a:rPr lang="ru-RU" sz="1800" dirty="0" smtClean="0">
                <a:latin typeface="Segoe Print" pitchFamily="2" charset="0"/>
              </a:rPr>
              <a:t> газу</a:t>
            </a:r>
            <a:r>
              <a:rPr lang="ru-RU" sz="1800" dirty="0" smtClean="0">
                <a:latin typeface="Segoe Print" pitchFamily="2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b="1" i="1" dirty="0" smtClean="0">
                <a:latin typeface="Segoe Print" pitchFamily="2" charset="0"/>
              </a:rPr>
              <a:t>З </a:t>
            </a:r>
            <a:r>
              <a:rPr lang="ru-RU" sz="1800" b="1" i="1" dirty="0" err="1" smtClean="0">
                <a:latin typeface="Segoe Print" pitchFamily="2" charset="0"/>
              </a:rPr>
              <a:t>висотою</a:t>
            </a:r>
            <a:r>
              <a:rPr lang="ru-RU" sz="1800" b="1" i="1" dirty="0" smtClean="0">
                <a:latin typeface="Segoe Print" pitchFamily="2" charset="0"/>
              </a:rPr>
              <a:t> температура </a:t>
            </a:r>
            <a:r>
              <a:rPr lang="ru-RU" sz="1800" b="1" i="1" dirty="0" err="1" smtClean="0">
                <a:latin typeface="Segoe Print" pitchFamily="2" charset="0"/>
              </a:rPr>
              <a:t>повітря</a:t>
            </a:r>
            <a:r>
              <a:rPr lang="ru-RU" sz="1800" b="1" i="1" dirty="0" smtClean="0">
                <a:latin typeface="Segoe Print" pitchFamily="2" charset="0"/>
              </a:rPr>
              <a:t>:  </a:t>
            </a:r>
          </a:p>
          <a:p>
            <a:pPr algn="ctr"/>
            <a:r>
              <a:rPr lang="ru-RU" sz="1800" dirty="0" smtClean="0">
                <a:latin typeface="Segoe Print" pitchFamily="2" charset="0"/>
              </a:rPr>
              <a:t>а</a:t>
            </a:r>
            <a:r>
              <a:rPr lang="ru-RU" sz="1800" dirty="0" smtClean="0">
                <a:latin typeface="Segoe Print" pitchFamily="2" charset="0"/>
              </a:rPr>
              <a:t>) </a:t>
            </a:r>
            <a:r>
              <a:rPr lang="ru-RU" sz="1800" dirty="0" err="1" smtClean="0">
                <a:latin typeface="Segoe Print" pitchFamily="2" charset="0"/>
              </a:rPr>
              <a:t>підвищується</a:t>
            </a:r>
            <a:r>
              <a:rPr lang="ru-RU" sz="1800" dirty="0" smtClean="0">
                <a:latin typeface="Segoe Print" pitchFamily="2" charset="0"/>
              </a:rPr>
              <a:t> на 5-6*С, б) </a:t>
            </a:r>
            <a:r>
              <a:rPr lang="ru-RU" sz="1800" dirty="0" err="1" smtClean="0">
                <a:latin typeface="Segoe Print" pitchFamily="2" charset="0"/>
              </a:rPr>
              <a:t>знижується</a:t>
            </a:r>
            <a:r>
              <a:rPr lang="ru-RU" sz="1800" dirty="0" smtClean="0">
                <a:latin typeface="Segoe Print" pitchFamily="2" charset="0"/>
              </a:rPr>
              <a:t> на 5-6*С, в) не </a:t>
            </a:r>
            <a:r>
              <a:rPr lang="ru-RU" sz="1800" dirty="0" err="1" smtClean="0">
                <a:latin typeface="Segoe Print" pitchFamily="2" charset="0"/>
              </a:rPr>
              <a:t>змінюється</a:t>
            </a:r>
            <a:r>
              <a:rPr lang="ru-RU" sz="1800" dirty="0" smtClean="0">
                <a:latin typeface="Segoe Print" pitchFamily="2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b="1" i="1" dirty="0" smtClean="0">
                <a:latin typeface="Segoe Print" pitchFamily="2" charset="0"/>
              </a:rPr>
              <a:t>Атмосфера – </a:t>
            </a:r>
            <a:r>
              <a:rPr lang="ru-RU" sz="1800" b="1" i="1" dirty="0" err="1" smtClean="0">
                <a:latin typeface="Segoe Print" pitchFamily="2" charset="0"/>
              </a:rPr>
              <a:t>це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endParaRPr lang="ru-RU" sz="1800" b="1" i="1" dirty="0" smtClean="0">
              <a:latin typeface="Segoe Print" pitchFamily="2" charset="0"/>
            </a:endParaRPr>
          </a:p>
          <a:p>
            <a:pPr algn="ctr"/>
            <a:r>
              <a:rPr lang="ru-RU" sz="1800" dirty="0" smtClean="0">
                <a:latin typeface="Segoe Print" pitchFamily="2" charset="0"/>
              </a:rPr>
              <a:t>а</a:t>
            </a:r>
            <a:r>
              <a:rPr lang="ru-RU" sz="1800" dirty="0" smtClean="0">
                <a:latin typeface="Segoe Print" pitchFamily="2" charset="0"/>
              </a:rPr>
              <a:t>) </a:t>
            </a:r>
            <a:r>
              <a:rPr lang="ru-RU" sz="1800" dirty="0" err="1" smtClean="0">
                <a:latin typeface="Segoe Print" pitchFamily="2" charset="0"/>
              </a:rPr>
              <a:t>верхня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smtClean="0">
                <a:latin typeface="Segoe Print" pitchFamily="2" charset="0"/>
              </a:rPr>
              <a:t>та </a:t>
            </a:r>
            <a:r>
              <a:rPr lang="ru-RU" sz="1800" dirty="0" err="1" smtClean="0">
                <a:latin typeface="Segoe Print" pitchFamily="2" charset="0"/>
              </a:rPr>
              <a:t>найменш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щільна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оболонка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Землі</a:t>
            </a:r>
            <a:r>
              <a:rPr lang="ru-RU" sz="1800" dirty="0" smtClean="0">
                <a:latin typeface="Segoe Print" pitchFamily="2" charset="0"/>
              </a:rPr>
              <a:t>, б) </a:t>
            </a:r>
            <a:r>
              <a:rPr lang="ru-RU" sz="1800" dirty="0" err="1" smtClean="0">
                <a:latin typeface="Segoe Print" pitchFamily="2" charset="0"/>
              </a:rPr>
              <a:t>водяна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оболонка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Землі</a:t>
            </a:r>
            <a:r>
              <a:rPr lang="ru-RU" sz="1800" dirty="0" smtClean="0">
                <a:latin typeface="Segoe Print" pitchFamily="2" charset="0"/>
              </a:rPr>
              <a:t>, в) </a:t>
            </a:r>
            <a:r>
              <a:rPr lang="ru-RU" sz="1800" dirty="0" err="1" smtClean="0">
                <a:latin typeface="Segoe Print" pitchFamily="2" charset="0"/>
              </a:rPr>
              <a:t>повітряна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оболонка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Землі</a:t>
            </a:r>
            <a:r>
              <a:rPr lang="ru-RU" sz="1800" dirty="0" smtClean="0">
                <a:latin typeface="Segoe Print" pitchFamily="2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1800" b="1" i="1" dirty="0" err="1" smtClean="0">
                <a:latin typeface="Segoe Print" pitchFamily="2" charset="0"/>
              </a:rPr>
              <a:t>Озоновий</a:t>
            </a:r>
            <a:r>
              <a:rPr lang="ru-RU" sz="1800" b="1" i="1" dirty="0" smtClean="0">
                <a:latin typeface="Segoe Print" pitchFamily="2" charset="0"/>
              </a:rPr>
              <a:t> шар </a:t>
            </a:r>
            <a:r>
              <a:rPr lang="ru-RU" sz="1800" b="1" i="1" dirty="0" err="1" smtClean="0">
                <a:latin typeface="Segoe Print" pitchFamily="2" charset="0"/>
              </a:rPr>
              <a:t>захищає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err="1" smtClean="0">
                <a:latin typeface="Segoe Print" pitchFamily="2" charset="0"/>
              </a:rPr>
              <a:t>поверхню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err="1" smtClean="0">
                <a:latin typeface="Segoe Print" pitchFamily="2" charset="0"/>
              </a:rPr>
              <a:t>Землі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r>
              <a:rPr lang="ru-RU" sz="1800" b="1" i="1" dirty="0" err="1" smtClean="0">
                <a:latin typeface="Segoe Print" pitchFamily="2" charset="0"/>
              </a:rPr>
              <a:t>від</a:t>
            </a:r>
            <a:r>
              <a:rPr lang="ru-RU" sz="1800" b="1" i="1" dirty="0" smtClean="0">
                <a:latin typeface="Segoe Print" pitchFamily="2" charset="0"/>
              </a:rPr>
              <a:t> </a:t>
            </a:r>
            <a:endParaRPr lang="ru-RU" sz="1800" b="1" i="1" dirty="0" smtClean="0">
              <a:latin typeface="Segoe Print" pitchFamily="2" charset="0"/>
            </a:endParaRPr>
          </a:p>
          <a:p>
            <a:pPr algn="ctr"/>
            <a:r>
              <a:rPr lang="ru-RU" sz="1800" dirty="0" smtClean="0">
                <a:latin typeface="Segoe Print" pitchFamily="2" charset="0"/>
              </a:rPr>
              <a:t>А</a:t>
            </a:r>
            <a:r>
              <a:rPr lang="ru-RU" sz="1800" dirty="0" smtClean="0">
                <a:latin typeface="Segoe Print" pitchFamily="2" charset="0"/>
              </a:rPr>
              <a:t>). </a:t>
            </a:r>
            <a:r>
              <a:rPr lang="ru-RU" sz="1800" dirty="0" err="1" smtClean="0">
                <a:latin typeface="Segoe Print" pitchFamily="2" charset="0"/>
              </a:rPr>
              <a:t>Потрапляння</a:t>
            </a:r>
            <a:r>
              <a:rPr lang="ru-RU" sz="1800" dirty="0" smtClean="0">
                <a:latin typeface="Segoe Print" pitchFamily="2" charset="0"/>
              </a:rPr>
              <a:t> на </a:t>
            </a:r>
            <a:r>
              <a:rPr lang="ru-RU" sz="1800" dirty="0" err="1" smtClean="0">
                <a:latin typeface="Segoe Print" pitchFamily="2" charset="0"/>
              </a:rPr>
              <a:t>неї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космічних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тіл</a:t>
            </a:r>
            <a:r>
              <a:rPr lang="ru-RU" sz="1800" dirty="0" smtClean="0">
                <a:latin typeface="Segoe Print" pitchFamily="2" charset="0"/>
              </a:rPr>
              <a:t>. Б). </a:t>
            </a:r>
            <a:r>
              <a:rPr lang="ru-RU" sz="1800" dirty="0" err="1" smtClean="0">
                <a:latin typeface="Segoe Print" pitchFamily="2" charset="0"/>
              </a:rPr>
              <a:t>Надмірних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інфрачервоних</a:t>
            </a:r>
            <a:r>
              <a:rPr lang="ru-RU" sz="1800" dirty="0" smtClean="0">
                <a:latin typeface="Segoe Print" pitchFamily="2" charset="0"/>
              </a:rPr>
              <a:t/>
            </a:r>
            <a:br>
              <a:rPr lang="ru-RU" sz="1800" dirty="0" smtClean="0">
                <a:latin typeface="Segoe Print" pitchFamily="2" charset="0"/>
              </a:rPr>
            </a:br>
            <a:r>
              <a:rPr lang="ru-RU" sz="1800" dirty="0" err="1" smtClean="0">
                <a:latin typeface="Segoe Print" pitchFamily="2" charset="0"/>
              </a:rPr>
              <a:t>променів</a:t>
            </a:r>
            <a:r>
              <a:rPr lang="ru-RU" sz="1800" dirty="0" smtClean="0">
                <a:latin typeface="Segoe Print" pitchFamily="2" charset="0"/>
              </a:rPr>
              <a:t>. В). </a:t>
            </a:r>
            <a:r>
              <a:rPr lang="ru-RU" sz="1800" dirty="0" err="1" smtClean="0">
                <a:latin typeface="Segoe Print" pitchFamily="2" charset="0"/>
              </a:rPr>
              <a:t>Надмірних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ультрафіолетових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 err="1" smtClean="0">
                <a:latin typeface="Segoe Print" pitchFamily="2" charset="0"/>
              </a:rPr>
              <a:t>променів</a:t>
            </a:r>
            <a:r>
              <a:rPr lang="ru-RU" sz="1800" dirty="0" smtClean="0">
                <a:latin typeface="Segoe Print" pitchFamily="2" charset="0"/>
              </a:rPr>
              <a:t>.</a:t>
            </a:r>
            <a:endParaRPr lang="ru-RU" sz="1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 bwMode="auto">
          <a:xfrm>
            <a:off x="2555776" y="2204864"/>
            <a:ext cx="360040" cy="36004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979712" y="3068960"/>
            <a:ext cx="360040" cy="36004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123728" y="3717032"/>
            <a:ext cx="360040" cy="36004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427984" y="4365104"/>
            <a:ext cx="45719" cy="45719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355976" y="4293096"/>
            <a:ext cx="360040" cy="36004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2483768" y="6309320"/>
            <a:ext cx="360040" cy="36004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3203848" y="5445224"/>
            <a:ext cx="360040" cy="36004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6984776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 smtClean="0">
                <a:latin typeface="Segoe Print" pitchFamily="2" charset="0"/>
              </a:rPr>
              <a:t>Джерела інформації</a:t>
            </a:r>
            <a:endParaRPr lang="ru-RU" i="1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84976" cy="3816423"/>
          </a:xfrm>
        </p:spPr>
        <p:txBody>
          <a:bodyPr/>
          <a:lstStyle/>
          <a:p>
            <a:pPr algn="ctr"/>
            <a:r>
              <a:rPr lang="uk-UA" sz="2800" b="1" i="1" dirty="0" smtClean="0">
                <a:latin typeface="Segoe Print" pitchFamily="2" charset="0"/>
              </a:rPr>
              <a:t>Екологія: </a:t>
            </a:r>
            <a:r>
              <a:rPr lang="uk-UA" sz="2800" b="1" i="1" dirty="0" err="1" smtClean="0">
                <a:latin typeface="Segoe Print" pitchFamily="2" charset="0"/>
              </a:rPr>
              <a:t>Підручн</a:t>
            </a:r>
            <a:r>
              <a:rPr lang="uk-UA" sz="2800" b="1" i="1" dirty="0" smtClean="0">
                <a:latin typeface="Segoe Print" pitchFamily="2" charset="0"/>
              </a:rPr>
              <a:t>. Для 11 кл. </a:t>
            </a:r>
            <a:r>
              <a:rPr lang="uk-UA" sz="2800" b="1" i="1" dirty="0" err="1" smtClean="0">
                <a:latin typeface="Segoe Print" pitchFamily="2" charset="0"/>
              </a:rPr>
              <a:t>загальноосвіт.навч.закл</a:t>
            </a:r>
            <a:r>
              <a:rPr lang="uk-UA" sz="2800" b="1" i="1" dirty="0" smtClean="0">
                <a:latin typeface="Segoe Print" pitchFamily="2" charset="0"/>
              </a:rPr>
              <a:t>. Рівень стандарту,академічний рівень/ Л.П.Царик,І.М.</a:t>
            </a:r>
            <a:r>
              <a:rPr lang="uk-UA" sz="2800" b="1" i="1" dirty="0" err="1" smtClean="0">
                <a:latin typeface="Segoe Print" pitchFamily="2" charset="0"/>
              </a:rPr>
              <a:t>Вітенко</a:t>
            </a:r>
            <a:r>
              <a:rPr lang="uk-UA" sz="2800" b="1" i="1" dirty="0" smtClean="0">
                <a:latin typeface="Segoe Print" pitchFamily="2" charset="0"/>
              </a:rPr>
              <a:t>. - К : </a:t>
            </a:r>
            <a:r>
              <a:rPr lang="uk-UA" sz="2800" b="1" i="1" dirty="0" err="1" smtClean="0">
                <a:latin typeface="Segoe Print" pitchFamily="2" charset="0"/>
              </a:rPr>
              <a:t>Генеза</a:t>
            </a:r>
            <a:r>
              <a:rPr lang="uk-UA" sz="2800" b="1" i="1" dirty="0" smtClean="0">
                <a:latin typeface="Segoe Print" pitchFamily="2" charset="0"/>
              </a:rPr>
              <a:t>, 2011.-96 с.:іл.</a:t>
            </a:r>
          </a:p>
          <a:p>
            <a:pPr algn="ctr"/>
            <a:endParaRPr lang="uk-UA" sz="2800" b="1" i="1" dirty="0" smtClean="0">
              <a:latin typeface="Segoe Print" pitchFamily="2" charset="0"/>
            </a:endParaRPr>
          </a:p>
          <a:p>
            <a:pPr algn="ctr"/>
            <a:r>
              <a:rPr lang="en-US" sz="2800" b="1" i="1" dirty="0" smtClean="0">
                <a:latin typeface="Segoe Print" pitchFamily="2" charset="0"/>
              </a:rPr>
              <a:t>www.google.com.ua</a:t>
            </a:r>
            <a:endParaRPr lang="ru-RU" sz="2800" b="1" i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573016"/>
            <a:ext cx="4041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>
                <a:latin typeface="Segoe Print" pitchFamily="2" charset="0"/>
              </a:rPr>
              <a:t>Дякую за увагу :)</a:t>
            </a:r>
            <a:endParaRPr lang="ru-RU" sz="54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620963"/>
            <a:ext cx="7315200" cy="131209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uk-UA" sz="1800" dirty="0" smtClean="0">
                <a:latin typeface="Century Gothic" pitchFamily="34" charset="0"/>
              </a:rPr>
              <a:t> </a:t>
            </a:r>
            <a:r>
              <a:rPr lang="uk-UA" sz="1800" b="1" i="1" dirty="0" smtClean="0">
                <a:latin typeface="Century Gothic" pitchFamily="34" charset="0"/>
              </a:rPr>
              <a:t>Екологічна проблема</a:t>
            </a:r>
            <a:r>
              <a:rPr lang="uk-UA" sz="1800" b="1" dirty="0" smtClean="0">
                <a:latin typeface="Century Gothic" pitchFamily="34" charset="0"/>
              </a:rPr>
              <a:t> </a:t>
            </a:r>
            <a:r>
              <a:rPr lang="uk-UA" sz="1800" dirty="0" smtClean="0">
                <a:latin typeface="Century Gothic" pitchFamily="34" charset="0"/>
              </a:rPr>
              <a:t>-  це зміна природного середовища в результаті антропогенних впливів, що зумовлює порушення структури і функціонування природних систем (ландшафтів) і призводить до негативних соціальних, економічних та інших наслідків.</a:t>
            </a:r>
            <a:endParaRPr lang="en-US" sz="1800" dirty="0">
              <a:latin typeface="Century Gothic" pitchFamily="34" charset="0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1628800"/>
            <a:ext cx="7973888" cy="715963"/>
          </a:xfrm>
        </p:spPr>
        <p:txBody>
          <a:bodyPr/>
          <a:lstStyle/>
          <a:p>
            <a:r>
              <a:rPr lang="uk-UA" sz="4000" dirty="0" smtClean="0">
                <a:latin typeface="Segoe Print" pitchFamily="2" charset="0"/>
              </a:rPr>
              <a:t>Що таке екологічна проблема?</a:t>
            </a:r>
            <a:endParaRPr lang="en-US" sz="4000" dirty="0">
              <a:latin typeface="Segoe Print" pitchFamily="2" charset="0"/>
            </a:endParaRPr>
          </a:p>
        </p:txBody>
      </p:sp>
      <p:pic>
        <p:nvPicPr>
          <p:cNvPr id="4" name="Picture 5" descr="15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6964">
            <a:off x="5869488" y="4330952"/>
            <a:ext cx="2808312" cy="193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ck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128">
            <a:off x="1259632" y="3933056"/>
            <a:ext cx="3779837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179296" cy="715963"/>
          </a:xfrm>
        </p:spPr>
        <p:txBody>
          <a:bodyPr/>
          <a:lstStyle/>
          <a:p>
            <a:pPr algn="ctr"/>
            <a:r>
              <a:rPr lang="uk-UA" b="1" i="1" dirty="0" smtClean="0">
                <a:latin typeface="Segoe Print" pitchFamily="2" charset="0"/>
              </a:rPr>
              <a:t>Види екологічних проблем:</a:t>
            </a:r>
            <a:endParaRPr lang="ru-RU" b="1" i="1" dirty="0">
              <a:latin typeface="Segoe Print" pitchFamily="2" charset="0"/>
            </a:endParaRPr>
          </a:p>
        </p:txBody>
      </p:sp>
      <p:pic>
        <p:nvPicPr>
          <p:cNvPr id="2050" name="Picture 2" descr="http://www.epochtimes.com.ua/upload/medialibrary/121/121f6809961ade5a603e7cdea02bd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767228" cy="445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76672"/>
            <a:ext cx="6934200" cy="715963"/>
          </a:xfrm>
        </p:spPr>
        <p:txBody>
          <a:bodyPr/>
          <a:lstStyle/>
          <a:p>
            <a:pPr algn="ctr"/>
            <a:r>
              <a:rPr lang="uk-UA" sz="4000" dirty="0" smtClean="0">
                <a:latin typeface="Segoe Print" pitchFamily="2" charset="0"/>
              </a:rPr>
              <a:t>Водні</a:t>
            </a:r>
            <a:endParaRPr lang="en-US" sz="4000" dirty="0">
              <a:latin typeface="Segoe Print" pitchFamily="2" charset="0"/>
            </a:endParaRPr>
          </a:p>
        </p:txBody>
      </p:sp>
      <p:pic>
        <p:nvPicPr>
          <p:cNvPr id="60421" name="Picture 5" descr="http://gdb.rferl.org/1A639B91-9F68-4FD7-A2D2-411286F4E2A8_mw1024_n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3385">
            <a:off x="1976261" y="1089042"/>
            <a:ext cx="3914351" cy="235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3" name="Picture 7" descr="http://www.epochtimes.com.ua/upload/medialibrary/7a7/7a79bb65c9aa1b3d17fb44cf1291b6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8132">
            <a:off x="5195064" y="3993136"/>
            <a:ext cx="3778015" cy="256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2803">
            <a:off x="1971993" y="3526410"/>
            <a:ext cx="3231253" cy="232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1 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2820">
            <a:off x="5905065" y="1675571"/>
            <a:ext cx="2943240" cy="219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7772400" cy="864096"/>
          </a:xfrm>
        </p:spPr>
        <p:txBody>
          <a:bodyPr/>
          <a:lstStyle/>
          <a:p>
            <a:r>
              <a:rPr lang="uk-UA" dirty="0" smtClean="0">
                <a:latin typeface="Segoe Print" pitchFamily="2" charset="0"/>
              </a:rPr>
              <a:t>Атмосферні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55650" name="Picture 2" descr="http://cs305601.vk.me/v305601457/4c40/Gtp9b6f9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5081">
            <a:off x="5019898" y="1964307"/>
            <a:ext cx="374441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5652" name="Picture 4" descr="http://www.epochtimes.com.ua/upload/medialibrary/121/121f6809961ade5a603e7cdea02bd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4499992" cy="2999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805264"/>
            <a:ext cx="7315200" cy="715963"/>
          </a:xfrm>
        </p:spPr>
        <p:txBody>
          <a:bodyPr/>
          <a:lstStyle/>
          <a:p>
            <a:r>
              <a:rPr lang="uk-UA" dirty="0" smtClean="0">
                <a:latin typeface="Segoe Print" pitchFamily="2" charset="0"/>
              </a:rPr>
              <a:t>Ґрунтові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57698" name="Picture 2" descr="http://khodoriv.at.ua/_fr/0/281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359565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7700" name="Picture 4" descr="http://khodoriv.at.ua/_fr/0/1091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48819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7702" name="Picture 6" descr="http://slovovolyni.com/admin/files/images/news/1602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3240360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geo_smittja_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3528" y="4797152"/>
            <a:ext cx="2880320" cy="191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Segoe Print" pitchFamily="2" charset="0"/>
              </a:rPr>
              <a:t>Ландшафтні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" name="Picture 6" descr="aqafcr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2420888"/>
            <a:ext cx="5594945" cy="419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Segoe Print" pitchFamily="2" charset="0"/>
              </a:rPr>
              <a:t>Біотичні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" name="Picture 8" descr="20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2492896"/>
            <a:ext cx="2898775" cy="377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PIC2 (коп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276872"/>
            <a:ext cx="336103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1647_html_m1fd416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03848" y="4653136"/>
            <a:ext cx="2952328" cy="210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 5">
      <a:dk1>
        <a:srgbClr val="4D4D4D"/>
      </a:dk1>
      <a:lt1>
        <a:srgbClr val="FFFFFF"/>
      </a:lt1>
      <a:dk2>
        <a:srgbClr val="4D4D4D"/>
      </a:dk2>
      <a:lt2>
        <a:srgbClr val="16672D"/>
      </a:lt2>
      <a:accent1>
        <a:srgbClr val="84C419"/>
      </a:accent1>
      <a:accent2>
        <a:srgbClr val="8BB66E"/>
      </a:accent2>
      <a:accent3>
        <a:srgbClr val="FFFFFF"/>
      </a:accent3>
      <a:accent4>
        <a:srgbClr val="404040"/>
      </a:accent4>
      <a:accent5>
        <a:srgbClr val="C2DEAB"/>
      </a:accent5>
      <a:accent6>
        <a:srgbClr val="7DA563"/>
      </a:accent6>
      <a:hlink>
        <a:srgbClr val="23A943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574E4F"/>
        </a:lt2>
        <a:accent1>
          <a:srgbClr val="E54126"/>
        </a:accent1>
        <a:accent2>
          <a:srgbClr val="F04B4A"/>
        </a:accent2>
        <a:accent3>
          <a:srgbClr val="FFFFFF"/>
        </a:accent3>
        <a:accent4>
          <a:srgbClr val="404040"/>
        </a:accent4>
        <a:accent5>
          <a:srgbClr val="F0B0AC"/>
        </a:accent5>
        <a:accent6>
          <a:srgbClr val="D94342"/>
        </a:accent6>
        <a:hlink>
          <a:srgbClr val="E5412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367DB1"/>
        </a:lt2>
        <a:accent1>
          <a:srgbClr val="448DC0"/>
        </a:accent1>
        <a:accent2>
          <a:srgbClr val="4D93C4"/>
        </a:accent2>
        <a:accent3>
          <a:srgbClr val="FFFFFF"/>
        </a:accent3>
        <a:accent4>
          <a:srgbClr val="404040"/>
        </a:accent4>
        <a:accent5>
          <a:srgbClr val="B0C5DC"/>
        </a:accent5>
        <a:accent6>
          <a:srgbClr val="4585B1"/>
        </a:accent6>
        <a:hlink>
          <a:srgbClr val="71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672D"/>
        </a:lt2>
        <a:accent1>
          <a:srgbClr val="84C419"/>
        </a:accent1>
        <a:accent2>
          <a:srgbClr val="8BB66E"/>
        </a:accent2>
        <a:accent3>
          <a:srgbClr val="FFFFFF"/>
        </a:accent3>
        <a:accent4>
          <a:srgbClr val="404040"/>
        </a:accent4>
        <a:accent5>
          <a:srgbClr val="C2DEAB"/>
        </a:accent5>
        <a:accent6>
          <a:srgbClr val="7DA563"/>
        </a:accent6>
        <a:hlink>
          <a:srgbClr val="23A94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F8541D"/>
        </a:lt2>
        <a:accent1>
          <a:srgbClr val="557955"/>
        </a:accent1>
        <a:accent2>
          <a:srgbClr val="668867"/>
        </a:accent2>
        <a:accent3>
          <a:srgbClr val="FFFFFF"/>
        </a:accent3>
        <a:accent4>
          <a:srgbClr val="404040"/>
        </a:accent4>
        <a:accent5>
          <a:srgbClr val="B4BEB4"/>
        </a:accent5>
        <a:accent6>
          <a:srgbClr val="5C7B5D"/>
        </a:accent6>
        <a:hlink>
          <a:srgbClr val="89A38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4D6F4D"/>
        </a:lt2>
        <a:accent1>
          <a:srgbClr val="557955"/>
        </a:accent1>
        <a:accent2>
          <a:srgbClr val="668867"/>
        </a:accent2>
        <a:accent3>
          <a:srgbClr val="FFFFFF"/>
        </a:accent3>
        <a:accent4>
          <a:srgbClr val="404040"/>
        </a:accent4>
        <a:accent5>
          <a:srgbClr val="B4BEB4"/>
        </a:accent5>
        <a:accent6>
          <a:srgbClr val="5C7B5D"/>
        </a:accent6>
        <a:hlink>
          <a:srgbClr val="89A38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342</TotalTime>
  <Words>196</Words>
  <Application>Microsoft Office PowerPoint</Application>
  <PresentationFormat>Экран (4:3)</PresentationFormat>
  <Paragraphs>61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powerpoint-template</vt:lpstr>
      <vt:lpstr>Екологічні проблеми</vt:lpstr>
      <vt:lpstr>Зміст  </vt:lpstr>
      <vt:lpstr>Що таке екологічна проблема?</vt:lpstr>
      <vt:lpstr>Види екологічних проблем:</vt:lpstr>
      <vt:lpstr>Водні</vt:lpstr>
      <vt:lpstr>Атмосферні</vt:lpstr>
      <vt:lpstr>Ґрунтові</vt:lpstr>
      <vt:lpstr>Ландшафтні</vt:lpstr>
      <vt:lpstr>Біотичні</vt:lpstr>
      <vt:lpstr>Геологічно-геоморфологічні</vt:lpstr>
      <vt:lpstr>Слайд 11</vt:lpstr>
      <vt:lpstr>Причини екологічної кризи</vt:lpstr>
      <vt:lpstr>Демографічний вибух</vt:lpstr>
      <vt:lpstr>Урбанізація</vt:lpstr>
      <vt:lpstr>Викиди з ТЕС</vt:lpstr>
      <vt:lpstr>Чорнобильська аварія</vt:lpstr>
      <vt:lpstr>Наслідки екологічної кризи</vt:lpstr>
      <vt:lpstr>Забруднення атмосфери</vt:lpstr>
      <vt:lpstr>Забруднення гідросфери</vt:lpstr>
      <vt:lpstr>Виснаження земельних ресурсів</vt:lpstr>
      <vt:lpstr>Активізація екзогенних геологічних процесів</vt:lpstr>
      <vt:lpstr>Зниження біорізноманітності й біопродуктивності</vt:lpstr>
      <vt:lpstr>Демографічна криза й зростання захворюваності населення</vt:lpstr>
      <vt:lpstr>Тест-контроль</vt:lpstr>
      <vt:lpstr>Слайд 25</vt:lpstr>
      <vt:lpstr>Джерела інформації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</dc:title>
  <dc:creator>User</dc:creator>
  <cp:lastModifiedBy>User</cp:lastModifiedBy>
  <cp:revision>31</cp:revision>
  <dcterms:created xsi:type="dcterms:W3CDTF">2014-04-13T17:05:19Z</dcterms:created>
  <dcterms:modified xsi:type="dcterms:W3CDTF">2014-04-24T19:55:07Z</dcterms:modified>
</cp:coreProperties>
</file>