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13" autoAdjust="0"/>
    <p:restoredTop sz="94660"/>
  </p:normalViewPr>
  <p:slideViewPr>
    <p:cSldViewPr snapToGrid="0">
      <p:cViewPr>
        <p:scale>
          <a:sx n="100" d="100"/>
          <a:sy n="100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A8E-B7DF-48E5-800B-B9FAB1B006C7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C119-FF24-470E-A4C6-AB72FB1F6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146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A8E-B7DF-48E5-800B-B9FAB1B006C7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C119-FF24-470E-A4C6-AB72FB1F6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851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A8E-B7DF-48E5-800B-B9FAB1B006C7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C119-FF24-470E-A4C6-AB72FB1F6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630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A8E-B7DF-48E5-800B-B9FAB1B006C7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C119-FF24-470E-A4C6-AB72FB1F6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990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A8E-B7DF-48E5-800B-B9FAB1B006C7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C119-FF24-470E-A4C6-AB72FB1F6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4357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A8E-B7DF-48E5-800B-B9FAB1B006C7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C119-FF24-470E-A4C6-AB72FB1F6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39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A8E-B7DF-48E5-800B-B9FAB1B006C7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C119-FF24-470E-A4C6-AB72FB1F6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79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A8E-B7DF-48E5-800B-B9FAB1B006C7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C119-FF24-470E-A4C6-AB72FB1F6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338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A8E-B7DF-48E5-800B-B9FAB1B006C7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C119-FF24-470E-A4C6-AB72FB1F6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947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A8E-B7DF-48E5-800B-B9FAB1B006C7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C119-FF24-470E-A4C6-AB72FB1F6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5905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FA8E-B7DF-48E5-800B-B9FAB1B006C7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7C119-FF24-470E-A4C6-AB72FB1F6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6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2FA8E-B7DF-48E5-800B-B9FAB1B006C7}" type="datetimeFigureOut">
              <a:rPr lang="uk-UA" smtClean="0"/>
              <a:t>14.12.2012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7C119-FF24-470E-A4C6-AB72FB1F6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370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81" y="1583910"/>
            <a:ext cx="7851301" cy="4641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3040" y="614646"/>
            <a:ext cx="381341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</a:rPr>
              <a:t>Россия</a:t>
            </a:r>
            <a:endParaRPr lang="uk-UA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u="sng" dirty="0" smtClean="0"/>
              <a:t>История основания </a:t>
            </a:r>
            <a:endParaRPr lang="uk-UA" sz="48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406400" y="2289185"/>
            <a:ext cx="6540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Основано: </a:t>
            </a:r>
            <a:r>
              <a:rPr lang="ru-RU" sz="2800" dirty="0" smtClean="0">
                <a:solidFill>
                  <a:srgbClr val="FF0000"/>
                </a:solidFill>
              </a:rPr>
              <a:t>862 год </a:t>
            </a:r>
            <a:r>
              <a:rPr lang="ru-RU" sz="2800" dirty="0" smtClean="0">
                <a:solidFill>
                  <a:schemeClr val="bg1"/>
                </a:solidFill>
              </a:rPr>
              <a:t>(начала русской государственности) </a:t>
            </a:r>
          </a:p>
          <a:p>
            <a:r>
              <a:rPr lang="uk-UA" sz="2800" dirty="0">
                <a:solidFill>
                  <a:srgbClr val="FF0000"/>
                </a:solidFill>
              </a:rPr>
              <a:t>25 </a:t>
            </a:r>
            <a:r>
              <a:rPr lang="uk-UA" sz="2800" dirty="0" err="1">
                <a:solidFill>
                  <a:srgbClr val="FF0000"/>
                </a:solidFill>
              </a:rPr>
              <a:t>декабря</a:t>
            </a:r>
            <a:r>
              <a:rPr lang="uk-UA" sz="2800" dirty="0">
                <a:solidFill>
                  <a:srgbClr val="FF0000"/>
                </a:solidFill>
              </a:rPr>
              <a:t> 1991 г. </a:t>
            </a:r>
            <a:r>
              <a:rPr lang="ru-RU" sz="2800" dirty="0" smtClean="0">
                <a:solidFill>
                  <a:schemeClr val="bg1"/>
                </a:solidFill>
              </a:rPr>
              <a:t>- </a:t>
            </a:r>
            <a:r>
              <a:rPr lang="ru-RU" sz="2800" dirty="0">
                <a:solidFill>
                  <a:schemeClr val="bg1"/>
                </a:solidFill>
              </a:rPr>
              <a:t>официальная дата образования </a:t>
            </a:r>
            <a:r>
              <a:rPr lang="ru-RU" sz="2800" dirty="0" smtClean="0">
                <a:solidFill>
                  <a:schemeClr val="bg1"/>
                </a:solidFill>
              </a:rPr>
              <a:t>РФ.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Первый президент РФ: </a:t>
            </a:r>
            <a:r>
              <a:rPr lang="ru-RU" sz="2800" dirty="0" smtClean="0">
                <a:solidFill>
                  <a:schemeClr val="bg1"/>
                </a:solidFill>
              </a:rPr>
              <a:t>Ельцин Борис Николаевич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(</a:t>
            </a:r>
            <a:r>
              <a:rPr lang="ru-RU" sz="2800" dirty="0">
                <a:solidFill>
                  <a:schemeClr val="bg1"/>
                </a:solidFill>
              </a:rPr>
              <a:t>10 июля 1991 года — 31 декабря 1999 </a:t>
            </a:r>
            <a:r>
              <a:rPr lang="ru-RU" sz="2800" dirty="0" smtClean="0">
                <a:solidFill>
                  <a:schemeClr val="bg1"/>
                </a:solidFill>
              </a:rPr>
              <a:t>года)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982" y="3241586"/>
            <a:ext cx="2294720" cy="34338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00" y="526368"/>
            <a:ext cx="3439960" cy="251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8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 smtClean="0"/>
              <a:t>Население</a:t>
            </a:r>
            <a:endParaRPr lang="uk-UA" sz="5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324100"/>
            <a:ext cx="1025755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Плотность: </a:t>
            </a:r>
            <a:r>
              <a:rPr lang="uk-UA" sz="2000" dirty="0">
                <a:solidFill>
                  <a:schemeClr val="bg1"/>
                </a:solidFill>
              </a:rPr>
              <a:t>8,38 </a:t>
            </a:r>
            <a:r>
              <a:rPr lang="uk-UA" sz="2000" dirty="0" err="1">
                <a:solidFill>
                  <a:schemeClr val="bg1"/>
                </a:solidFill>
              </a:rPr>
              <a:t>чел</a:t>
            </a:r>
            <a:r>
              <a:rPr lang="uk-UA" sz="2000" dirty="0">
                <a:solidFill>
                  <a:schemeClr val="bg1"/>
                </a:solidFill>
              </a:rPr>
              <a:t>./</a:t>
            </a:r>
            <a:r>
              <a:rPr lang="uk-UA" sz="2000" dirty="0" smtClean="0">
                <a:solidFill>
                  <a:schemeClr val="bg1"/>
                </a:solidFill>
              </a:rPr>
              <a:t>км²</a:t>
            </a:r>
          </a:p>
          <a:p>
            <a:r>
              <a:rPr lang="uk-UA" sz="2000" dirty="0" err="1" smtClean="0">
                <a:solidFill>
                  <a:schemeClr val="bg1"/>
                </a:solidFill>
              </a:rPr>
              <a:t>Естественный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dirty="0" err="1" smtClean="0">
                <a:solidFill>
                  <a:schemeClr val="bg1"/>
                </a:solidFill>
              </a:rPr>
              <a:t>прирост</a:t>
            </a:r>
            <a:r>
              <a:rPr lang="uk-UA" sz="2000" dirty="0">
                <a:solidFill>
                  <a:schemeClr val="bg1"/>
                </a:solidFill>
              </a:rPr>
              <a:t> — </a:t>
            </a:r>
            <a:r>
              <a:rPr lang="uk-UA" sz="2000" dirty="0" smtClean="0">
                <a:solidFill>
                  <a:schemeClr val="bg1"/>
                </a:solidFill>
              </a:rPr>
              <a:t>0,0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Возрастная структура: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0-14 лет: 15,1 % (мужчины 11,9 млн/женщины 10,4 млн)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15-64 лет: 72,0 % (мужчины 48,9 млн/женщины 53,3 млн)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65 лет и больше: 12,9 % (мужчины 5,7 млн/женщины 12,6 млн) (2010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Средний возраст: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общий: 38,7 лет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мужчины: 35,5 лет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женщины: 41,9 лет (2011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Степень </a:t>
            </a:r>
            <a:r>
              <a:rPr lang="ru-RU" sz="2000" dirty="0" err="1" smtClean="0">
                <a:solidFill>
                  <a:schemeClr val="bg1"/>
                </a:solidFill>
              </a:rPr>
              <a:t>урбаницации</a:t>
            </a:r>
            <a:r>
              <a:rPr lang="ru-RU" sz="2000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На 2010 год процент городского населения составил 73,7 % (высокий уровень урбанизации)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uk-UA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u="sng" dirty="0" smtClean="0"/>
              <a:t>Религия</a:t>
            </a:r>
            <a:r>
              <a:rPr lang="ru-RU" dirty="0" smtClean="0"/>
              <a:t> 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1422400"/>
            <a:ext cx="3352800" cy="523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13859" y="2376606"/>
            <a:ext cx="56706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Православные верующие (41%)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Мусульмане (6,5%)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Христиане (4,1%)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Другие православные (1,4%)</a:t>
            </a:r>
          </a:p>
          <a:p>
            <a:r>
              <a:rPr lang="uk-UA" sz="2400" dirty="0" err="1">
                <a:solidFill>
                  <a:schemeClr val="bg1"/>
                </a:solidFill>
              </a:rPr>
              <a:t>Тенгристы</a:t>
            </a:r>
            <a:r>
              <a:rPr lang="uk-UA" sz="2400" dirty="0">
                <a:solidFill>
                  <a:schemeClr val="bg1"/>
                </a:solidFill>
              </a:rPr>
              <a:t> и </a:t>
            </a:r>
            <a:r>
              <a:rPr lang="uk-UA" sz="2400" dirty="0" err="1">
                <a:solidFill>
                  <a:schemeClr val="bg1"/>
                </a:solidFill>
              </a:rPr>
              <a:t>неоязычники</a:t>
            </a:r>
            <a:r>
              <a:rPr lang="uk-UA" sz="2400" dirty="0">
                <a:solidFill>
                  <a:schemeClr val="bg1"/>
                </a:solidFill>
              </a:rPr>
              <a:t> (1.1</a:t>
            </a:r>
            <a:r>
              <a:rPr lang="uk-UA" sz="2400" dirty="0" smtClean="0">
                <a:solidFill>
                  <a:schemeClr val="bg1"/>
                </a:solidFill>
              </a:rPr>
              <a:t>%)</a:t>
            </a:r>
            <a:endParaRPr lang="uk-UA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Прочие (7.9%)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«</a:t>
            </a:r>
            <a:r>
              <a:rPr lang="ru-RU" sz="2400" dirty="0">
                <a:solidFill>
                  <a:schemeClr val="bg1"/>
                </a:solidFill>
              </a:rPr>
              <a:t>Духовные, но не религиозные» (25.1%)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Атеисты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err="1" smtClean="0">
                <a:solidFill>
                  <a:schemeClr val="bg1"/>
                </a:solidFill>
              </a:rPr>
              <a:t>безрелигиозные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(12.9%)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8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 smtClean="0"/>
              <a:t>Промышленность </a:t>
            </a:r>
            <a:endParaRPr lang="uk-UA" sz="5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5600" y="2333685"/>
            <a:ext cx="50037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 2011 год доля промышленного производства в структуре ВВП составляла 36,9 %,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более </a:t>
            </a:r>
            <a:r>
              <a:rPr lang="ru-RU" dirty="0">
                <a:solidFill>
                  <a:schemeClr val="bg1"/>
                </a:solidFill>
              </a:rPr>
              <a:t>двух третей этого объёма приходится на обрабатывающие отрасли.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Число </a:t>
            </a:r>
            <a:r>
              <a:rPr lang="ru-RU" dirty="0">
                <a:solidFill>
                  <a:schemeClr val="bg1"/>
                </a:solidFill>
              </a:rPr>
              <a:t>занятых в промышленности — 27,5 % трудоспособного </a:t>
            </a:r>
            <a:r>
              <a:rPr lang="ru-RU" dirty="0" smtClean="0">
                <a:solidFill>
                  <a:schemeClr val="bg1"/>
                </a:solidFill>
              </a:rPr>
              <a:t>населения.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Объём валовой добавленной стоимости (ВДС) в обрабатывающей промышленности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России </a:t>
            </a:r>
            <a:r>
              <a:rPr lang="ru-RU" dirty="0">
                <a:solidFill>
                  <a:schemeClr val="bg1"/>
                </a:solidFill>
              </a:rPr>
              <a:t>в 2007 году составил $196 млрд</a:t>
            </a:r>
            <a:r>
              <a:rPr lang="ru-RU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 </a:t>
            </a:r>
            <a:r>
              <a:rPr lang="ru-RU" dirty="0">
                <a:solidFill>
                  <a:schemeClr val="bg1"/>
                </a:solidFill>
              </a:rPr>
              <a:t>этому показателю Россия находится на 9-м месте в мире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К 2011 году ВДС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выросла </a:t>
            </a:r>
            <a:r>
              <a:rPr lang="ru-RU" dirty="0">
                <a:solidFill>
                  <a:schemeClr val="bg1"/>
                </a:solidFill>
              </a:rPr>
              <a:t>до $252 млрд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Доля </a:t>
            </a:r>
            <a:r>
              <a:rPr lang="ru-RU" dirty="0">
                <a:solidFill>
                  <a:schemeClr val="bg1"/>
                </a:solidFill>
              </a:rPr>
              <a:t>обрабатывающих производств в российском промышленном производстве — 66 % </a:t>
            </a:r>
          </a:p>
          <a:p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11" y="2619374"/>
            <a:ext cx="5162089" cy="34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9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/>
              <a:t>Структура обрабатывающей промышленности России по объёму </a:t>
            </a:r>
            <a:r>
              <a:rPr lang="ru-RU" b="1" u="sng" dirty="0" smtClean="0"/>
              <a:t>выпуска </a:t>
            </a:r>
            <a:r>
              <a:rPr lang="uk-UA" b="1" u="sng" dirty="0" smtClean="0"/>
              <a:t>( </a:t>
            </a:r>
            <a:r>
              <a:rPr lang="uk-UA" b="1" u="sng" dirty="0" err="1" smtClean="0"/>
              <a:t>данные</a:t>
            </a:r>
            <a:r>
              <a:rPr lang="uk-UA" b="1" u="sng" dirty="0" smtClean="0"/>
              <a:t> </a:t>
            </a:r>
            <a:r>
              <a:rPr lang="uk-UA" b="1" u="sng" dirty="0"/>
              <a:t>за 2009 год)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300" y="2384425"/>
            <a:ext cx="11379200" cy="43513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Пищевая промышленность — 19,3 %</a:t>
            </a:r>
          </a:p>
          <a:p>
            <a:r>
              <a:rPr lang="ru-RU" dirty="0">
                <a:solidFill>
                  <a:schemeClr val="bg1"/>
                </a:solidFill>
              </a:rPr>
              <a:t>Лёгкая промышленность — 1,3 %</a:t>
            </a:r>
          </a:p>
          <a:p>
            <a:r>
              <a:rPr lang="ru-RU" dirty="0">
                <a:solidFill>
                  <a:schemeClr val="bg1"/>
                </a:solidFill>
              </a:rPr>
              <a:t>Обработка древесины и производство изделий из дерева,  — 5,0 %</a:t>
            </a:r>
          </a:p>
          <a:p>
            <a:r>
              <a:rPr lang="ru-RU" dirty="0">
                <a:solidFill>
                  <a:schemeClr val="bg1"/>
                </a:solidFill>
              </a:rPr>
              <a:t>Производство кокса и нефтепродуктов — 18,5 %</a:t>
            </a:r>
          </a:p>
          <a:p>
            <a:r>
              <a:rPr lang="ru-RU" dirty="0">
                <a:solidFill>
                  <a:schemeClr val="bg1"/>
                </a:solidFill>
              </a:rPr>
              <a:t>Химическое </a:t>
            </a:r>
            <a:r>
              <a:rPr lang="ru-RU" dirty="0" smtClean="0">
                <a:solidFill>
                  <a:schemeClr val="bg1"/>
                </a:solidFill>
              </a:rPr>
              <a:t>производство— </a:t>
            </a:r>
            <a:r>
              <a:rPr lang="ru-RU" dirty="0">
                <a:solidFill>
                  <a:schemeClr val="bg1"/>
                </a:solidFill>
              </a:rPr>
              <a:t>10,0 %</a:t>
            </a:r>
          </a:p>
          <a:p>
            <a:r>
              <a:rPr lang="ru-RU" dirty="0">
                <a:solidFill>
                  <a:schemeClr val="bg1"/>
                </a:solidFill>
              </a:rPr>
              <a:t>Производство прочих неметаллических минеральных продуктов -</a:t>
            </a:r>
            <a:r>
              <a:rPr lang="ru-RU" dirty="0" smtClean="0">
                <a:solidFill>
                  <a:schemeClr val="bg1"/>
                </a:solidFill>
              </a:rPr>
              <a:t> 4,8</a:t>
            </a:r>
            <a:r>
              <a:rPr lang="ru-RU" dirty="0">
                <a:solidFill>
                  <a:schemeClr val="bg1"/>
                </a:solidFill>
              </a:rPr>
              <a:t> %</a:t>
            </a:r>
          </a:p>
          <a:p>
            <a:r>
              <a:rPr lang="ru-RU" dirty="0">
                <a:solidFill>
                  <a:schemeClr val="bg1"/>
                </a:solidFill>
              </a:rPr>
              <a:t>Металлургия — 16,7 %</a:t>
            </a:r>
          </a:p>
          <a:p>
            <a:r>
              <a:rPr lang="ru-RU" dirty="0">
                <a:solidFill>
                  <a:schemeClr val="bg1"/>
                </a:solidFill>
              </a:rPr>
              <a:t>Машиностроение — 19,1 %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74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 smtClean="0"/>
              <a:t>Сельское хозяйство </a:t>
            </a:r>
            <a:endParaRPr lang="uk-UA" sz="5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08225"/>
            <a:ext cx="5964640" cy="435133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Объём валовой добавленной стоимости в сельском хозяйстве, охоте и лесном хозяйстве России — 1,53 трлн </a:t>
            </a:r>
            <a:r>
              <a:rPr lang="ru-RU" dirty="0" err="1">
                <a:solidFill>
                  <a:schemeClr val="bg1"/>
                </a:solidFill>
              </a:rPr>
              <a:t>руб</a:t>
            </a:r>
            <a:r>
              <a:rPr lang="ru-RU" dirty="0">
                <a:solidFill>
                  <a:schemeClr val="bg1"/>
                </a:solidFill>
              </a:rPr>
              <a:t> (2009 г</a:t>
            </a:r>
            <a:r>
              <a:rPr lang="ru-RU" dirty="0" smtClean="0">
                <a:solidFill>
                  <a:schemeClr val="bg1"/>
                </a:solidFill>
              </a:rPr>
              <a:t>.).По </a:t>
            </a:r>
            <a:r>
              <a:rPr lang="ru-RU" dirty="0">
                <a:solidFill>
                  <a:schemeClr val="bg1"/>
                </a:solidFill>
              </a:rPr>
              <a:t>данным Росстата, в 2007 году общий валовой продукт сельского хозяйства России составил 2099,6 млрд руб., из которых на растениеводство (земледелие) приходилось 1174,9 млрд руб. (55,96 %), а на животноводство — 924,7 млрд руб. (44,04 %).</a:t>
            </a:r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02" y="2672556"/>
            <a:ext cx="5455836" cy="36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2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/>
              <a:t>Сельское хозяйство </a:t>
            </a:r>
            <a:endParaRPr lang="uk-UA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320925"/>
            <a:ext cx="115824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 категориям производителей больше всего продукции </a:t>
            </a:r>
            <a:r>
              <a:rPr lang="ru-RU" dirty="0" smtClean="0">
                <a:solidFill>
                  <a:schemeClr val="bg1"/>
                </a:solidFill>
              </a:rPr>
              <a:t>дали: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1.Личные </a:t>
            </a:r>
            <a:r>
              <a:rPr lang="ru-RU" dirty="0">
                <a:solidFill>
                  <a:schemeClr val="bg1"/>
                </a:solidFill>
              </a:rPr>
              <a:t>подсобные хозяйства (48,75 % или на сумму 1023,6 млрд руб.);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2.С/х </a:t>
            </a:r>
            <a:r>
              <a:rPr lang="ru-RU" dirty="0">
                <a:solidFill>
                  <a:schemeClr val="bg1"/>
                </a:solidFill>
              </a:rPr>
              <a:t>организации (колхозы, </a:t>
            </a:r>
            <a:r>
              <a:rPr lang="ru-RU" dirty="0" smtClean="0">
                <a:solidFill>
                  <a:schemeClr val="bg1"/>
                </a:solidFill>
              </a:rPr>
              <a:t>совхозы), </a:t>
            </a:r>
            <a:r>
              <a:rPr lang="ru-RU" dirty="0">
                <a:solidFill>
                  <a:schemeClr val="bg1"/>
                </a:solidFill>
              </a:rPr>
              <a:t>давшие </a:t>
            </a:r>
            <a:r>
              <a:rPr lang="ru-RU" dirty="0" smtClean="0">
                <a:solidFill>
                  <a:schemeClr val="bg1"/>
                </a:solidFill>
              </a:rPr>
              <a:t>43,7</a:t>
            </a:r>
            <a:r>
              <a:rPr lang="ru-RU" dirty="0">
                <a:solidFill>
                  <a:schemeClr val="bg1"/>
                </a:solidFill>
              </a:rPr>
              <a:t> % или 918,7 млрд руб.; </a:t>
            </a:r>
            <a:r>
              <a:rPr lang="ru-RU" dirty="0" smtClean="0">
                <a:solidFill>
                  <a:schemeClr val="bg1"/>
                </a:solidFill>
              </a:rPr>
              <a:t>3.Фермерские </a:t>
            </a:r>
            <a:r>
              <a:rPr lang="ru-RU" dirty="0">
                <a:solidFill>
                  <a:schemeClr val="bg1"/>
                </a:solidFill>
              </a:rPr>
              <a:t>хозяйства — 7,49 % или на сумму 157,3 млрд руб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В России находится 10 % всех пахотных земель мира. Свыше 4/5 пашни в России приходится на Центральное Поволжье, Северный Кавказ, Урал и Западную Сибирь. Основные сельскохозяйственные культуры: зерновые, сахарная свекла, подсолнечник, картофель, лён. В 2008 году в России было собрано 108 млн тонн зерновых культур, это крупнейший урожай с 1990 </a:t>
            </a:r>
            <a:r>
              <a:rPr lang="ru-RU" dirty="0" smtClean="0">
                <a:solidFill>
                  <a:schemeClr val="bg1"/>
                </a:solidFill>
              </a:rPr>
              <a:t>года</a:t>
            </a:r>
            <a:r>
              <a:rPr lang="ru-RU" dirty="0">
                <a:solidFill>
                  <a:schemeClr val="bg1"/>
                </a:solidFill>
              </a:rPr>
              <a:t>.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В 2008 году в России было произведено 29,1 млн тонн сахарной свёклы, 28,9 млн тонн картофеля, 13,0 млн тонн овощей, 7,3 млн тонн подсолнечника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7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b="1" u="sng" dirty="0" smtClean="0"/>
              <a:t>Транспорт</a:t>
            </a:r>
            <a:endParaRPr lang="uk-UA" sz="5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4632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Транспортная система России характеризуется развитой транспортной сетью, одной из наиболее обширных в мире и включающей в себя свыше 120 тыс. км железных дорог, 1 млн км автомобильных дорог, 230 тыс. км магистральных трубопроводов, 100 тыс. км речных судоходных </a:t>
            </a:r>
            <a:r>
              <a:rPr lang="ru-RU" dirty="0" smtClean="0">
                <a:solidFill>
                  <a:schemeClr val="bg1"/>
                </a:solidFill>
              </a:rPr>
              <a:t>путей. Огромные </a:t>
            </a:r>
            <a:r>
              <a:rPr lang="ru-RU" dirty="0">
                <a:solidFill>
                  <a:schemeClr val="bg1"/>
                </a:solidFill>
              </a:rPr>
              <a:t>пространства и суровый климат предопределили первостепенное значение для России всепогодных видов наземного транспорта — железнодорожный и трубопроводный. На них падает основной объём грузовой работы. Водный транспорт играет в России значительно меньшую роль из-за короткого навигационного периода. Роль автомобильного транспорта в общем грузообороте в связи с крайне незначительными средними расстояниями перевозок </a:t>
            </a:r>
            <a:r>
              <a:rPr lang="ru-RU" dirty="0" smtClean="0">
                <a:solidFill>
                  <a:schemeClr val="bg1"/>
                </a:solidFill>
              </a:rPr>
              <a:t>также </a:t>
            </a:r>
            <a:r>
              <a:rPr lang="ru-RU" dirty="0">
                <a:solidFill>
                  <a:schemeClr val="bg1"/>
                </a:solidFill>
              </a:rPr>
              <a:t>невелика, несмотря на то, что им перевозится больше половины грузов.</a:t>
            </a:r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 smtClean="0"/>
              <a:t>Транспорт</a:t>
            </a:r>
            <a:endParaRPr lang="uk-UA" sz="5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098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1.Водный транспорт:</a:t>
            </a:r>
          </a:p>
          <a:p>
            <a:r>
              <a:rPr lang="ru-RU" dirty="0">
                <a:solidFill>
                  <a:schemeClr val="bg1"/>
                </a:solidFill>
              </a:rPr>
              <a:t>Крупнейшие морские порты находятся в Мурманске, Владивостоке, Находке, Архангельске, Дудинке.</a:t>
            </a:r>
          </a:p>
          <a:p>
            <a:r>
              <a:rPr lang="ru-RU" dirty="0">
                <a:solidFill>
                  <a:schemeClr val="bg1"/>
                </a:solidFill>
              </a:rPr>
              <a:t>Речной транспорт в той или иной мере используется практически повсеместно, однако серьезное значение как средство грузовых и пассажирских перевозок имеет, прежде всего, на Волге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2. </a:t>
            </a:r>
            <a:r>
              <a:rPr lang="uk-UA" b="1" dirty="0" err="1">
                <a:solidFill>
                  <a:schemeClr val="bg1"/>
                </a:solidFill>
              </a:rPr>
              <a:t>Автомобильный</a:t>
            </a:r>
            <a:r>
              <a:rPr lang="uk-UA" b="1" dirty="0">
                <a:solidFill>
                  <a:schemeClr val="bg1"/>
                </a:solidFill>
              </a:rPr>
              <a:t> </a:t>
            </a:r>
            <a:r>
              <a:rPr lang="uk-UA" b="1" dirty="0" smtClean="0">
                <a:solidFill>
                  <a:schemeClr val="bg1"/>
                </a:solidFill>
              </a:rPr>
              <a:t>транспорт: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К 2010 году протяжённость автомобильных дорог в России превышала 1 млн км, в том числе 786 тыс. км с твёрдым </a:t>
            </a:r>
            <a:r>
              <a:rPr lang="ru-RU" dirty="0" smtClean="0">
                <a:solidFill>
                  <a:schemeClr val="bg1"/>
                </a:solidFill>
              </a:rPr>
              <a:t>покрытием. </a:t>
            </a:r>
            <a:r>
              <a:rPr lang="ru-RU" dirty="0">
                <a:solidFill>
                  <a:schemeClr val="bg1"/>
                </a:solidFill>
              </a:rPr>
              <a:t>Длина дорог федерального значения составляет 50 тыс. км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В 2008 году автомобильным транспортом было перевезено 6,9 млрд тонн грузов, его грузооборот в том же году составил 216 млрд </a:t>
            </a:r>
            <a:r>
              <a:rPr lang="ru-RU" dirty="0" smtClean="0">
                <a:solidFill>
                  <a:schemeClr val="bg1"/>
                </a:solidFill>
              </a:rPr>
              <a:t>тонно-километров. </a:t>
            </a:r>
            <a:r>
              <a:rPr lang="ru-RU" dirty="0">
                <a:solidFill>
                  <a:schemeClr val="bg1"/>
                </a:solidFill>
              </a:rPr>
              <a:t>С 2000 по 2008 годы объём перевозки грузов на автомобильном транспорте увеличился на 17 %, грузооборот — на 41 </a:t>
            </a:r>
            <a:r>
              <a:rPr lang="ru-RU" dirty="0" smtClean="0">
                <a:solidFill>
                  <a:schemeClr val="bg1"/>
                </a:solidFill>
              </a:rPr>
              <a:t>%.</a:t>
            </a:r>
            <a:endParaRPr lang="uk-UA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62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u="sng" dirty="0" smtClean="0"/>
              <a:t>Транспорт</a:t>
            </a:r>
            <a:endParaRPr lang="uk-UA" sz="54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844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1. Железнодорожный транспорт: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Эксплуатационная протяжённость сети железных дорог общего пользования, имеющихся в 78 из 83 субъектов России, составляет 86 тыс. км (2010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>
                <a:solidFill>
                  <a:schemeClr val="bg1"/>
                </a:solidFill>
              </a:rPr>
              <a:t>электрифицировано 43 тыс. км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>
                <a:solidFill>
                  <a:schemeClr val="bg1"/>
                </a:solidFill>
              </a:rPr>
              <a:t>По общей протяжённости железнодорожных путей Россия занимает 2-е место, уступая только </a:t>
            </a:r>
            <a:r>
              <a:rPr lang="ru-RU" dirty="0" smtClean="0">
                <a:solidFill>
                  <a:schemeClr val="bg1"/>
                </a:solidFill>
              </a:rPr>
              <a:t>США (194,7 </a:t>
            </a:r>
            <a:r>
              <a:rPr lang="ru-RU" dirty="0">
                <a:solidFill>
                  <a:schemeClr val="bg1"/>
                </a:solidFill>
              </a:rPr>
              <a:t>тыс. км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  <a:r>
              <a:rPr lang="ru-RU" dirty="0">
                <a:solidFill>
                  <a:schemeClr val="bg1"/>
                </a:solidFill>
              </a:rPr>
              <a:t>По протяжённости электрифицированных дорог Россия занимает 1-е место в </a:t>
            </a:r>
            <a:r>
              <a:rPr lang="ru-RU" dirty="0" smtClean="0">
                <a:solidFill>
                  <a:schemeClr val="bg1"/>
                </a:solidFill>
              </a:rPr>
              <a:t>мире.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bg1"/>
                </a:solidFill>
              </a:rPr>
              <a:t>2. Воздушный транспорт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ять </a:t>
            </a:r>
            <a:r>
              <a:rPr lang="ru-RU" dirty="0">
                <a:solidFill>
                  <a:schemeClr val="bg1"/>
                </a:solidFill>
              </a:rPr>
              <a:t>крупнейших российских авиакомпаний перевезли в 2010 г. 29,589 млн чел., обеспечив более половины всех совершённых пассажирских перевозок.</a:t>
            </a:r>
            <a:endParaRPr lang="uk-UA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chemeClr val="bg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32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182246"/>
            <a:ext cx="6659880" cy="1207642"/>
          </a:xfrm>
        </p:spPr>
        <p:txBody>
          <a:bodyPr>
            <a:noAutofit/>
          </a:bodyPr>
          <a:lstStyle/>
          <a:p>
            <a:pPr algn="ctr"/>
            <a:r>
              <a:rPr lang="ru-RU" sz="7200" b="1" u="sng" dirty="0" smtClean="0"/>
              <a:t>Флаг России</a:t>
            </a:r>
            <a:endParaRPr lang="uk-UA" sz="72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89560" y="1389888"/>
            <a:ext cx="56723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Государственный флаг Российской Федерации — её официальный государственный символ.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Утверждён Указом Президента Российской Федерации № 2126 от 11 декабря 1993 года 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Представляет собой прямоугольное полотнище из трёх равновеликих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горизонтальных полос: верхней — белого,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средней — синего и нижней — красного цвета.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 Отношение ширины флага к его длине составляет 2:3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25" y="2045759"/>
            <a:ext cx="4322274" cy="286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9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 smtClean="0"/>
              <a:t>Достопримечательности</a:t>
            </a:r>
            <a:endParaRPr lang="uk-UA" sz="5400" b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83" y="1486916"/>
            <a:ext cx="2922117" cy="1942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655" y="1450467"/>
            <a:ext cx="3263900" cy="2447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95" y="4086865"/>
            <a:ext cx="2878137" cy="21429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4403294"/>
            <a:ext cx="2689412" cy="20170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54" y="1614488"/>
            <a:ext cx="2240337" cy="2990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55267" y="4605338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Храм </a:t>
            </a:r>
            <a:r>
              <a:rPr lang="uk-UA" b="1" dirty="0" err="1" smtClean="0">
                <a:solidFill>
                  <a:schemeClr val="bg1"/>
                </a:solidFill>
              </a:rPr>
              <a:t>Василия</a:t>
            </a:r>
            <a:r>
              <a:rPr lang="uk-UA" b="1" dirty="0" smtClean="0">
                <a:solidFill>
                  <a:schemeClr val="bg1"/>
                </a:solidFill>
              </a:rPr>
              <a:t> Блаженного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8850" y="3428492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Красная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>
                <a:solidFill>
                  <a:schemeClr val="bg1"/>
                </a:solidFill>
              </a:rPr>
              <a:t>площадь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24926" y="3886216"/>
            <a:ext cx="167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Большой театр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5222" y="6229852"/>
            <a:ext cx="245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Третьяковская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галерея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05184" y="6414518"/>
            <a:ext cx="252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Белокаменный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>
                <a:solidFill>
                  <a:schemeClr val="bg1"/>
                </a:solidFill>
              </a:rPr>
              <a:t>кремль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" y="1486916"/>
            <a:ext cx="2922117" cy="194208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37269" y="3428492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chemeClr val="bg1"/>
                </a:solidFill>
              </a:rPr>
              <a:t>Красная</a:t>
            </a:r>
            <a:r>
              <a:rPr lang="uk-UA" b="1" dirty="0" smtClean="0">
                <a:solidFill>
                  <a:schemeClr val="bg1"/>
                </a:solidFill>
              </a:rPr>
              <a:t> </a:t>
            </a:r>
            <a:r>
              <a:rPr lang="uk-UA" b="1" dirty="0" err="1">
                <a:solidFill>
                  <a:schemeClr val="bg1"/>
                </a:solidFill>
              </a:rPr>
              <a:t>площадь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800100"/>
            <a:ext cx="8763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09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125625"/>
            <a:ext cx="5002530" cy="1073468"/>
          </a:xfrm>
          <a:effectLst>
            <a:glow>
              <a:schemeClr val="accent1"/>
            </a:glow>
            <a:outerShdw blurRad="50800" dist="50800" dir="5400000" sx="1000" sy="1000" algn="ctr" rotWithShape="0">
              <a:srgbClr val="000000"/>
            </a:outerShdw>
          </a:effectLst>
        </p:spPr>
        <p:txBody>
          <a:bodyPr>
            <a:normAutofit fontScale="90000"/>
          </a:bodyPr>
          <a:lstStyle/>
          <a:p>
            <a:r>
              <a:rPr lang="ru-RU" sz="7200" b="1" u="sng" dirty="0" smtClean="0"/>
              <a:t>Герб </a:t>
            </a:r>
            <a:r>
              <a:rPr lang="ru-RU" sz="7200" b="1" u="sng" dirty="0"/>
              <a:t>России</a:t>
            </a:r>
            <a:endParaRPr lang="uk-UA" sz="7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1186180"/>
            <a:ext cx="620766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Государственный герб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Российской </a:t>
            </a:r>
            <a:r>
              <a:rPr lang="ru-RU" sz="2400" dirty="0">
                <a:solidFill>
                  <a:schemeClr val="bg1"/>
                </a:solidFill>
              </a:rPr>
              <a:t>Федерации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представляет </a:t>
            </a:r>
            <a:r>
              <a:rPr lang="ru-RU" sz="2400" dirty="0">
                <a:solidFill>
                  <a:schemeClr val="bg1"/>
                </a:solidFill>
              </a:rPr>
              <a:t>собой изображение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золотого </a:t>
            </a:r>
            <a:r>
              <a:rPr lang="ru-RU" sz="2400" dirty="0">
                <a:solidFill>
                  <a:schemeClr val="bg1"/>
                </a:solidFill>
              </a:rPr>
              <a:t>двуглавого орла, помещенного на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красном </a:t>
            </a:r>
            <a:r>
              <a:rPr lang="ru-RU" sz="2400" dirty="0">
                <a:solidFill>
                  <a:schemeClr val="bg1"/>
                </a:solidFill>
              </a:rPr>
              <a:t>французском геральдическом щите;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орёл </a:t>
            </a:r>
            <a:r>
              <a:rPr lang="ru-RU" sz="2400" dirty="0">
                <a:solidFill>
                  <a:schemeClr val="bg1"/>
                </a:solidFill>
              </a:rPr>
              <a:t>увенчан двумя малыми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коронами </a:t>
            </a:r>
            <a:r>
              <a:rPr lang="ru-RU" sz="2400" dirty="0">
                <a:solidFill>
                  <a:schemeClr val="bg1"/>
                </a:solidFill>
              </a:rPr>
              <a:t>и — над ними — одной большой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короной</a:t>
            </a:r>
            <a:r>
              <a:rPr lang="ru-RU" sz="2400" dirty="0">
                <a:solidFill>
                  <a:schemeClr val="bg1"/>
                </a:solidFill>
              </a:rPr>
              <a:t>, соединёнными лентой;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лапах орла — скипетр и держава;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на </a:t>
            </a:r>
            <a:r>
              <a:rPr lang="ru-RU" sz="2400" dirty="0">
                <a:solidFill>
                  <a:schemeClr val="bg1"/>
                </a:solidFill>
              </a:rPr>
              <a:t>груди орла на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красном </a:t>
            </a:r>
            <a:r>
              <a:rPr lang="ru-RU" sz="2400" dirty="0">
                <a:solidFill>
                  <a:schemeClr val="bg1"/>
                </a:solidFill>
              </a:rPr>
              <a:t>щите — серебряный всадник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синем плаще на серебряном коне,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поражающий </a:t>
            </a:r>
            <a:r>
              <a:rPr lang="ru-RU" sz="2400" dirty="0">
                <a:solidFill>
                  <a:schemeClr val="bg1"/>
                </a:solidFill>
              </a:rPr>
              <a:t>серебряным </a:t>
            </a:r>
            <a:r>
              <a:rPr lang="ru-RU" sz="2400" dirty="0" smtClean="0">
                <a:solidFill>
                  <a:schemeClr val="bg1"/>
                </a:solidFill>
              </a:rPr>
              <a:t>копьём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чёрного опрокинутого навзничь и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попранного </a:t>
            </a:r>
            <a:r>
              <a:rPr lang="ru-RU" sz="2400" dirty="0">
                <a:solidFill>
                  <a:schemeClr val="bg1"/>
                </a:solidFill>
              </a:rPr>
              <a:t>конём </a:t>
            </a:r>
            <a:r>
              <a:rPr lang="ru-RU" sz="2400" dirty="0" smtClean="0">
                <a:solidFill>
                  <a:schemeClr val="bg1"/>
                </a:solidFill>
              </a:rPr>
              <a:t>дракона.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73" y="1199093"/>
            <a:ext cx="4487526" cy="491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433" y="246592"/>
            <a:ext cx="7713133" cy="1325563"/>
          </a:xfrm>
        </p:spPr>
        <p:txBody>
          <a:bodyPr>
            <a:normAutofit/>
          </a:bodyPr>
          <a:lstStyle/>
          <a:p>
            <a:r>
              <a:rPr lang="ru-RU" sz="7200" b="1" u="sng" dirty="0" smtClean="0"/>
              <a:t>Визитная карточка</a:t>
            </a:r>
            <a:endParaRPr lang="uk-UA" sz="7200" b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76" y="1818747"/>
            <a:ext cx="3095207" cy="20515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579" y="4321175"/>
            <a:ext cx="1905000" cy="2085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267" y="2269066"/>
            <a:ext cx="619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Площадь - </a:t>
            </a:r>
            <a:r>
              <a:rPr lang="uk-UA" sz="2400" dirty="0">
                <a:solidFill>
                  <a:schemeClr val="bg1"/>
                </a:solidFill>
              </a:rPr>
              <a:t>17 098 </a:t>
            </a:r>
            <a:r>
              <a:rPr lang="uk-UA" sz="2400" dirty="0" smtClean="0">
                <a:solidFill>
                  <a:schemeClr val="bg1"/>
                </a:solidFill>
              </a:rPr>
              <a:t>246 км² (1-е)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Население - </a:t>
            </a:r>
            <a:r>
              <a:rPr lang="uk-UA" sz="2400" dirty="0">
                <a:solidFill>
                  <a:schemeClr val="bg1"/>
                </a:solidFill>
              </a:rPr>
              <a:t>143 200 </a:t>
            </a:r>
            <a:r>
              <a:rPr lang="uk-UA" sz="2400" dirty="0" smtClean="0">
                <a:solidFill>
                  <a:schemeClr val="bg1"/>
                </a:solidFill>
              </a:rPr>
              <a:t>000 </a:t>
            </a:r>
            <a:r>
              <a:rPr lang="uk-UA" sz="2400" dirty="0" err="1" smtClean="0">
                <a:solidFill>
                  <a:schemeClr val="bg1"/>
                </a:solidFill>
              </a:rPr>
              <a:t>чел</a:t>
            </a:r>
            <a:r>
              <a:rPr lang="uk-UA" sz="2400" dirty="0" smtClean="0">
                <a:solidFill>
                  <a:schemeClr val="bg1"/>
                </a:solidFill>
              </a:rPr>
              <a:t>. ( 9-е)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Столица – Москва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Официальный язык – Русский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Валюта – Российский рубль </a:t>
            </a:r>
            <a:r>
              <a:rPr lang="en-US" sz="2400" dirty="0" smtClean="0">
                <a:solidFill>
                  <a:schemeClr val="bg1"/>
                </a:solidFill>
              </a:rPr>
              <a:t>( RUB )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Форма правления – Республика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Президент – Владимир Путин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Председатель Правительства – Дмитрий Медведев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ВВП: 1,88 трлн </a:t>
            </a:r>
            <a:r>
              <a:rPr lang="en-US" sz="2400" dirty="0" smtClean="0">
                <a:solidFill>
                  <a:schemeClr val="bg1"/>
                </a:solidFill>
              </a:rPr>
              <a:t>$ </a:t>
            </a:r>
            <a:r>
              <a:rPr lang="ru-RU" sz="2400" dirty="0" smtClean="0">
                <a:solidFill>
                  <a:schemeClr val="bg1"/>
                </a:solidFill>
              </a:rPr>
              <a:t>(9-й)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На душу населений: 13236 </a:t>
            </a:r>
            <a:r>
              <a:rPr lang="en-US" sz="2400" dirty="0" smtClean="0">
                <a:solidFill>
                  <a:schemeClr val="bg1"/>
                </a:solidFill>
              </a:rPr>
              <a:t>$ </a:t>
            </a:r>
            <a:endParaRPr lang="ru-RU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4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232" y="2518664"/>
            <a:ext cx="5374468" cy="31709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82" y="407843"/>
            <a:ext cx="11261436" cy="1325563"/>
          </a:xfrm>
        </p:spPr>
        <p:txBody>
          <a:bodyPr>
            <a:normAutofit fontScale="90000"/>
          </a:bodyPr>
          <a:lstStyle/>
          <a:p>
            <a:r>
              <a:rPr lang="ru-RU" sz="6600" b="1" u="sng" dirty="0"/>
              <a:t>Федеративное </a:t>
            </a:r>
            <a:r>
              <a:rPr lang="ru-RU" sz="6600" b="1" u="sng" dirty="0" smtClean="0"/>
              <a:t>устройство России</a:t>
            </a:r>
            <a:endParaRPr lang="uk-UA" sz="66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723901" y="2349500"/>
            <a:ext cx="63754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Россия — государство с федеративным устройством.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составе Российской Федерации 83 равноправных субъекта,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том числе 21 республика, 9 краёв, 46 областей,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2 </a:t>
            </a:r>
            <a:r>
              <a:rPr lang="ru-RU" sz="2000" dirty="0">
                <a:solidFill>
                  <a:schemeClr val="bg1"/>
                </a:solidFill>
              </a:rPr>
              <a:t>города федерального значения,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1 </a:t>
            </a:r>
            <a:r>
              <a:rPr lang="ru-RU" sz="2000" dirty="0">
                <a:solidFill>
                  <a:schemeClr val="bg1"/>
                </a:solidFill>
              </a:rPr>
              <a:t>автономная область, 4 автономных округа.</a:t>
            </a:r>
          </a:p>
          <a:p>
            <a:pPr>
              <a:defRPr/>
            </a:pPr>
            <a:r>
              <a:rPr lang="ru-RU" sz="2000" dirty="0">
                <a:solidFill>
                  <a:schemeClr val="bg1"/>
                </a:solidFill>
              </a:rPr>
              <a:t>Субъекты Федерации имеют своё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административно-территориальное </a:t>
            </a:r>
            <a:r>
              <a:rPr lang="ru-RU" sz="2000" dirty="0">
                <a:solidFill>
                  <a:schemeClr val="bg1"/>
                </a:solidFill>
              </a:rPr>
              <a:t>деление.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Как </a:t>
            </a:r>
            <a:r>
              <a:rPr lang="ru-RU" sz="2000" dirty="0">
                <a:solidFill>
                  <a:schemeClr val="bg1"/>
                </a:solidFill>
              </a:rPr>
              <a:t>правило, основными единицами в составе 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субъекта </a:t>
            </a:r>
            <a:r>
              <a:rPr lang="ru-RU" sz="2000" dirty="0">
                <a:solidFill>
                  <a:schemeClr val="bg1"/>
                </a:solidFill>
              </a:rPr>
              <a:t>являются районы и города </a:t>
            </a:r>
            <a:endParaRPr lang="ru-RU" sz="2000" dirty="0" smtClean="0">
              <a:solidFill>
                <a:schemeClr val="bg1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республиканского </a:t>
            </a:r>
            <a:r>
              <a:rPr lang="ru-RU" sz="2000" dirty="0">
                <a:solidFill>
                  <a:schemeClr val="bg1"/>
                </a:solidFill>
              </a:rPr>
              <a:t>(областного, краевого) значения.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67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/>
              <a:t>Административное деление</a:t>
            </a:r>
            <a:endParaRPr lang="uk-UA" sz="5400" b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055813"/>
            <a:ext cx="5715000" cy="3295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089" y="2331581"/>
            <a:ext cx="536627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bg1"/>
                </a:solidFill>
              </a:rPr>
              <a:t>1.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</a:rPr>
              <a:t>Центральный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</a:rPr>
              <a:t>федеральный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 округ (ЦФО)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</a:rPr>
              <a:t>2.Южный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</a:rPr>
              <a:t>федеральный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 округ (ЮФО)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</a:rPr>
              <a:t>3.Северо-западный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</a:rPr>
              <a:t>федеральный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 округ (СЗФО)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</a:rPr>
              <a:t>4.Дальневосточный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</a:rPr>
              <a:t>федеральный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 округ (ДВФО)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</a:rPr>
              <a:t>5.Сибирский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</a:rPr>
              <a:t>федеральный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 округ (СФО)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</a:rPr>
              <a:t>6.Уральский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</a:rPr>
              <a:t>федеральный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 округ (УФО)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</a:rPr>
              <a:t>7.Приволжский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</a:rPr>
              <a:t>федеральный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 округ (ПФО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</a:rPr>
              <a:t>8.Северо-Кавказский 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округ (СКФО) </a:t>
            </a:r>
            <a:endParaRPr lang="uk-UA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</a:rPr>
              <a:t>образован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 в </a:t>
            </a:r>
            <a:r>
              <a:rPr lang="uk-UA" dirty="0" err="1">
                <a:solidFill>
                  <a:schemeClr val="bg1"/>
                </a:solidFill>
                <a:latin typeface="Arial" panose="020B0604020202020204" pitchFamily="34" charset="0"/>
              </a:rPr>
              <a:t>январе</a:t>
            </a:r>
            <a:r>
              <a:rPr lang="uk-UA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uk-UA" dirty="0" smtClean="0">
                <a:solidFill>
                  <a:schemeClr val="bg1"/>
                </a:solidFill>
                <a:latin typeface="Arial" panose="020B0604020202020204" pitchFamily="34" charset="0"/>
              </a:rPr>
              <a:t>2010г) 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uk-UA" dirty="0">
              <a:latin typeface="Arial" panose="020B0604020202020204" pitchFamily="34" charset="0"/>
            </a:endParaRPr>
          </a:p>
          <a:p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-184666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9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07" y="0"/>
            <a:ext cx="11156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8900" y="530225"/>
            <a:ext cx="8813800" cy="1325563"/>
          </a:xfrm>
        </p:spPr>
        <p:txBody>
          <a:bodyPr>
            <a:noAutofit/>
          </a:bodyPr>
          <a:lstStyle/>
          <a:p>
            <a:r>
              <a:rPr lang="ru-RU" sz="5400" b="1" u="sng" dirty="0" smtClean="0"/>
              <a:t>Географическое положение</a:t>
            </a:r>
            <a:endParaRPr lang="uk-UA" sz="5400" b="1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19" y="2197100"/>
            <a:ext cx="5249332" cy="3149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753" y="2247900"/>
            <a:ext cx="467147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Расположена на востоке Европы.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Граничит: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На севере: </a:t>
            </a:r>
            <a:r>
              <a:rPr lang="ru-RU" sz="2400" dirty="0" smtClean="0">
                <a:solidFill>
                  <a:schemeClr val="bg1"/>
                </a:solidFill>
              </a:rPr>
              <a:t>Норвегия</a:t>
            </a:r>
            <a:r>
              <a:rPr lang="ru-RU" sz="2400" dirty="0">
                <a:solidFill>
                  <a:schemeClr val="bg1"/>
                </a:solidFill>
              </a:rPr>
              <a:t>, Финляндия,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Эстония</a:t>
            </a:r>
            <a:r>
              <a:rPr lang="ru-RU" sz="2400" dirty="0">
                <a:solidFill>
                  <a:schemeClr val="bg1"/>
                </a:solidFill>
              </a:rPr>
              <a:t>, Латвия, </a:t>
            </a:r>
            <a:r>
              <a:rPr lang="ru-RU" sz="2400" dirty="0" smtClean="0">
                <a:solidFill>
                  <a:schemeClr val="bg1"/>
                </a:solidFill>
              </a:rPr>
              <a:t>Литва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На западе: </a:t>
            </a:r>
            <a:r>
              <a:rPr lang="ru-RU" sz="2400" dirty="0" smtClean="0">
                <a:solidFill>
                  <a:schemeClr val="bg1"/>
                </a:solidFill>
              </a:rPr>
              <a:t>Польша, Белоруссия,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Украина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На юге: </a:t>
            </a:r>
            <a:r>
              <a:rPr lang="ru-RU" sz="2400" dirty="0" smtClean="0">
                <a:solidFill>
                  <a:schemeClr val="bg1"/>
                </a:solidFill>
              </a:rPr>
              <a:t>Грузия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Азербайджан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Казахстан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На востоке: </a:t>
            </a:r>
            <a:r>
              <a:rPr lang="ru-RU" sz="2400" dirty="0" smtClean="0">
                <a:solidFill>
                  <a:schemeClr val="bg1"/>
                </a:solidFill>
              </a:rPr>
              <a:t>Китай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Монголия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Северная </a:t>
            </a:r>
            <a:r>
              <a:rPr lang="ru-RU" sz="2400" dirty="0">
                <a:solidFill>
                  <a:schemeClr val="bg1"/>
                </a:solidFill>
              </a:rPr>
              <a:t>Корея</a:t>
            </a:r>
            <a:endParaRPr lang="uk-UA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4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u="sng" dirty="0" smtClean="0"/>
              <a:t>Самые крупные города</a:t>
            </a:r>
            <a:endParaRPr lang="uk-UA" sz="5400" b="1" u="sng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540000"/>
            <a:ext cx="4033027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1.Москва</a:t>
            </a:r>
            <a:r>
              <a:rPr lang="uk-UA" sz="32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2.Санкт-Петербург</a:t>
            </a:r>
            <a:r>
              <a:rPr lang="uk-UA" sz="32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  <a:endParaRPr lang="uk-UA" sz="32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3.Новосибирск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4.Екатеринбург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dirty="0" smtClean="0">
                <a:solidFill>
                  <a:schemeClr val="bg1"/>
                </a:solidFill>
                <a:latin typeface="Arial" panose="020B0604020202020204" pitchFamily="34" charset="0"/>
              </a:rPr>
              <a:t>5.Нижний </a:t>
            </a:r>
            <a:r>
              <a:rPr lang="uk-UA" sz="3200" dirty="0">
                <a:solidFill>
                  <a:schemeClr val="bg1"/>
                </a:solidFill>
                <a:latin typeface="Arial" panose="020B0604020202020204" pitchFamily="34" charset="0"/>
              </a:rPr>
              <a:t>Новгород </a:t>
            </a: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60" y="757238"/>
            <a:ext cx="2987040" cy="1866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1" y="2624138"/>
            <a:ext cx="2556933" cy="1917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613" y="2829174"/>
            <a:ext cx="2506133" cy="18796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387" y="4913810"/>
            <a:ext cx="2286000" cy="17190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08774"/>
            <a:ext cx="2476087" cy="190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6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Words>522</Words>
  <Application>Microsoft Office PowerPoint</Application>
  <PresentationFormat>Широкоэкранный</PresentationFormat>
  <Paragraphs>148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Флаг России</vt:lpstr>
      <vt:lpstr>Герб России</vt:lpstr>
      <vt:lpstr>Визитная карточка</vt:lpstr>
      <vt:lpstr>Федеративное устройство России</vt:lpstr>
      <vt:lpstr>Административное деление</vt:lpstr>
      <vt:lpstr>Презентация PowerPoint</vt:lpstr>
      <vt:lpstr>Географическое положение</vt:lpstr>
      <vt:lpstr>Самые крупные города</vt:lpstr>
      <vt:lpstr>История основания </vt:lpstr>
      <vt:lpstr>Население</vt:lpstr>
      <vt:lpstr>Религия </vt:lpstr>
      <vt:lpstr>Промышленность </vt:lpstr>
      <vt:lpstr>Структура обрабатывающей промышленности России по объёму выпуска ( данные за 2009 год)</vt:lpstr>
      <vt:lpstr>Сельское хозяйство </vt:lpstr>
      <vt:lpstr>Сельское хозяйство </vt:lpstr>
      <vt:lpstr>Транспорт</vt:lpstr>
      <vt:lpstr>Транспорт</vt:lpstr>
      <vt:lpstr>Транспорт</vt:lpstr>
      <vt:lpstr>Достопримечательности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Олег</cp:lastModifiedBy>
  <cp:revision>33</cp:revision>
  <dcterms:created xsi:type="dcterms:W3CDTF">2012-12-10T17:40:46Z</dcterms:created>
  <dcterms:modified xsi:type="dcterms:W3CDTF">2012-12-14T17:40:16Z</dcterms:modified>
</cp:coreProperties>
</file>