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88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A9EB4-F23B-4F2A-9F13-2C68B547F5DB}" type="datetimeFigureOut">
              <a:rPr lang="uk-UA" smtClean="0"/>
              <a:t>13.05.2014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2C7D0-1230-4EC9-9537-BFF9317980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2475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2C7D0-1230-4EC9-9537-BFF9317980F2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5000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1B1D-BC8C-4BEE-8DD6-2A5196242C32}" type="datetimeFigureOut">
              <a:rPr lang="uk-UA" smtClean="0"/>
              <a:t>13.05.2014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A997-054E-4719-B4FA-69A772E506E2}" type="slidenum">
              <a:rPr lang="uk-UA" smtClean="0"/>
              <a:t>‹#›</a:t>
            </a:fld>
            <a:endParaRPr lang="uk-U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1B1D-BC8C-4BEE-8DD6-2A5196242C32}" type="datetimeFigureOut">
              <a:rPr lang="uk-UA" smtClean="0"/>
              <a:t>13.05.2014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A997-054E-4719-B4FA-69A772E506E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1B1D-BC8C-4BEE-8DD6-2A5196242C32}" type="datetimeFigureOut">
              <a:rPr lang="uk-UA" smtClean="0"/>
              <a:t>13.05.2014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A997-054E-4719-B4FA-69A772E506E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1B1D-BC8C-4BEE-8DD6-2A5196242C32}" type="datetimeFigureOut">
              <a:rPr lang="uk-UA" smtClean="0"/>
              <a:t>13.05.2014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A997-054E-4719-B4FA-69A772E506E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1B1D-BC8C-4BEE-8DD6-2A5196242C32}" type="datetimeFigureOut">
              <a:rPr lang="uk-UA" smtClean="0"/>
              <a:t>13.05.2014</a:t>
            </a:fld>
            <a:endParaRPr lang="uk-U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A997-054E-4719-B4FA-69A772E506E2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1B1D-BC8C-4BEE-8DD6-2A5196242C32}" type="datetimeFigureOut">
              <a:rPr lang="uk-UA" smtClean="0"/>
              <a:t>13.05.2014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A997-054E-4719-B4FA-69A772E506E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1B1D-BC8C-4BEE-8DD6-2A5196242C32}" type="datetimeFigureOut">
              <a:rPr lang="uk-UA" smtClean="0"/>
              <a:t>13.05.2014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A997-054E-4719-B4FA-69A772E506E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1B1D-BC8C-4BEE-8DD6-2A5196242C32}" type="datetimeFigureOut">
              <a:rPr lang="uk-UA" smtClean="0"/>
              <a:t>13.05.2014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A997-054E-4719-B4FA-69A772E506E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1B1D-BC8C-4BEE-8DD6-2A5196242C32}" type="datetimeFigureOut">
              <a:rPr lang="uk-UA" smtClean="0"/>
              <a:t>13.05.2014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A997-054E-4719-B4FA-69A772E506E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1B1D-BC8C-4BEE-8DD6-2A5196242C32}" type="datetimeFigureOut">
              <a:rPr lang="uk-UA" smtClean="0"/>
              <a:t>13.05.2014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A997-054E-4719-B4FA-69A772E506E2}" type="slidenum">
              <a:rPr lang="uk-UA" smtClean="0"/>
              <a:t>‹#›</a:t>
            </a:fld>
            <a:endParaRPr lang="uk-U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1B1D-BC8C-4BEE-8DD6-2A5196242C32}" type="datetimeFigureOut">
              <a:rPr lang="uk-UA" smtClean="0"/>
              <a:t>13.05.2014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A997-054E-4719-B4FA-69A772E506E2}" type="slidenum">
              <a:rPr lang="uk-UA" smtClean="0"/>
              <a:t>‹#›</a:t>
            </a:fld>
            <a:endParaRPr lang="uk-U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C561B1D-BC8C-4BEE-8DD6-2A5196242C32}" type="datetimeFigureOut">
              <a:rPr lang="uk-UA" smtClean="0"/>
              <a:t>13.05.2014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52DA997-054E-4719-B4FA-69A772E506E2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9.gi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jpeg"/><Relationship Id="rId9" Type="http://schemas.openxmlformats.org/officeDocument/2006/relationships/image" Target="../media/image3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Сполучені  Штати Америки </a:t>
            </a:r>
            <a:endParaRPr lang="uk-UA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Загальна характеристика </a:t>
            </a:r>
            <a:endParaRPr lang="uk-U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802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3848" y="332656"/>
            <a:ext cx="302313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Зовнішня торгівля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052736"/>
            <a:ext cx="849694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Основні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зовнішньоторговельні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партнери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Канада,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Японія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Мексика,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країни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Західної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Європи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7" y="4149080"/>
            <a:ext cx="7970125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Торгівля з Україною. США посідають четверте місце за обсягами імпорту товарів і послуг до України після Російської Федерації, Туркменістану і Німеччини. У 2001 році цей показник становив 736,1 млн. доларів, що дорівнює 4,4% обсягів загального імпорту товарів і послуг до України.</a:t>
            </a:r>
          </a:p>
        </p:txBody>
      </p:sp>
      <p:sp>
        <p:nvSpPr>
          <p:cNvPr id="10" name="AutoShape 2" descr="data:image/jpeg;base64,/9j/4AAQSkZJRgABAQAAAQABAAD/2wCEAAkGBxMHBhQIBxQVFhUUDRYYFRgUGRscGhQdFx0iGxYhFB8dIyggGholGx8iITghMSowLi4wFyM0ODMsNyguLjcBCgoKDg0OGhAQGjQmICQ3KywwLjU1NiwuNjAsNTc3LCwsLCw4LC80NC00NSwsLDA3LCwuLzQwLCwxNC0sNCwvL//AABEIALcBEwMBEQACEQEDEQH/xAAcAAEAAwEBAQEBAAAAAAAAAAAABAYHAgUBCAP/xABBEAABAgICDQoFAwMFAAAAAAAAAQIDBAURBgcSEyExMzZBUXKxshQVUmF0gZGSotEiMlNxoSNCgkNiwSQmZHPh/8QAGwEBAAIDAQEAAAAAAAAAAAAAAAMFBAYHAQL/xAA5EQEAAQICBQkHBAICAwAAAAAAAQIDBBEFEjFRcQYhMjNBgZGxwRMUNDVSYXIiodHwQuEjYhYk8f/aAAwDAQACEQMRAD8ApsKGl7TAnypoKCZnN121ao1Kf0xsjsdXtNSeB5rTvffsqPpjwL2mpPAa07z2VH0x4F7TUngNad57Kj6Y8C9pqTwGtO89lR9MeBe01J4DWneeyo+mPAvaak8BrTvPZUfTHgXtNSeA1p3nsqPpjwXy0/LsiWQRUiNav+kXGiL+9pmYKZ154NZ5U0U04WjKP8vSWt8hhfTZ5W+xZtEOQwvps8rfYByGF9Nnlb7AOQwvps8rfYByGF9Nnlb7AOQwvps8rfYByGF9Nnlb7AOQwvps8rfYByGF9Nnlb7AOQwvps8rfYByGF9Nnlb7AOQwvps8rfYByGF9Nnlb7AOQwvps8rfYByGF9Nnlb7AOQwvps8rfYCvWwpOGyw2YcyGxFuG4UanTaQYnqqltoOInH24n7+UsJvaak8Cn1p3ul+yo+mPAvaak8BrTvPZUfTHgXtNSeA1p3nsqPpjwL2mpPAa07z2VH0x4F7TUngNad57Kj6Y8C9pqTwGtO89lR9MeBe01J4DWneeyo+mPAvaak8BrTvPZUfTHghzDEvy4E0aOonomclZiLdHtJ5oTIWTTZQgq2ys7XQp4Q7PEgAAAAAAC+2m84YvY142mbgenPBq/Kv4Wj8vSWvlm0IAAAAAAAAAAAAAAAAAK5bEzLmdhvG0gxPVVLfQXzC13+UsGKZ04AAAAAAAAgzOWXu3E9GxV4nrJS4WTTZQhq2ysLXQp4Q7PEgAAAAAAC+2m84YvY142mbgenPBq/Kv4Wj8vSWvlm0IAAAAAAAAAAAAAAAAAK5bEzLmdhvG0gxPVVLfQXzC13+UsGKZ04AAAAAAAAgzOWXu3E9GxV4nrJS4WTTZQhq2ysLXQp4Q7PEgAAAAAAC+2m84YvY142mbgenPBq/Kv4Wj8vSWvlm0IAAAAAAB8VblK3B7EZvMsep2FT8m6ZksTYz2Ki/wBq/Cv2VtS9/UR27sXIzhmY7A3MHcii52xE+O3wnmeoSMIAAAAAABXLYmZczsN42kGJ6qpb6C+YWu/ylgxTOnAAAAAAAAEGZyy924no2KvE9ZKXCyabKENW2Vha6FPCHZ4kAAAAAAAX203nDF7GvG0zcD054NX5V/C0fl6S18s2hAAAAAAAKZbRp7muguRQF/UmK27LE+de+tG/yXUYuLu6lGUbZbDycwHvGJ9rVH6aOfv7P57lEtZ07zRT6S8Zf049THdTv6a+K1fyr0GHhbupXlOyWzcocB7zhZrp6VHPHDtj17m3Fs5wAAAAAAArlsTMuZ2G8bSDE9VUt9BfMLXf5SwYpnTgAAAAAAACDM5Ze7cT0bFXieslLhZNNlCGrbKwtdCnhDs8SAAAAAAAL7abzhi9jXjaZuB6c8Gr8q/haPy9Ja+WbQgAAAAVyaswg0fZA6iKV/SwNWHEX5HI5P3L+xa601YMaEE4immvUq5lvb0PevYWMRZ/VtzjtjLdv81hviXu+Vpc3NddeCrHXXqJ1Vqznq5c78/2YU2tP09EnU+RFuYSamNxeOF38ikv3PaVzU6lorBRg8NTb7ds8Z/jZ3PFIli3qwSnefrH2Roq1xGfBF63NxL/ACSpfuqpoLnD3faUZ9rmGmcD7nippjozzxwns7tj+tkllctY7Dqm3XUSrBDZhcuqvop1r+T27fot7du58aP0TiMbP/HGVP1Ts/29aQjOmZGHHjNuXPhNcra67lXJWqV6asRLTOcRMsG/RTRcqopnOImYz35dr+56iAAACuWxMy5nYbxtIMT1VS30F8wtd/lLBimdOAAAAAAAAIMzll7txPRsVeJ6yUuFk02UIatsrC10KeEOzxIAAAAAAAvtpvOGL2NeNpm4Hpzwavyr+Fo/L0lr5ZtCAAAABlFuaTuKRgTqfvguYv8ABa04vwVuOp/VFTeOSd7O1ctbpifH/wCKVLU5MStHuo+BGekJ7VRzK8FS40Sv5a9NVVZiRcrinVieZsVzA4e5di9VRGtGye3/AH9s3nnwywCdRdMR6Ju+bYrod8bU6501YvsqV48eE+6LlVHRnJjYjB2MTq+2pirLZm5o2AtKUxDl4iq5YswxrlWtVW6dUqqv5rFMa1URve4i5GHsVVxzRTEz4Q/SCJUlSF65EAAAACuWxMy5nYbxtIMT1VS30F8wtd/lLBimdOAAAAAAAAIMzll7txPRsVeJ6yUuFk02UIatsrC10KeEOzxIAAAAAAAvtpvOGL2NeNpm4Hpzwavyr+Fo/L0lr5ZtCAAHMSIkNt1EVETBhVakw4E/Ie00zVOUQ6DxSLbsnf7GEmG/0phqr9nVtX8qngYmNpzt57mycl72pjJo+qJ8Y5/5Y0VToIAAAWq1jJ8rswhO0Q2viL3Jcp6nIZOEpzux9lJyivezwFcfVlH97oluRbuaubtL5e60rqrqrw1a6tQe6s5Z5czoPAABXLYmZczsN42kGJ6qpb6C+YWu/wApYMUzpwAAAAAAABBmcsvduJ6NirxPWSlwsmmyhDVtlYWuhTwh2eJAAAAAAAF9tN5wxexrxtM3A9OeDV+VfwtH5ektfLNoSpxbP5aTpWJR1KI+E6HEVt0qXTVTQqXOHClS4tJjTiqIqmmrmyXtOgMTds03rMxVFUZ5bJ/fm5uL3JKm5aebXJx4Tvs9K0+6Y0JqblFWyVZdwOJszlctzHdKiW17JGPkkoWRejlc9HRbla0ajcLWqutXYatFymsw8ZejLUjvbNya0bXFycTcpyiOanPfO2fDm70y1vZlzjCSiKUd+q1Kob1/qomhf70TxTrPrC4jW/RVtQaf0N7CZxFmP0ztjdP8T+3BaLL5Pl9jEzLolarLuVE1q34m/lEMi9TrW6oUui73scZar+8eE80vz0UjqwAAAaVaYk65iYnnJiYxjV2lVztzTPwNPPVU0/lZe/TatcZ8OaPOV/sipyFY/Rqzs4vU1qY3u0InvoM27ci3TrS1fAYG5jL0WrffO6N7IaGsxiQ7MkpqknLU+tkRExNhriRqamrU6rTVrUrKMRPtder+w3zF6HtzgJw1mOeOePvVHbPHY2ZKUgOl0mEjQrhUrR122qr71lrr05Z5uezhb8VampOe7Kc3h0nZ9I0eiokW+O1QUuq+/wCX8kNeKtU9ufBZ4fQGOvf4asb55v22/s9mg6R52opk+jFYkRFVrXLWtVfwqtWtMPeS269emKt6uxmH92vVWs89Xmz+/b4bHlWxMy5nYbxtI8T1VTO0F8wtd/lLBimdOAAAAAAAAIMzll7txPRsVeJ6yUuFk02UIatsrC10KeEOzxIAAAAAAAvtpvOGL2NeNpm4Hpzwavyr+Fo/L0lr5ZtCY5bdo/k1kLJ1qYI0FK+tzPhX03JV42jKvPe6ByXxGvhZtz/jP7Tz+eajGG2UA+w3rDiJEhqqKioqKi1KipiVF0KHlVMVRMTHNLZLDbOoVJ0ZeabiMhxWNqcr1RqRU1poutaeHVa2MTTVTlXPO5/pXQV2xe1sNTM0zsy55id3DdLHIyIkVUgqqtuluVXGqaK+4q5+zf6c5pjW2uTx9AADUbW1NytDWKRYk5Fa16R3OcxVS7X4URqMTG6urxrLHC3KKLc5y0rT+BxWKxtMW6JmMoiJ7Ns55z2KNZRZBEsjpNZuZwNStIbNENv+VXSun7IiGHeuzcqzls2jtH28FZi3Rt7Z3z/dkf7eORM98A/tKy6zU0yWhfM+I1rfu5akPYjOcofFy5Fuia6tkRM+D9Iycs2TlGSsH5WQ2tT7NSpC+iMoiIchu3Ju11V1bZmZ8XhWxMy5nYbxtIcT1VSz0F8wtd/lLBimdOAAAAAAAAIMzll7txPRsVeJ6yUuFk02UIatsrC10KeEOzxIAAAAAAAvtpvOGL2NeNpm4Hpzwavyr+Fo/L0lr5ZtCUS2/KJGsdZM6Ycwng9FRfzV4GHjac7cTubNyWvTTiqqOyqPL+yx4q2/gAAAAAAAAAAAAWe1tKJN2YQbvEy6f5UW59VS9xkYWnO7Cm0/em3gK8u3KPGef9m6lw5mrlsTMuZ2G8bSDE9VUt9BfMLXf5SwYpnTgAAAAAAACDM5Ze7cT0bFXieslLhZNNlCGrbKwtdCnhDs8SAAAAAAAL7abzhi9jXjaZuB6c8Gr8q/haPy9Ja7FVUhKsJEV1ytSKtSKuitalqTrqUs5aJTlnGts/vBidntkU5PzS0bSrEgtY+u9t06lV37kx1KmAqcRduVTq1Rl9nRdC6Owlmj29irWmebP0y7Pv2qiYq+AAAAAAAAAAAAAl0VSUSiJ9s9IuuXsXBpRa8CoqaUVD6ormidaEGJw1vE2ptXIziW72J0jM0nRiTNMQWwlVEualWtya1auFiasKqXNmuuqnOqMnMtJ4fDWL00WK9aO37fbPt8IRrYmZczsN42nzieqqTaC+YWu/ylgxTOnAAAAAAAAEGZyy924no2KvE9ZKXCyabKENW2Vha6FPCHZ4kAAAAAAAX203nDF7GvG0zcD054NX5V/C0fl6S18s2hPHslsbg2Ryd5nUqcldw9PmYvVrTWmLvqUiu2abkZSsNH6SvYK5rW55p2x2T/AHexGyOx6NY9O8nnUwL8j0+V6dS69aY08Cpu2qrc5S6PgNI2cbb17c8/bHbH97JeSRM4AAAAAAAAAAOoUJ0aKkKCiuc5akRqVqqriRETGp7EZ80PmqqmmJqqnKIa1YPa/bR9zSNNojouNkPG2HqV2hz/AMJ1rhLLD4WKf1V7Wi6Y5QVXs7OHnKntntnhuj95aAZrVlctiZlzOw3jaQYnqqlvoL5ha7/KWDFM6cAAAAAAAAQZnLL3biejYq8T1kpcLJpsoQ1bZWFroU8IdniQAAAAAABfbTecMXsa8bTNwPTng1flX8LR+XpLXyzaEARKUo2FS0k6Tn2I5jtC6NStXQvWfNdEVxlUnw+Ju4e5Fy1OUwxazGwyLY5FWNDriQFd8L6sLa8SRNS9eJerEVN/D1W+fsdE0Vpm1jo1Z5q+2N/3j+Nsfuq5jroAAAAAAAAl0XRsWlp1snIMVz3aE0JpVy6E6z6oomucqUGJxNrD25uXZyiP7zNpsMsMhWOQb9FqiR1T4n1YG9UPUnXjXqxFtYw8W+ftc70tpm5jqtWOaiNkb/vP8bI/daDIUoBXLYmZczsN42kGJ6qpb6C+YWu/ylgxTOnAAAAAAAAEGZyy924no2KvE9ZKXCyabKENW2Vha6FPCHZ4kAAAAAAAX203nDF7GvG0zcD054NX5V/C0fl6S18s2hAADiNCbHhLBjojmuaqORyVoqLjRUXGgmInml9UV1UVRVTOUx2sVtk2NQ7H6RZEkMEOMjlRq4bhW1XSJ/bhT8lTirMW6o1dkuiaA0lcxlqqLvSpy59+ezv5lQMVfgAAAAAf3kJVZ6fhyjFqWJFaxFXQrlREr8T6pjWmI3or92LVqq5P+MTPg/QFj1j8Cx6UvEg3CqJdvX5nqnSX/GJKy6t2qbcZUuW47SF7GV692eEdkcHqkjBAAFctiZlzOw3jaQYnqqlvoL5ha7/KWDFM6cAAAAAAAAQZnLL3biejYq8T1kpcLJpsoQ1bZWFroU8IdniQAAAAAABfbTecMXsa8bTNwPTng1flX8LR+XpLXyzaEAAAGOWz551MWSJIyLXPSXZcrcIq/G7C/FqwJ92qVeLq17mrHY6BydsU4bCe1uTlrznz83NGz1nveBKWJT03hgy0X+SXHFUQ02Lk7KVpd0vgrfSux3c/lm9iVtZz0dK4qQoe2+vgRxJGDuz9mBc5TYGjZnVwj+cnpranipLq5Zhl0jVqbcLUq/evB96iT3GrLpML/wAsta0R7Kct+fp/t4th9hL7J5J822K2G1sS4StquVVREVdKVJUqEVjDTdiZzyWOldN0YC5TbmjWmYz25fy9GatWTcNa5aJBenWrmr4VKn5PucFX2TDEt8qsLV06ao8J9fR401YJSEt80urk1sc11fci1/ginDXY7Fhb07gK9lzLjEw8zkUxRMw2ZiwYjFhvRyK9jkRFataY01oR6tdE55M322HxNE0U1xMTGXNMTtfoKip9lKUdDnpb5YkNHJ1V40XrRcHcXdFUVUxVHa5XibFWHu1Wq9tM5f3ilH0gAAFctiZlzOw3jaQYnqqlvoL5ha7/AClgxTOnAAAAAAAAEGZyy924no2KvE9ZKXCyabKENW2Vha6FPCHZ4kAAAAAAAX203nDF7GvG0zcD054NX5V/C0fl6S18s2hAAAB8a1G/KlX2D2Zmdr6HgBxGdcwXOXQ1dwl9URnVEKJaad/t+K3/AJar4saYWB6E8Wzcq4/9qif+vrK/Ga1cAAfGtRqVNwfYPZmZ2voeAACuWxMy5nYbxtIMT1VS30F8wtd/lLBimdOAAAAAAAAIMzll7txPRsVeJ6yUuFk02UIatsrC10KeEOzxIAAAAAAAvtpvOGL2NeNpm4Hpzwavyr+Fo/L0lr5ZtCAAAAAAARaUfe6Miv1QHr4NU+aujKbDRrXqI+8eaiWmH10ZMM1R2r4t/wDDDwPRls3KyP8Amtz9p82imc1MAAAAAABXLYmZczsN42kGJ6qpb6C+YWu/ylgxTOnAAAAAAAAEGZyy924no2KvE9ZKXCyabKENW2Vha6FPCHZ4kAAAAAAAX203nDF7GvG0zcD054NX5V/C0fl6S18s2hAAAAAAAPMsnfe7Gpp6aJOLwKR3Zyt1cJZmjqdbF2o/7U+aiWlX4JuH/wBK8Zh4D/LubPytp6mfy9GnFg0wAAAAAABXLYmZczsN42kGJ6qpb6C+YWu/ylgxTOnAAAAAAAAEGZyy924no2KvE9ZKXCyabKENW2Vha6FPCHZ4kAAAAAAAX203nDF7GvG0zcD054NX5V/C0fl6S18s2hAAAAAAAItJySUlR0SRiqqNiQ1aqtxojsC1VnzXTrUzTPamw9+bF2m7THPTOfg8ixaxKFYzEiPknxHXxGot3c4LmuqqpE1kdmxTazynaz9JaXu4+KYuUxGrnsz7eOawkyqAAAAAAAVy2JmXM7DeNpBieqqW+gvmFrv8pYMUzpwAAAAAAABBmcsvduJ6NirxPWSlwsmmyhDVtlYWuhTwh2eJAAAAAAAF9tN5wxexrxtM3A9OeDV+VfwtH5ektfLNoQAAAAAAAAAAAAAAAAAVy2JmXM7DeNpBieqqW+gvmFrv8pYMUzpwAAAAAAABBmcsvduJ6NirxPWSlwsmmyhDVtlYWuhTwh2eJAAAAAAAF9tN5wxexrxtM3A9OeDV+VfwtH5ektfLNoQAAAAAAAAAAAAAAAAAVy2JmXM7DeNpBieqqW+gvmFrv8pYMUzpwAAAAAAABBmcsvduJ6NirxPWS/vDjtvaYf2prI5onNlWsRb1I5+yHV/br3nmpL794t7y/t17xqSe8W95f26941JPeLe8v7de8aknvFveX9uveNST3i3vL+3XvGpJ7xb3l/br3jUk94t716tRT0OBT8V0V1SckVMS9NupDMwVMxXOe5rXKi7RXhqIpn/L0lrPPEHp+l3sWbRzniD0/S72Ac8Qen6XewDniD0/S72Ac8Qen6XewDniD0/S72Ac8Qen6XewDniD0/S72Ac8Qen6XewDniD0/S72Ac8Qen6XewDniD0/S72Ac8Qen6XewDniD0/S72Ac8Qen6XewDniD0/S72Ar1sClIUWw+YYx9aqxuh3Tb1EGJjO1K10JVFOPtzP38pYbf2695T6kuke8W95f26941JPeLe8v7de8aknvFveX9uveNST3i3vL+3XvGpJ7xb3l/br3jUk94t7y/t17xqSe8W95f26941JPeLe9DmIzVjLh1E1FM5K3EX6JuTz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AutoShape 4" descr="data:image/jpeg;base64,/9j/4AAQSkZJRgABAQAAAQABAAD/2wCEAAkGBxMHBhQIBxQVFhUUDRYYFRgUGRscGhQdFx0iGxYhFB8dIyggGholGx8iITghMSowLi4wFyM0ODMsNyguLjcBCgoKDg0OGhAQGjQmICQ3KywwLjU1NiwuNjAsNTc3LCwsLCw4LC80NC00NSwsLDA3LCwuLzQwLCwxNC0sNCwvL//AABEIALcBEwMBEQACEQEDEQH/xAAcAAEAAwEBAQEBAAAAAAAAAAAABAYHAgUBCAP/xABBEAABAgICDQoFAwMFAAAAAAAAAQIDBAURBgcSEyExMzZBUXKxshQVUmF0gZGSotEiMlNxoSNCgkNiwSQmZHPh/8QAGwEBAAIDAQEAAAAAAAAAAAAAAAMFBAYHAQL/xAA5EQEAAQICBQkHBAICAwAAAAAAAQIDBBEFEjFRcQYhMjNBgZGxwRMUNDVSYXIiodHwQuEjYhYk8f/aAAwDAQACEQMRAD8ApsKGl7TAnypoKCZnN121ao1Kf0xsjsdXtNSeB5rTvffsqPpjwL2mpPAa07z2VH0x4F7TUngNad57Kj6Y8C9pqTwGtO89lR9MeBe01J4DWneeyo+mPAvaak8BrTvPZUfTHgXtNSeA1p3nsqPpjwXy0/LsiWQRUiNav+kXGiL+9pmYKZ154NZ5U0U04WjKP8vSWt8hhfTZ5W+xZtEOQwvps8rfYByGF9Nnlb7AOQwvps8rfYByGF9Nnlb7AOQwvps8rfYByGF9Nnlb7AOQwvps8rfYByGF9Nnlb7AOQwvps8rfYByGF9Nnlb7AOQwvps8rfYByGF9Nnlb7AOQwvps8rfYByGF9Nnlb7AOQwvps8rfYCvWwpOGyw2YcyGxFuG4UanTaQYnqqltoOInH24n7+UsJvaak8Cn1p3ul+yo+mPAvaak8BrTvPZUfTHgXtNSeA1p3nsqPpjwL2mpPAa07z2VH0x4F7TUngNad57Kj6Y8C9pqTwGtO89lR9MeBe01J4DWneeyo+mPAvaak8BrTvPZUfTHghzDEvy4E0aOonomclZiLdHtJ5oTIWTTZQgq2ys7XQp4Q7PEgAAAAAAC+2m84YvY142mbgenPBq/Kv4Wj8vSWvlm0IAAAAAAAAAAAAAAAAAK5bEzLmdhvG0gxPVVLfQXzC13+UsGKZ04AAAAAAAAgzOWXu3E9GxV4nrJS4WTTZQhq2ysLXQp4Q7PEgAAAAAAC+2m84YvY142mbgenPBq/Kv4Wj8vSWvlm0IAAAAAAAAAAAAAAAAAK5bEzLmdhvG0gxPVVLfQXzC13+UsGKZ04AAAAAAAAgzOWXu3E9GxV4nrJS4WTTZQhq2ysLXQp4Q7PEgAAAAAAC+2m84YvY142mbgenPBq/Kv4Wj8vSWvlm0IAAAAAAB8VblK3B7EZvMsep2FT8m6ZksTYz2Ki/wBq/Cv2VtS9/UR27sXIzhmY7A3MHcii52xE+O3wnmeoSMIAAAAAABXLYmZczsN42kGJ6qpb6C+YWu/ylgxTOnAAAAAAAAEGZyy924no2KvE9ZKXCyabKENW2Vha6FPCHZ4kAAAAAAAX203nDF7GvG0zcD054NX5V/C0fl6S18s2hAAAAAAAKZbRp7muguRQF/UmK27LE+de+tG/yXUYuLu6lGUbZbDycwHvGJ9rVH6aOfv7P57lEtZ07zRT6S8Zf049THdTv6a+K1fyr0GHhbupXlOyWzcocB7zhZrp6VHPHDtj17m3Fs5wAAAAAAArlsTMuZ2G8bSDE9VUt9BfMLXf5SwYpnTgAAAAAAACDM5Ze7cT0bFXieslLhZNNlCGrbKwtdCnhDs8SAAAAAAAL7abzhi9jXjaZuB6c8Gr8q/haPy9Ja+WbQgAAAAVyaswg0fZA6iKV/SwNWHEX5HI5P3L+xa601YMaEE4immvUq5lvb0PevYWMRZ/VtzjtjLdv81hviXu+Vpc3NddeCrHXXqJ1Vqznq5c78/2YU2tP09EnU+RFuYSamNxeOF38ikv3PaVzU6lorBRg8NTb7ds8Z/jZ3PFIli3qwSnefrH2Roq1xGfBF63NxL/ACSpfuqpoLnD3faUZ9rmGmcD7nippjozzxwns7tj+tkllctY7Dqm3XUSrBDZhcuqvop1r+T27fot7du58aP0TiMbP/HGVP1Ts/29aQjOmZGHHjNuXPhNcra67lXJWqV6asRLTOcRMsG/RTRcqopnOImYz35dr+56iAAACuWxMy5nYbxtIMT1VS30F8wtd/lLBimdOAAAAAAAAIMzll7txPRsVeJ6yUuFk02UIatsrC10KeEOzxIAAAAAAAvtpvOGL2NeNpm4Hpzwavyr+Fo/L0lr5ZtCAAAABlFuaTuKRgTqfvguYv8ABa04vwVuOp/VFTeOSd7O1ctbpifH/wCKVLU5MStHuo+BGekJ7VRzK8FS40Sv5a9NVVZiRcrinVieZsVzA4e5di9VRGtGye3/AH9s3nnwywCdRdMR6Ju+bYrod8bU6501YvsqV48eE+6LlVHRnJjYjB2MTq+2pirLZm5o2AtKUxDl4iq5YswxrlWtVW6dUqqv5rFMa1URve4i5GHsVVxzRTEz4Q/SCJUlSF65EAAAACuWxMy5nYbxtIMT1VS30F8wtd/lLBimdOAAAAAAAAIMzll7txPRsVeJ6yUuFk02UIatsrC10KeEOzxIAAAAAAAvtpvOGL2NeNpm4Hpzwavyr+Fo/L0lr5ZtCAAHMSIkNt1EVETBhVakw4E/Ie00zVOUQ6DxSLbsnf7GEmG/0phqr9nVtX8qngYmNpzt57mycl72pjJo+qJ8Y5/5Y0VToIAAAWq1jJ8rswhO0Q2viL3Jcp6nIZOEpzux9lJyivezwFcfVlH97oluRbuaubtL5e60rqrqrw1a6tQe6s5Z5czoPAABXLYmZczsN42kGJ6qpb6C+YWu/wApYMUzpwAAAAAAABBmcsvduJ6NirxPWSlwsmmyhDVtlYWuhTwh2eJAAAAAAAF9tN5wxexrxtM3A9OeDV+VfwtH5ektfLNoSpxbP5aTpWJR1KI+E6HEVt0qXTVTQqXOHClS4tJjTiqIqmmrmyXtOgMTds03rMxVFUZ5bJ/fm5uL3JKm5aebXJx4Tvs9K0+6Y0JqblFWyVZdwOJszlctzHdKiW17JGPkkoWRejlc9HRbla0ajcLWqutXYatFymsw8ZejLUjvbNya0bXFycTcpyiOanPfO2fDm70y1vZlzjCSiKUd+q1Kob1/qomhf70TxTrPrC4jW/RVtQaf0N7CZxFmP0ztjdP8T+3BaLL5Pl9jEzLolarLuVE1q34m/lEMi9TrW6oUui73scZar+8eE80vz0UjqwAAAaVaYk65iYnnJiYxjV2lVztzTPwNPPVU0/lZe/TatcZ8OaPOV/sipyFY/Rqzs4vU1qY3u0InvoM27ci3TrS1fAYG5jL0WrffO6N7IaGsxiQ7MkpqknLU+tkRExNhriRqamrU6rTVrUrKMRPtder+w3zF6HtzgJw1mOeOePvVHbPHY2ZKUgOl0mEjQrhUrR122qr71lrr05Z5uezhb8VampOe7Kc3h0nZ9I0eiokW+O1QUuq+/wCX8kNeKtU9ufBZ4fQGOvf4asb55v22/s9mg6R52opk+jFYkRFVrXLWtVfwqtWtMPeS269emKt6uxmH92vVWs89Xmz+/b4bHlWxMy5nYbxtI8T1VTO0F8wtd/lLBimdOAAAAAAAAIMzll7txPRsVeJ6yUuFk02UIatsrC10KeEOzxIAAAAAAAvtpvOGL2NeNpm4Hpzwavyr+Fo/L0lr5ZtCY5bdo/k1kLJ1qYI0FK+tzPhX03JV42jKvPe6ByXxGvhZtz/jP7Tz+eajGG2UA+w3rDiJEhqqKioqKi1KipiVF0KHlVMVRMTHNLZLDbOoVJ0ZeabiMhxWNqcr1RqRU1poutaeHVa2MTTVTlXPO5/pXQV2xe1sNTM0zsy55id3DdLHIyIkVUgqqtuluVXGqaK+4q5+zf6c5pjW2uTx9AADUbW1NytDWKRYk5Fa16R3OcxVS7X4URqMTG6urxrLHC3KKLc5y0rT+BxWKxtMW6JmMoiJ7Ns55z2KNZRZBEsjpNZuZwNStIbNENv+VXSun7IiGHeuzcqzls2jtH28FZi3Rt7Z3z/dkf7eORM98A/tKy6zU0yWhfM+I1rfu5akPYjOcofFy5Fuia6tkRM+D9Iycs2TlGSsH5WQ2tT7NSpC+iMoiIchu3Ju11V1bZmZ8XhWxMy5nYbxtIcT1VSz0F8wtd/lLBimdOAAAAAAAAIMzll7txPRsVeJ6yUuFk02UIatsrC10KeEOzxIAAAAAAAvtpvOGL2NeNpm4Hpzwavyr+Fo/L0lr5ZtCUS2/KJGsdZM6Ycwng9FRfzV4GHjac7cTubNyWvTTiqqOyqPL+yx4q2/gAAAAAAAAAAAAWe1tKJN2YQbvEy6f5UW59VS9xkYWnO7Cm0/em3gK8u3KPGef9m6lw5mrlsTMuZ2G8bSDE9VUt9BfMLXf5SwYpnTgAAAAAAACDM5Ze7cT0bFXieslLhZNNlCGrbKwtdCnhDs8SAAAAAAAL7abzhi9jXjaZuB6c8Gr8q/haPy9Ja7FVUhKsJEV1ytSKtSKuitalqTrqUs5aJTlnGts/vBidntkU5PzS0bSrEgtY+u9t06lV37kx1KmAqcRduVTq1Rl9nRdC6Owlmj29irWmebP0y7Pv2qiYq+AAAAAAAAAAAAAl0VSUSiJ9s9IuuXsXBpRa8CoqaUVD6ormidaEGJw1vE2ptXIziW72J0jM0nRiTNMQWwlVEualWtya1auFiasKqXNmuuqnOqMnMtJ4fDWL00WK9aO37fbPt8IRrYmZczsN42nzieqqTaC+YWu/ylgxTOnAAAAAAAAEGZyy924no2KvE9ZKXCyabKENW2Vha6FPCHZ4kAAAAAAAX203nDF7GvG0zcD054NX5V/C0fl6S18s2hPHslsbg2Ryd5nUqcldw9PmYvVrTWmLvqUiu2abkZSsNH6SvYK5rW55p2x2T/AHexGyOx6NY9O8nnUwL8j0+V6dS69aY08Cpu2qrc5S6PgNI2cbb17c8/bHbH97JeSRM4AAAAAAAAAAOoUJ0aKkKCiuc5akRqVqqriRETGp7EZ80PmqqmmJqqnKIa1YPa/bR9zSNNojouNkPG2HqV2hz/AMJ1rhLLD4WKf1V7Wi6Y5QVXs7OHnKntntnhuj95aAZrVlctiZlzOw3jaQYnqqlvoL5ha7/KWDFM6cAAAAAAAAQZnLL3biejYq8T1kpcLJpsoQ1bZWFroU8IdniQAAAAAABfbTecMXsa8bTNwPTng1flX8LR+XpLXyzaEARKUo2FS0k6Tn2I5jtC6NStXQvWfNdEVxlUnw+Ju4e5Fy1OUwxazGwyLY5FWNDriQFd8L6sLa8SRNS9eJerEVN/D1W+fsdE0Vpm1jo1Z5q+2N/3j+Nsfuq5jroAAAAAAAAl0XRsWlp1snIMVz3aE0JpVy6E6z6oomucqUGJxNrD25uXZyiP7zNpsMsMhWOQb9FqiR1T4n1YG9UPUnXjXqxFtYw8W+ftc70tpm5jqtWOaiNkb/vP8bI/daDIUoBXLYmZczsN42kGJ6qpb6C+YWu/ylgxTOnAAAAAAAAEGZyy924no2KvE9ZKXCyabKENW2Vha6FPCHZ4kAAAAAAAX203nDF7GvG0zcD054NX5V/C0fl6S18s2hAADiNCbHhLBjojmuaqORyVoqLjRUXGgmInml9UV1UVRVTOUx2sVtk2NQ7H6RZEkMEOMjlRq4bhW1XSJ/bhT8lTirMW6o1dkuiaA0lcxlqqLvSpy59+ezv5lQMVfgAAAAAf3kJVZ6fhyjFqWJFaxFXQrlREr8T6pjWmI3or92LVqq5P+MTPg/QFj1j8Cx6UvEg3CqJdvX5nqnSX/GJKy6t2qbcZUuW47SF7GV692eEdkcHqkjBAAFctiZlzOw3jaQYnqqlvoL5ha7/KWDFM6cAAAAAAAAQZnLL3biejYq8T1kpcLJpsoQ1bZWFroU8IdniQAAAAAABfbTecMXsa8bTNwPTng1flX8LR+XpLXyzaEAAAGOWz551MWSJIyLXPSXZcrcIq/G7C/FqwJ92qVeLq17mrHY6BydsU4bCe1uTlrznz83NGz1nveBKWJT03hgy0X+SXHFUQ02Lk7KVpd0vgrfSux3c/lm9iVtZz0dK4qQoe2+vgRxJGDuz9mBc5TYGjZnVwj+cnpranipLq5Zhl0jVqbcLUq/evB96iT3GrLpML/wAsta0R7Kct+fp/t4th9hL7J5J822K2G1sS4StquVVREVdKVJUqEVjDTdiZzyWOldN0YC5TbmjWmYz25fy9GatWTcNa5aJBenWrmr4VKn5PucFX2TDEt8qsLV06ao8J9fR401YJSEt80urk1sc11fci1/ginDXY7Fhb07gK9lzLjEw8zkUxRMw2ZiwYjFhvRyK9jkRFataY01oR6tdE55M322HxNE0U1xMTGXNMTtfoKip9lKUdDnpb5YkNHJ1V40XrRcHcXdFUVUxVHa5XibFWHu1Wq9tM5f3ilH0gAAFctiZlzOw3jaQYnqqlvoL5ha7/AClgxTOnAAAAAAAAEGZyy924no2KvE9ZKXCyabKENW2Vha6FPCHZ4kAAAAAAAX203nDF7GvG0zcD054NX5V/C0fl6S18s2hAAAB8a1G/KlX2D2Zmdr6HgBxGdcwXOXQ1dwl9URnVEKJaad/t+K3/AJar4saYWB6E8Wzcq4/9qif+vrK/Ga1cAAfGtRqVNwfYPZmZ2voeAACuWxMy5nYbxtIMT1VS30F8wtd/lLBimdOAAAAAAAAIMzll7txPRsVeJ6yUuFk02UIatsrC10KeEOzxIAAAAAAAvtpvOGL2NeNpm4Hpzwavyr+Fo/L0lr5ZtCAAAAAAARaUfe6Miv1QHr4NU+aujKbDRrXqI+8eaiWmH10ZMM1R2r4t/wDDDwPRls3KyP8Amtz9p82imc1MAAAAAABXLYmZczsN42kGJ6qpb6C+YWu/ylgxTOnAAAAAAAAEGZyy924no2KvE9ZKXCyabKENW2Vha6FPCHZ4kAAAAAAAX203nDF7GvG0zcD054NX5V/C0fl6S18s2hAAAAAAAPMsnfe7Gpp6aJOLwKR3Zyt1cJZmjqdbF2o/7U+aiWlX4JuH/wBK8Zh4D/LubPytp6mfy9GnFg0wAAAAAABXLYmZczsN42kGJ6qpb6C+YWu/ylgxTOnAAAAAAAAEGZyy924no2KvE9ZKXCyabKENW2Vha6FPCHZ4kAAAAAAAX203nDF7GvG0zcD054NX5V/C0fl6S18s2hAAAAAAAItJySUlR0SRiqqNiQ1aqtxojsC1VnzXTrUzTPamw9+bF2m7THPTOfg8ixaxKFYzEiPknxHXxGot3c4LmuqqpE1kdmxTazynaz9JaXu4+KYuUxGrnsz7eOawkyqAAAAAAAVy2JmXM7DeNpBieqqW+gvmFrv8pYMUzpwAAAAAAABBmcsvduJ6NirxPWSlwsmmyhDVtlYWuhTwh2eJAAAAAAAF9tN5wxexrxtM3A9OeDV+VfwtH5ektfLNoQAAAAAAAAAAAAAAAAAVy2JmXM7DeNpBieqqW+gvmFrv8pYMUzpwAAAAAAABBmcsvduJ6NirxPWSlwsmmyhDVtlYWuhTwh2eJAAAAAAAF9tN5wxexrxtM3A9OeDV+VfwtH5ektfLNoQAAAAAAAAAAAAAAAAAVy2JmXM7DeNpBieqqW+gvmFrv8pYMUzpwAAAAAAABBmcsvduJ6NirxPWS/vDjtvaYf2prI5onNlWsRb1I5+yHV/br3nmpL794t7y/t17xqSe8W95f26941JPeLe8v7de8aknvFveX9uveNST3i3vL+3XvGpJ7xb3l/br3jUk94t716tRT0OBT8V0V1SckVMS9NupDMwVMxXOe5rXKi7RXhqIpn/L0lrPPEHp+l3sWbRzniD0/S72Ac8Qen6XewDniD0/S72Ac8Qen6XewDniD0/S72Ac8Qen6XewDniD0/S72Ac8Qen6XewDniD0/S72Ac8Qen6XewDniD0/S72Ac8Qen6XewDniD0/S72Ac8Qen6XewDniD0/S72Ar1sClIUWw+YYx9aqxuh3Tb1EGJjO1K10JVFOPtzP38pYbf2695T6kuke8W95f26941JPeLe8v7de8aknvFveX9uveNST3i3vL+3XvGpJ7xb3l/br3jUk94t7y/t17xqSe8W95f26941JPeLe9DmIzVjLh1E1FM5K3EX6JuTzv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AutoShape 6" descr="data:image/jpeg;base64,/9j/4AAQSkZJRgABAQAAAQABAAD/2wCEAAkGBxMHBhQIBxQVFhUUDRYYFRgUGRscGhQdFx0iGxYhFB8dIyggGholGx8iITghMSowLi4wFyM0ODMsNyguLjcBCgoKDg0OGhAQGjQmICQ3KywwLjU1NiwuNjAsNTc3LCwsLCw4LC80NC00NSwsLDA3LCwuLzQwLCwxNC0sNCwvL//AABEIALcBEwMBEQACEQEDEQH/xAAcAAEAAwEBAQEBAAAAAAAAAAAABAYHAgUBCAP/xABBEAABAgICDQoFAwMFAAAAAAAAAQIDBAURBgcSEyExMzZBUXKxshQVUmF0gZGSotEiMlNxoSNCgkNiwSQmZHPh/8QAGwEBAAIDAQEAAAAAAAAAAAAAAAMFBAYHAQL/xAA5EQEAAQICBQkHBAICAwAAAAAAAQIDBBEFEjFRcQYhMjNBgZGxwRMUNDVSYXIiodHwQuEjYhYk8f/aAAwDAQACEQMRAD8ApsKGl7TAnypoKCZnN121ao1Kf0xsjsdXtNSeB5rTvffsqPpjwL2mpPAa07z2VH0x4F7TUngNad57Kj6Y8C9pqTwGtO89lR9MeBe01J4DWneeyo+mPAvaak8BrTvPZUfTHgXtNSeA1p3nsqPpjwXy0/LsiWQRUiNav+kXGiL+9pmYKZ154NZ5U0U04WjKP8vSWt8hhfTZ5W+xZtEOQwvps8rfYByGF9Nnlb7AOQwvps8rfYByGF9Nnlb7AOQwvps8rfYByGF9Nnlb7AOQwvps8rfYByGF9Nnlb7AOQwvps8rfYByGF9Nnlb7AOQwvps8rfYByGF9Nnlb7AOQwvps8rfYByGF9Nnlb7AOQwvps8rfYCvWwpOGyw2YcyGxFuG4UanTaQYnqqltoOInH24n7+UsJvaak8Cn1p3ul+yo+mPAvaak8BrTvPZUfTHgXtNSeA1p3nsqPpjwL2mpPAa07z2VH0x4F7TUngNad57Kj6Y8C9pqTwGtO89lR9MeBe01J4DWneeyo+mPAvaak8BrTvPZUfTHghzDEvy4E0aOonomclZiLdHtJ5oTIWTTZQgq2ys7XQp4Q7PEgAAAAAAC+2m84YvY142mbgenPBq/Kv4Wj8vSWvlm0IAAAAAAAAAAAAAAAAAK5bEzLmdhvG0gxPVVLfQXzC13+UsGKZ04AAAAAAAAgzOWXu3E9GxV4nrJS4WTTZQhq2ysLXQp4Q7PEgAAAAAAC+2m84YvY142mbgenPBq/Kv4Wj8vSWvlm0IAAAAAAAAAAAAAAAAAK5bEzLmdhvG0gxPVVLfQXzC13+UsGKZ04AAAAAAAAgzOWXu3E9GxV4nrJS4WTTZQhq2ysLXQp4Q7PEgAAAAAAC+2m84YvY142mbgenPBq/Kv4Wj8vSWvlm0IAAAAAAB8VblK3B7EZvMsep2FT8m6ZksTYz2Ki/wBq/Cv2VtS9/UR27sXIzhmY7A3MHcii52xE+O3wnmeoSMIAAAAAABXLYmZczsN42kGJ6qpb6C+YWu/ylgxTOnAAAAAAAAEGZyy924no2KvE9ZKXCyabKENW2Vha6FPCHZ4kAAAAAAAX203nDF7GvG0zcD054NX5V/C0fl6S18s2hAAAAAAAKZbRp7muguRQF/UmK27LE+de+tG/yXUYuLu6lGUbZbDycwHvGJ9rVH6aOfv7P57lEtZ07zRT6S8Zf049THdTv6a+K1fyr0GHhbupXlOyWzcocB7zhZrp6VHPHDtj17m3Fs5wAAAAAAArlsTMuZ2G8bSDE9VUt9BfMLXf5SwYpnTgAAAAAAACDM5Ze7cT0bFXieslLhZNNlCGrbKwtdCnhDs8SAAAAAAAL7abzhi9jXjaZuB6c8Gr8q/haPy9Ja+WbQgAAAAVyaswg0fZA6iKV/SwNWHEX5HI5P3L+xa601YMaEE4immvUq5lvb0PevYWMRZ/VtzjtjLdv81hviXu+Vpc3NddeCrHXXqJ1Vqznq5c78/2YU2tP09EnU+RFuYSamNxeOF38ikv3PaVzU6lorBRg8NTb7ds8Z/jZ3PFIli3qwSnefrH2Roq1xGfBF63NxL/ACSpfuqpoLnD3faUZ9rmGmcD7nippjozzxwns7tj+tkllctY7Dqm3XUSrBDZhcuqvop1r+T27fot7du58aP0TiMbP/HGVP1Ts/29aQjOmZGHHjNuXPhNcra67lXJWqV6asRLTOcRMsG/RTRcqopnOImYz35dr+56iAAACuWxMy5nYbxtIMT1VS30F8wtd/lLBimdOAAAAAAAAIMzll7txPRsVeJ6yUuFk02UIatsrC10KeEOzxIAAAAAAAvtpvOGL2NeNpm4Hpzwavyr+Fo/L0lr5ZtCAAAABlFuaTuKRgTqfvguYv8ABa04vwVuOp/VFTeOSd7O1ctbpifH/wCKVLU5MStHuo+BGekJ7VRzK8FS40Sv5a9NVVZiRcrinVieZsVzA4e5di9VRGtGye3/AH9s3nnwywCdRdMR6Ju+bYrod8bU6501YvsqV48eE+6LlVHRnJjYjB2MTq+2pirLZm5o2AtKUxDl4iq5YswxrlWtVW6dUqqv5rFMa1URve4i5GHsVVxzRTEz4Q/SCJUlSF65EAAAACuWxMy5nYbxtIMT1VS30F8wtd/lLBimdOAAAAAAAAIMzll7txPRsVeJ6yUuFk02UIatsrC10KeEOzxIAAAAAAAvtpvOGL2NeNpm4Hpzwavyr+Fo/L0lr5ZtCAAHMSIkNt1EVETBhVakw4E/Ie00zVOUQ6DxSLbsnf7GEmG/0phqr9nVtX8qngYmNpzt57mycl72pjJo+qJ8Y5/5Y0VToIAAAWq1jJ8rswhO0Q2viL3Jcp6nIZOEpzux9lJyivezwFcfVlH97oluRbuaubtL5e60rqrqrw1a6tQe6s5Z5czoPAABXLYmZczsN42kGJ6qpb6C+YWu/wApYMUzpwAAAAAAABBmcsvduJ6NirxPWSlwsmmyhDVtlYWuhTwh2eJAAAAAAAF9tN5wxexrxtM3A9OeDV+VfwtH5ektfLNoSpxbP5aTpWJR1KI+E6HEVt0qXTVTQqXOHClS4tJjTiqIqmmrmyXtOgMTds03rMxVFUZ5bJ/fm5uL3JKm5aebXJx4Tvs9K0+6Y0JqblFWyVZdwOJszlctzHdKiW17JGPkkoWRejlc9HRbla0ajcLWqutXYatFymsw8ZejLUjvbNya0bXFycTcpyiOanPfO2fDm70y1vZlzjCSiKUd+q1Kob1/qomhf70TxTrPrC4jW/RVtQaf0N7CZxFmP0ztjdP8T+3BaLL5Pl9jEzLolarLuVE1q34m/lEMi9TrW6oUui73scZar+8eE80vz0UjqwAAAaVaYk65iYnnJiYxjV2lVztzTPwNPPVU0/lZe/TatcZ8OaPOV/sipyFY/Rqzs4vU1qY3u0InvoM27ci3TrS1fAYG5jL0WrffO6N7IaGsxiQ7MkpqknLU+tkRExNhriRqamrU6rTVrUrKMRPtder+w3zF6HtzgJw1mOeOePvVHbPHY2ZKUgOl0mEjQrhUrR122qr71lrr05Z5uezhb8VampOe7Kc3h0nZ9I0eiokW+O1QUuq+/wCX8kNeKtU9ufBZ4fQGOvf4asb55v22/s9mg6R52opk+jFYkRFVrXLWtVfwqtWtMPeS269emKt6uxmH92vVWs89Xmz+/b4bHlWxMy5nYbxtI8T1VTO0F8wtd/lLBimdOAAAAAAAAIMzll7txPRsVeJ6yUuFk02UIatsrC10KeEOzxIAAAAAAAvtpvOGL2NeNpm4Hpzwavyr+Fo/L0lr5ZtCY5bdo/k1kLJ1qYI0FK+tzPhX03JV42jKvPe6ByXxGvhZtz/jP7Tz+eajGG2UA+w3rDiJEhqqKioqKi1KipiVF0KHlVMVRMTHNLZLDbOoVJ0ZeabiMhxWNqcr1RqRU1poutaeHVa2MTTVTlXPO5/pXQV2xe1sNTM0zsy55id3DdLHIyIkVUgqqtuluVXGqaK+4q5+zf6c5pjW2uTx9AADUbW1NytDWKRYk5Fa16R3OcxVS7X4URqMTG6urxrLHC3KKLc5y0rT+BxWKxtMW6JmMoiJ7Ns55z2KNZRZBEsjpNZuZwNStIbNENv+VXSun7IiGHeuzcqzls2jtH28FZi3Rt7Z3z/dkf7eORM98A/tKy6zU0yWhfM+I1rfu5akPYjOcofFy5Fuia6tkRM+D9Iycs2TlGSsH5WQ2tT7NSpC+iMoiIchu3Ju11V1bZmZ8XhWxMy5nYbxtIcT1VSz0F8wtd/lLBimdOAAAAAAAAIMzll7txPRsVeJ6yUuFk02UIatsrC10KeEOzxIAAAAAAAvtpvOGL2NeNpm4Hpzwavyr+Fo/L0lr5ZtCUS2/KJGsdZM6Ycwng9FRfzV4GHjac7cTubNyWvTTiqqOyqPL+yx4q2/gAAAAAAAAAAAAWe1tKJN2YQbvEy6f5UW59VS9xkYWnO7Cm0/em3gK8u3KPGef9m6lw5mrlsTMuZ2G8bSDE9VUt9BfMLXf5SwYpnTgAAAAAAACDM5Ze7cT0bFXieslLhZNNlCGrbKwtdCnhDs8SAAAAAAAL7abzhi9jXjaZuB6c8Gr8q/haPy9Ja7FVUhKsJEV1ytSKtSKuitalqTrqUs5aJTlnGts/vBidntkU5PzS0bSrEgtY+u9t06lV37kx1KmAqcRduVTq1Rl9nRdC6Owlmj29irWmebP0y7Pv2qiYq+AAAAAAAAAAAAAl0VSUSiJ9s9IuuXsXBpRa8CoqaUVD6ormidaEGJw1vE2ptXIziW72J0jM0nRiTNMQWwlVEualWtya1auFiasKqXNmuuqnOqMnMtJ4fDWL00WK9aO37fbPt8IRrYmZczsN42nzieqqTaC+YWu/ylgxTOnAAAAAAAAEGZyy924no2KvE9ZKXCyabKENW2Vha6FPCHZ4kAAAAAAAX203nDF7GvG0zcD054NX5V/C0fl6S18s2hPHslsbg2Ryd5nUqcldw9PmYvVrTWmLvqUiu2abkZSsNH6SvYK5rW55p2x2T/AHexGyOx6NY9O8nnUwL8j0+V6dS69aY08Cpu2qrc5S6PgNI2cbb17c8/bHbH97JeSRM4AAAAAAAAAAOoUJ0aKkKCiuc5akRqVqqriRETGp7EZ80PmqqmmJqqnKIa1YPa/bR9zSNNojouNkPG2HqV2hz/AMJ1rhLLD4WKf1V7Wi6Y5QVXs7OHnKntntnhuj95aAZrVlctiZlzOw3jaQYnqqlvoL5ha7/KWDFM6cAAAAAAAAQZnLL3biejYq8T1kpcLJpsoQ1bZWFroU8IdniQAAAAAABfbTecMXsa8bTNwPTng1flX8LR+XpLXyzaEARKUo2FS0k6Tn2I5jtC6NStXQvWfNdEVxlUnw+Ju4e5Fy1OUwxazGwyLY5FWNDriQFd8L6sLa8SRNS9eJerEVN/D1W+fsdE0Vpm1jo1Z5q+2N/3j+Nsfuq5jroAAAAAAAAl0XRsWlp1snIMVz3aE0JpVy6E6z6oomucqUGJxNrD25uXZyiP7zNpsMsMhWOQb9FqiR1T4n1YG9UPUnXjXqxFtYw8W+ftc70tpm5jqtWOaiNkb/vP8bI/daDIUoBXLYmZczsN42kGJ6qpb6C+YWu/ylgxTOnAAAAAAAAEGZyy924no2KvE9ZKXCyabKENW2Vha6FPCHZ4kAAAAAAAX203nDF7GvG0zcD054NX5V/C0fl6S18s2hAADiNCbHhLBjojmuaqORyVoqLjRUXGgmInml9UV1UVRVTOUx2sVtk2NQ7H6RZEkMEOMjlRq4bhW1XSJ/bhT8lTirMW6o1dkuiaA0lcxlqqLvSpy59+ezv5lQMVfgAAAAAf3kJVZ6fhyjFqWJFaxFXQrlREr8T6pjWmI3or92LVqq5P+MTPg/QFj1j8Cx6UvEg3CqJdvX5nqnSX/GJKy6t2qbcZUuW47SF7GV692eEdkcHqkjBAAFctiZlzOw3jaQYnqqlvoL5ha7/KWDFM6cAAAAAAAAQZnLL3biejYq8T1kpcLJpsoQ1bZWFroU8IdniQAAAAAABfbTecMXsa8bTNwPTng1flX8LR+XpLXyzaEAAAGOWz551MWSJIyLXPSXZcrcIq/G7C/FqwJ92qVeLq17mrHY6BydsU4bCe1uTlrznz83NGz1nveBKWJT03hgy0X+SXHFUQ02Lk7KVpd0vgrfSux3c/lm9iVtZz0dK4qQoe2+vgRxJGDuz9mBc5TYGjZnVwj+cnpranipLq5Zhl0jVqbcLUq/evB96iT3GrLpML/wAsta0R7Kct+fp/t4th9hL7J5J822K2G1sS4StquVVREVdKVJUqEVjDTdiZzyWOldN0YC5TbmjWmYz25fy9GatWTcNa5aJBenWrmr4VKn5PucFX2TDEt8qsLV06ao8J9fR401YJSEt80urk1sc11fci1/ginDXY7Fhb07gK9lzLjEw8zkUxRMw2ZiwYjFhvRyK9jkRFataY01oR6tdE55M322HxNE0U1xMTGXNMTtfoKip9lKUdDnpb5YkNHJ1V40XrRcHcXdFUVUxVHa5XibFWHu1Wq9tM5f3ilH0gAAFctiZlzOw3jaQYnqqlvoL5ha7/AClgxTOnAAAAAAAAEGZyy924no2KvE9ZKXCyabKENW2Vha6FPCHZ4kAAAAAAAX203nDF7GvG0zcD054NX5V/C0fl6S18s2hAAAB8a1G/KlX2D2Zmdr6HgBxGdcwXOXQ1dwl9URnVEKJaad/t+K3/AJar4saYWB6E8Wzcq4/9qif+vrK/Ga1cAAfGtRqVNwfYPZmZ2voeAACuWxMy5nYbxtIMT1VS30F8wtd/lLBimdOAAAAAAAAIMzll7txPRsVeJ6yUuFk02UIatsrC10KeEOzxIAAAAAAAvtpvOGL2NeNpm4Hpzwavyr+Fo/L0lr5ZtCAAAAAAARaUfe6Miv1QHr4NU+aujKbDRrXqI+8eaiWmH10ZMM1R2r4t/wDDDwPRls3KyP8Amtz9p82imc1MAAAAAABXLYmZczsN42kGJ6qpb6C+YWu/ylgxTOnAAAAAAAAEGZyy924no2KvE9ZKXCyabKENW2Vha6FPCHZ4kAAAAAAAX203nDF7GvG0zcD054NX5V/C0fl6S18s2hAAAAAAAPMsnfe7Gpp6aJOLwKR3Zyt1cJZmjqdbF2o/7U+aiWlX4JuH/wBK8Zh4D/LubPytp6mfy9GnFg0wAAAAAABXLYmZczsN42kGJ6qpb6C+YWu/ylgxTOnAAAAAAAAEGZyy924no2KvE9ZKXCyabKENW2Vha6FPCHZ4kAAAAAAAX203nDF7GvG0zcD054NX5V/C0fl6S18s2hAAAAAAAItJySUlR0SRiqqNiQ1aqtxojsC1VnzXTrUzTPamw9+bF2m7THPTOfg8ixaxKFYzEiPknxHXxGot3c4LmuqqpE1kdmxTazynaz9JaXu4+KYuUxGrnsz7eOawkyqAAAAAAAVy2JmXM7DeNpBieqqW+gvmFrv8pYMUzpwAAAAAAABBmcsvduJ6NirxPWSlwsmmyhDVtlYWuhTwh2eJAAAAAAAF9tN5wxexrxtM3A9OeDV+VfwtH5ektfLNoQAAAAAAAAAAAAAAAAAVy2JmXM7DeNpBieqqW+gvmFrv8pYMUzpwAAAAAAABBmcsvduJ6NirxPWSlwsmmyhDVtlYWuhTwh2eJAAAAAAAF9tN5wxexrxtM3A9OeDV+VfwtH5ektfLNoQAAAAAAAAAAAAAAAAAVy2JmXM7DeNpBieqqW+gvmFrv8pYMUzpwAAAAAAABBmcsvduJ6NirxPWS/vDjtvaYf2prI5onNlWsRb1I5+yHV/br3nmpL794t7y/t17xqSe8W95f26941JPeLe8v7de8aknvFveX9uveNST3i3vL+3XvGpJ7xb3l/br3jUk94t716tRT0OBT8V0V1SckVMS9NupDMwVMxXOe5rXKi7RXhqIpn/L0lrPPEHp+l3sWbRzniD0/S72Ac8Qen6XewDniD0/S72Ac8Qen6XewDniD0/S72Ac8Qen6XewDniD0/S72Ac8Qen6XewDniD0/S72Ac8Qen6XewDniD0/S72Ac8Qen6XewDniD0/S72Ac8Qen6XewDniD0/S72Ar1sClIUWw+YYx9aqxuh3Tb1EGJjO1K10JVFOPtzP38pYbf2695T6kuke8W95f26941JPeLe8v7de8aknvFveX9uveNST3i3vL+3XvGpJ7xb3l/br3jUk94t7y/t17xqSe8W95f26941JPeLe9DmIzVjLh1E1FM5K3EX6JuTzv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2" name="Picture 8" descr="http://static.uainfo.org/uploads/posts/2014-01/1390939000_flag_canad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95433"/>
            <a:ext cx="1671785" cy="111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world-art.ru/img/geo/country/2/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6" y="3111974"/>
            <a:ext cx="1646773" cy="109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myspanish.ru/wp-content/uploads/2009/09/mexic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1607600" cy="220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javot.net/ukraine/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725" y="1954593"/>
            <a:ext cx="1273380" cy="84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Прапор Німеччин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725" y="3015112"/>
            <a:ext cx="1427341" cy="104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8" descr="data:image/jpeg;base64,/9j/4AAQSkZJRgABAQAAAQABAAD/2wCEAAkGBwgHBgkIBwgKCgkLDRYPDQwMDRsUFRAWIB0iIiAdHx8kKDQsJCYxJx8fLT0tMTU3Ojo6Iys/RD84QzQ5OjcBCgoKDQwNGg8PGjclHyU3Nzc3Nzc3Nzc3Nzc3Nzc3Nzc3Nzc3Nzc3Nzc3Nzc3Nzc3Nzc3Nzc3Nzc3Nzc3Nzc3N//AABEIAJcA4wMBIgACEQEDEQH/xAAaAAEAAwEBAQAAAAAAAAAAAAAAAwQFAgEG/8QAOBAAAgIBAwIEAwUHAwUAAAAAAQIAAxEEEiEFMRNBUWEicYEGMkKRwRQzobHR4fAHI3IVJFJigv/EABsBAQACAwEBAAAAAAAAAAAAAAADBQECBgQH/8QAMxEAAgECAggFAgUFAAAAAAAAAAECAxESIQQFBjFBUXGxEyI0gfA1YRSRwdHhFSQyQqH/2gAMAwEAAhEDEQA/AOYiJ5TjhC2AM3iAmutDYPQN64PBPzie6XS/t/VNNo3fFdh7FsDMjqxxRsXOo5qGl4nwTIG02o1K1vZ4dFdpyucjJzyfzMkr0Wn2pZYLDTkhrEILDHqpxt9c8/Kaz6RtmoPg3OdBVlqwNv7Md3Kk5wf5nuOMTIrua8WW779VZ2NLMSceufMeWBzIaUZ35HW169Z2jFNt/eyX5FrQ9Hp1ujSxc1b7jXXaX3Mx9TWoJCjgE5+kibpuv0Gms1QWq/TVWFTZWchW9f8AODKjV20Afs1r0O2Q9RsIZRxjkdweeO/HM+pFtA26JqWGktqQ6rTNZl7nJ++rdhtxnC8YzkSWeDDaZt40lKSpTv8AZ5/PsfPs6m4pWNtWA6jORz5j9R6gxOWRKdZqdPQztp63Ph7iCcevE6maccMbHG67mp6bKS4pdkIiSVU23Z8Gtn29woz7fzkhVJN5IjiespRirDDKcEHyM8gwIjzx6RAEREAREQBERAEREAREQBERAEREAREQBIbaRe7KAwsVNykHv7f0MmndeC2FO1sE2MeQa/Qr+LzxIa0nGF0Xez6vpq6MuJ1vQ67S9P02s8Ws1jZqLhlvFUEYzzjOPMg48sHkQ9T0GkOn09ujUJY1xXxKXxQijtjJLbj3yT7TK1zI7YyrvkkMn3dvkP8AO38qu7ae+D6ibKpjWaO5joMo2dOWXJm6fBrfe6VMy2FWtbDqV8ypHYj6jmVX11aaW+irc72N8NvbC+n9hx7TL37j97+Mu6F6gQCVVtx3lxu3J6Y/TzkFSG+TzFLV6pQst3Jfqyaqkad2qwSygF39/QfLt88ySdWZDsluDcpyXDZBXywPw47Y9ZzJqMm4Js4PXvr5e3YTQ6N1W3pF7XUpWxKlTuUZ7cc/PB+k50nStVrNJbqqQppqz4hJ5GBntjn6Sb7P67RaPUs2v05urdCMEjAxyOMd8gD6yZXK2EZRkne33INHQ/VOpLW7JUbTl2AChffE96x09umaw6ZnFm0D4xjBPnj6ytqbFt1FliIyqzFgrNuIzz3wJGzM7u7nczksxPck8kzBq5RafF8zW6Voqur1vpa8V66tN1R8rgPwn3HrMp0at2SxSrKcEEcgy70G46frWhsT8Nyj6E4P8DNr/UHQrpur16isYXU15b/kDz/AibWyuTeGp0fEW9Hy0RE0PKIiJkCIiAIiIAiIgCIiAIiIAiIgCVtVcKN5UHxHTbuPYL5/WWZS6grDFm34O2SOM+k0mk1mXuzvrlbk+xLpumG1N+qZ1Vtm3aCc7iRn6YkgXSaWmxK8W6l6wqgruw2cemAcT3S6ajWAmuy8sNgdUYLgknJGQeO0jbSW6ehmVQ9JG8sDhgMlfTvwee0gnvlHhkdVTrTqum60mnnlu+fqSmvR681ru8K4qikKpX4s8nGMHEq6rp71Vi3TktTs3MXBBTnH6Swmht1Bp8UiusYYbe+GOOeODxyTONVVRpUO57ReyZVHIYdyOeJiH+q4GJ150nN0ptu6ytf2PdPaL/jIxbtAf0OBgf3k0q6BWA3EfCcAHyJlqeiCsrI5LaD18/bsWtN1HWaaiyirVXV1uBwtjDGDnjHb3lvoFHTtVqXTqt/hqwJXAOSRyeRx2B7zKib3KqM2pJvOxLqhWNTZ4DBqtx2EAgY8uDzIokul01+rvWnS1Pba3ZVHMzvNc5PJF/7MaRtZ13Roo4WwWP7KvP8AQfWfQ/6l2L4+gqB+IK7H+Amx9nukU/Zzp1up1rqLtubX8lA8hPg/tB1Juq9Vt1JyE4WtT5KO36n6zdrDEsqkPw+i4Jb5GdERIyrEREAREQBERAEREAREQBERAEREAQtYLObOK3Q1gkcFu4BPYe2YhbNrsX5WtC65PCt6+5485DXvgyLzZ71y6MzNRpdh5ZWXJG4cgH0/zvOqdVfSlqKVZLV2sH54/SeajUNaTwAPvbV7EnuTOAD5r25PxDtEYtx8x3tavo8UnVSud6nU3akr4j8KoQKowMCNNpPE5DIoJwCxxuP6fPtOCrDI2858nHaSafVWU9hnadw3d1b1H+YMxOLUfKZo1qMk3SyfzeaTri0vX8VWAiNtwMjvj1+frPJ7YR47BFC1EBlweCT5j08uBxnM8maF8CufPde+un7dhO6bXpcOmMjyYAg/MTiJMVBvaLq3R+P+odDqcj8VLYz/APJ/rNhPtl0zRUlOmdJZCfJiqD64zPiYm2NnohpdSG635Gp1nruu6u3/AHLhagcipOF/vMv594iat3IZTlN4pPMREQaCIiAIiIAiIgCIiAIiIAiIgCIiAJU1jMXSvPw98E8ZluQX1Cxsr+9RSwB5DL5j5zSbSWZd6gTemWXJlWpU/Z7mZat2RgvZgjkfdHnLGg0f7SuotDkpp13slZDOR6geYHmZUW5667EAUJZgkkfdwc8flO6LjU4tS5ksHIatsHHYjv3izdzqpXpYvFzvu453/YsdU0tOl1CLTcbK2XcFfAevPk3ofl3kFqoV0+1adxT4tlhbJ9/Qzh2G/etuWJyWJySZ4172CvcF21rtXC4yPU+sxmIp1neiuFuWZa0LNhkJ+EHgZ4EtSKmoUuU72gAt6DIyB/GSzaDTWRyWvV/fSXTshERNinEREAREQBERAEREAREQBERAEREAREQBERAEREATurhs15LkEWA8KK+OSe4PfGJxIL7hRuYbjYybQB5e+fWQ1ouULIvdnc9OVuTIdYqKSAFV9x4r7bfKVQ+OQx9uZaXTJXRvuQWsdvAJGMj8vMTtF09TK4oT3IsGB9WOPr5ecxC6WWZ2ktY6MpeElid7cN5RDg/CGPfzPnL2iWokbgjNu+PxDgBfUf17zx10z7rf2dAfdtufyPf/ADznNmmBqF1C7dqktWSSe8VFdWZmnrLR5y8J+V3tnzNC3O7/AH9wv7Ffw7fLB8x7nnM4kNVq3M1h4cqA6n1Hn9e/zzJptRTUEmcNr718107CIiSlMIiIAiIgCIiAIiIAiIgCIiAIiIAiIgCIiAIiIAla9/B1VVrBtgBBI+sszxa/Fdq2PwvWQqnnc3t7jIkdV2iXmz6T02z3NMkW4afF5yUZRtYjnkfz5nNurQmvcjEjnccBh+mPn2mcFs0e5NlRVzzkZGR5fOe0690cB6E2j/xGMfnIo2fm3nSx1TVo+Wl5oXvvzNCrWIEfYjrk53KBuI9Dnie23Jb4mowUTGcqD8pmvrXYkCivYTnkZnoS3WsoFaDaNqgDGT6D3hpRVzP9Iq1rKtlBO+W/oyfTt4lttgDBWckZH1liGGy9hWwNSAKFHYHzHz8z88RJacrxTOV19b8fL27CIiSFOIiIAiIgCIiAIiIAiIgCIiAIiIAiIgCIiAIiIAhbAS9VpJqRDds/CSPNh5/KJU11jD4Afh4bHqZHVjijYvNnlfTl0YVLtblNNRhMl2x2HmSfYflNHp/QqddW7prhuRAzBUJA4zj8pp11ajT0aCqvV6fTpqdNT/tkc2bmA9PeSa5VN2u0pqC1I5pYJwF21KeQPibkn17du5HnjGpJqKyR2kq8prJ26FLX/ZfT6fTVOnU6xfcpeiq1f3ihgvDDscsOJjW16jpzinXaYgqcorjIz/Ij2n13SLBp+p0VvXjSjxA1bEMCi4PAPI5wCP8A1GQDKmo6jVrOg9Rr1F9Oos8KsoUoCeG+85JPqRj+kmng/wAZuxHCvWhv8y4/wY9jgXGmvcKlw6q3IG7nj2PBxOZW0Tsy7GOQv3R6ZlmbU44Y2OM1+rafP27CIiSFMIiIAiIgCIiAIiIAiIgCIiAIiIAiIgCIiAIiIAle2oXaymssEDcFiM495YleyzwtZVYewGDj0M0qXwuxf7N56eujNPpv2o1Glrp02sAeqpFRHCDcqjkdxyBxNcNoNZoLLdT1iqzUagqosqzUyjHx7h5/r7T5bqOldbTaq2EebFcc4zke39JQ49BNITxxzO4nq+LeKlKx9b1LXVUqraHqKpWE2sBmx3PB7nnjmZOv6q3ULBRRp6tLQ21CEHlnz/nMjHM0en6V1Y22KQoBwSvlxnIPGCCe8hlCMbylmyWOhqKvN3+f9ONMgrvuQEkKcAkYyM95YlfTWG2+2wkksc5PfvLE9UL2Vz59tD9Qn7dhERNikEREAREQBERAEREAREQBERAEREAREQBERAEREASlrv3i/wDGImrOg2Z+oLozrSa9tNhHUPWDkLgZB9jD3aHYSukbcewNh/TH5REglTipZH0iyPa9RoU8NhpWL55AsOB+eczjW619QdpARAchQBkn1JE9iI04t3ZlRW890HdvkJbiJ6EfMdovqNT27CIiZKQREQBERAEREAREQBERAEREAREQBERAEREA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44" name="Picture 20" descr="http://www.turkmenistan.orexca.com/img/flag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2957546"/>
            <a:ext cx="2497517" cy="102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ic.pics.livejournal.com/tema/339052/409002/409002_original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306" y="1622219"/>
            <a:ext cx="2183568" cy="12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944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260648"/>
            <a:ext cx="472135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Прямі іноземні інвестиції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3917" y="4005064"/>
            <a:ext cx="8964488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США посідають перше місце у світі за обсягами прямих іноземних інвестицій (приблизно чверть світового обсягу). Але у процентному відношенні до ВВП цей показник США менший, ніж у багатьох країн Європи. У США він становить 1,8%, в той час як, наприклад, у Великобританії він дорівнює 4,8%, у Франції та Іспанії - по 3,4%. (за матеріалами доповіді, підготовленої "</a:t>
            </a:r>
            <a:r>
              <a: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Economist Intelligence Unit").</a:t>
            </a:r>
            <a:endParaRPr lang="uk-UA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http://img02.rl0.ru/d20bdae5b00433b738fa112a32f0c535/432x288/news.rambler.ru/img/2013/12/04073904.816963.95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45" y="1124744"/>
            <a:ext cx="33337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.expert.ru/data/public/410014/410034/usa-450-267_png_450x270_crop_q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80511"/>
            <a:ext cx="42862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674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260648"/>
            <a:ext cx="625305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Американські інвестиції в Україну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305342"/>
            <a:ext cx="3726160" cy="535531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США посідають перше місце за рівнем інвестицій в Україну. Станом на липень 2001 року американські іноземні інвестиції в українську економіку з 1991 року становлять 664 млн. доларів США. Це на 81% більше суми, інвестованої Нідерландами, які посідають друге місце серед найбільших джерел іноземних інвестицій в Україну. Це також на 85% більше від прямих інвестицій з Кіпру, на 113% - від інвестицій з Великобританії і на 133% - від прямих інвестицій з Росії. Загалом прямі інвестиції США становлять 16% від близько 4 млрд. доларів США, які вклали в Україну іноземні інвестори.</a:t>
            </a:r>
          </a:p>
        </p:txBody>
      </p:sp>
      <p:pic>
        <p:nvPicPr>
          <p:cNvPr id="3076" name="Picture 4" descr="http://finam.info/images/03a8f040-9721-4fdd-92bb-a2980102f44c(front.topic.big)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4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kdu.edu.ua/ird/us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12" y="3789040"/>
            <a:ext cx="3810000" cy="191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833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260648"/>
            <a:ext cx="562025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Провідні галузі </a:t>
            </a:r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промисловості</a:t>
            </a:r>
            <a:endParaRPr lang="uk-U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www.eafto.com/images/news/article5027dcf56f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6"/>
            <a:ext cx="2353444" cy="200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data:image/jpeg;base64,/9j/4AAQSkZJRgABAQAAAQABAAD/2wCEAAkGBxMTEhUUExQWFhUUGR0YGBgYGRscHRocGBwYHRsdGSAcHSggHx4lHB0YITEiJSkrLi4uGB8zODMsNygtLisBCgoKDg0OGxAQGywmICQuLywsLCwsLCwsLC8sLCwsLCwsLDQsLCwsLCwsLCwsLCwsLCwsLCwsLCwsLCwsLCwsLP/AABEIAMIBAwMBIgACEQEDEQH/xAAcAAACAgMBAQAAAAAAAAAAAAAFBgMEAAIHAQj/xABBEAACAQIEAwYDBgQEBQUBAAABAhEAAwQSITEFQVEGEyJhcYEykaEUI0KxwdEHUmLwFTNy4UOistLxJDSCksJz/8QAGgEAAgMBAQAAAAAAAAAAAAAAAwQAAQIFBv/EADMRAAICAQMBBgUEAgEFAAAAAAECABEDEiExBBNBUWFx8AUigZGhFDKx4cHRUhUjM0Ji/9oADAMBAAIRAxEAPwBVtJ409f8Auq5h7zLlymJLT0O5qvcZVZCxCy3PTn/vW6MDlgg+Jtj1FLsAw3hlNQ/huO2rxVMTblobLcHxKBoYb9DNTYzhbW1Doe8tZCA43G3xAbflSkRFxf8AS/601dluJFLiWyZtuoVlO3iygH60k2BsXzYuP+P+vCFDXzI7Ww1Pw+nMfSr+Eua6nZf2rbj/AA7urptDYDTXlII+VQWoEz/e8flUDahqEaU7S9bumAOiL+ZqLFvI9v0qJW/6R+ta3Tofl8xRAJktF/jLv3DZBLDWOoBBPrpNKeKwjlRfykK5ygGAZ2WBuQddhTreaP8AmpU4y89xr4lTMx3hsxgR5ADSelMYjFc8rWbQzKl8d0FMucpzHlA0gCmSzg8I6nLCrlOUhoLQdYkiW/farfEMAt+2NfEXGV9CVDLmKkjQ7beVKi4yPu3KwPCGOuUTrWv3TFcecvYi3muGwbwRFbwz40EaA6AHzJGnlWlzjl21dGIS6rXkbIrR4SgBGi89yZPKhckZgE1Iy6cuesbcq1tCIm3nI0kSPmdutaAkegZrluOe8bUs0ksDqTrr+tGT9nZ0UKBmBzsrQFYDkGBBUnmKiwa4hwqIIFt84E9dYY9II3pjwfB5Oa6FGbcLsPKdC3096Fmzrj5MvGhaAE4IGJ1YidARE9CIq9f7NXmsobeVTJDKXAEcjI8xtRU2xaItohIGgjwn5ch6+dVruMtBoyyI1lW8JjY0vrzOQV/P+oRmxqK/iVOFdn71piS9idNBdH8wn6TTF9jc/Dlb0YH9aXeIHMyhAu0zpEwSATt9aJYMWmUZrRzASSoUiddpIPICNaDlxZcnzHn35zSZVx7CW7+GdRJVh10NAMZxZbQM7EmCdj6RufKiOFwmIRA9u6QpPVl1PUaqD61cuO4g3rVu8BqHUAEe6yJ9qz2LYt3Fj375mxnD8HeL18YjECx3ZyAq7NmEbOQDlMzpRdAEXLcfvGiCAoHtAqXHOrjvLbscimbJIV2JIiCdDz50m4vj106W4sjnl+I+rHX5RRERswpQAB79ZlnCbkxoxbEo6EKoa28JIzEBTsBrFW7nHLaFEuMVZkVhKmCDtBWenOk3svbL4gsAzfd3czGSBNtok+vU0bxWE7y5h7kTksDwTMsm3trUydOitoY+f19iDLlhcJ90l0HMFczqNDBPLr5VQPA7SsWQFCeWsfI7e1LFzCXkJY23DEyWg7nnIq3g+J4kbOWUbhhmA9Z1Hzoo6ZgPkeZ7Qd4kHF0AuvA5yfcA/rVUUU4iAxV2IllU5QPLz8/WreF4OyjPllj8KnZfXzppXpRfMCRZMqcOtMCwZSuZTA9INX8EkEMrkMpDAgTBBBBn1q3guDXO8Vnb4SQRDcxsJ335QPWruCwSJIdRcJP4pJA/pAkD1qyCZi6Mfz2eweNjFMvivAM0RuAAfqKyk6w2IVQEOVRsAdtf9VZUo+U1rif2tslTbl805uQEbf37UDVqt8VDSMxnU9f3rOF8PuX7i2rQBdzABIA85J5Det46CbzWT901t4phsT8z+9Pn8OOFXr9wYm6SuFs+KWj7wjUKs8gRJPlUmF7P8OwKh8VcGJujUL8Nr0C/E8eehoT2q7a3MQpS2O7tAEADSR6DQCk26hsx04BY/wCR4Hp4zVad2P0ljtV22L4p2tJbuW9hmzAnqQVYaT1Bqhb7br+LDsP9NwHryKA8+tKyNyrwimU6dFULXEoZnHfHK32zskmbdwaR+E/rVhe1WFYau67b22MRHNQaRgwjYT1pyOHs4K3ZBw9u7i3tC85veJLIacoCbFv+0+lYyKqEAAkniaGRjLQPfJnwx745ZColySTMAAoB050ExPZvEWltnEo1tbrZ7lxlMW9/Cx2GkmOrRVrjXGMdFvvMQ6i5/wAO34MokRosb6mJ2rfhfam5hcS1u6zXbBPd3UclgRABPi57+tCrMFtK9N7+9D+JHYE0YbwXH+HWbKZ7odv6LbNE+igaVrc7V8LP/DZh5WP3ilXth2aGDvxblsNeGey0yIO6z1H1BHnQjOYmYjel8fQYMg7QMxvzr/Eo5GuPJ45wo69w48xZA/I1Pw5cDezdzbuLGniXKCzEmATOu7Hy9qWuGdlMbftC9aSbTTDF1A0JBnWdCNaZcLh1tottWkKD4ubHdm6iTt0AWsdThTAvys1+sJhBdpd7q3ZGUZYX+X4dANSdzpGp1pV4v2jZzkSNDuNtNo2qxxvHCRZL5AykloJM/hEDWCRrS/3VpToXuHrog/8A035UboumFdo+5PEnUZN9I4kq8auhcpgj5REmBEaSTpU+C4jaZyxRlc6koTz5wdvWoe+XcW7f/wApY/Ux9K1uYu4y5QfDIOUAKpI20UCfeujo8orcbMDctXpBcMJ1kQVgaAj+9aHPwkhzklQI5EdOnlQUcTvEks58Qg6Db5VascXQMM1tRpGYA6xESCY0oZRpcMYO/iE08RU77Ef82u1W3uMCgVsrMGM6ZpEQBA103Bmq+Cwwugd06zrAOUAzsCSJHvRPBp41t3rRVpgHXcDrS2RmTfeEVQ0jNgXfiyoSeQ0+QqthOzOHdjcuJmaSOimOZGkn1qfBYnxllAK5yAJg5VYActYKsddxGtGsPhk7xg7hEPiDEEjXynf9qR6hmRvkNX4RnFRHzd0qvbXIUQACCIUCBII5aVoOzCYZQe+a47AKR3cAc9PFoJ/SjOExtgHLZw74pxzE5PcZdPefWvOKXb94hL1y1h1GuS2pdwNtckx6EihqmQfLdXz4n/MtnUmA34RcGeDaPdxnAuqCuYSA2bKJjkDQS+qMYKhj6A/+famZOHYYE5LN/FMTu7BQT/8ACWI9TU7YK+nOxhBvAjP7nVvenMeHSLP52/2fxAnJfu4pYXCSwKp8GgmAF1J5/KruIssRAZQwIPXY+35UUxPD1zBu+N0mCTqD6EkT+deYTCBS0iQTprMCnEZAL9/cwDXczA3GhsyKc2gLyIHKACPyNXOFcBNwMQ4MHVFhSfnAj2qbD4OScoOuu3kKKYTgt2QVEGBqJmfb2rWs9wmSphvB9mbORZiYrKns4TEgAZgfUVlF1HwlaBPmniFl5111/CD+5rTCXXtsroSrKZBrLmLuSfF9BUQxbeVUFYCiBCkqTcdMH2wt3F7vGYa3cG2YLt5jXMvs1SYvsjZxFtrnDrmcgSbDsMw8lYwfZ9fOkoY48wKscP4lcW4GskpcXUEeQ5jmPKlG6ZsfzYTp8uV+3d9JssG5/uV+5IJDeFlMFW0YEciDBrDbJBPQU9dvMOmKwWF4kFCPcHd3QNmMwD6ggiehHSkNkApjBmOVbIo8EeBgyADLfZvAG9irFr+e4oMaiJlvoDXVMS2BfF4lsRbJ7u4EW6HP3a27aD4dj4y2hmaV/wCEnCc2LW+dFtByu+pK5J9AGOvX0oNxDHs5uAjQ3blwROpZ2IJ6mIA6Usz6+pKr/wCo3+p/qEApbPfOj8X4aLeG8JF21dZWW6BMjMDmJI8LwD0iQKR+Jpw0o1y02LW8ZJt3BbKknfVVBHPWZ2pu7TYh8Pg1sKxClQjDkdAP+rX2rnjDN3guSCRmSF0LaaGNgROuuoFa6JkZCycEnmZyg6t429mUPEOG3sG5++w8XLLdI1UHykMp8m8qQ76lWkc+R/v2rrP8J+Ci3YfEsPFdJVfK2sT82n5Uj8c4YWaUUnMTCqCTqdIA1rOE6M+RO7ZvqefvVyMNgYS7LcTuWsBctspIuXjkYST3ZVe8AA5FhE9S9SYvGoiqzkKHJidCcscjrudo5Ut8T4jiUAslTYyKFywUaAOc+LXU6RvVfFycEjNAa1iWtnWTFy2LgO/VWob9Mcr63O3l4d0KuUIKWbX8TYLl2d3JM6JA8omNK1filomRZY8/E4H5LQhrnmK8z+lPjEKqz79IAt31DdzjgaPuE028bfpFQtxhPhOGHtcP0lTQwX4H4a0DeY+lQYV8/uf9yaj7Ah3D4zDuYi5b9crj/lgz7VcXhKsMynOJjw6e0NBn0mgGDcKcwjMuqkMND6GQaL4XirKILAhoJGWDI00OwEDpQ3R13Qn67+/vNqVPInlnCXLT5rbjzD6CP6g2hH9inXhPEnu2lkhSATBk5OUozaxzA13FLFziAYSSCkwRIYAHZh+Iee1FOGWz/wAMKzIPh0zBT+JG/Eh019jQsjto+Ye/OWEF7GFcHhlUBVGiiJO+3XqdfnV3DYO8XA7tDpob0xoN/iAMajWt8LhGbwqJOn1AOvlTNhezlxyGf6maVwY2clyLm8jadhIMPwO7eXx33dNRksgInpOgqE8ISw4C2ANz94Q/SDCwJGu5501YTgQX8R9tKuJgbS8h70+uKhX9RcmKLWb9wRLR0Xwj6RUY7MXCNgKc3xtpOY9qG8S41KEJbLSI10FX2SiS5zjiFtUeAZHJgRr7TRjsetrvCLx8JBKluRB2PrM+1VL/AA93LFoTMZORjpoIgchAivRw8qv3aPdcHQL+bE6wPWsAUZLnQzjMMn4lPprVe52ltAHKC0GI+e3ypItYvux/6i2LVwk6MQc08wJOnKKg4pxcKwE6oQSAOWkj1ohciUTHRu0l3la09f8AespFHHz/ACH/AOwrKmsyrnMeNYBbJUEGWAMbHVVPPQ77ihucdDHtT5254Oz3LbBHcLbHitwR8TDXTmAII0MUorw1p+G5oCfEunhE9KMu4karqUc6dGph7I9mLuKufdghIIa4w8KAjcmdT0Aot2A7P4O/bFy8Xu3AxBsyFRQNi5GpBGvSmntTfx9u33eFsKthRA7iGgeSiCPWDXO6nrgH7FP3eJ2H9/SFXHQ1GVO2r2GwyYHDuq2cOVU3GzEAqCQDlBMsfzpEwHBBcCnvrYJUMyePMqnfMcuQGNfi5iruAulsJfOpPe2+WuoefevMBYud01t7bJlAN2VKsADKqQYIkRod/amMS9mhA3N8+tb/ANTPLAniPn8Pbwf7S1sRZtoETSMx8RJ11iAABy9TSFwiwHxGHQ8+6J3jZCfLrXVv4V4ZbeFfOpVrj5yOg1VRr/So+dMi4S2uiIgHkoH5CuTlzL0ruRve3O4q+f5jO7cxA7a4N76hbKm42YGE167xS9w3+HWMcqXti0JklmEx5AEma7IulWrFxI1FA6PrqUYloeZlOu9mCcLw1LVsIk5QuQbaD1A9fmal4dgbdgRbUDlPMjzO9FbzIVIEA8uVUG0pXrO2R9erVdbjix3eG0taIqZjMGrg81IInSQOmtcq4/2JtYVLhb/2xuK4Klx3ZVCgzwtxjpOsRLk6V1y1aYiRS9224jdw1gG3bLvccWwInQgliRtsDv1rXTNmw5A2NPlarB4+h7vfMogHYzjXEuHYbuXfD3pdQDAuSIzAGQUU7GouzPZ+7icQq2r9twjrmBYgGZbL8OshSvkd6dLeFtFT32BtgNvP2efbwIR1hTWYLheClmtBkIIJyEkKVIYbMyj5jnXc/wCoJe6n8H+JjsT3GKnE+x2LsEAYi3cLfCEY6woYxKgaKynfmKWDxC8JGcyJEEKf0rquD7LO903LN204C+EGUifCQFXMIyhRIJG3ShfajsVjboXJatEzJIdQx9Jg1petwF6JWvPavuJRQgd9xDv43MwFtQ0gCHRCS0axA67V490qYe0gO8eNDrz0bX5V0vg/ZK9bdQMMiELPeEAmQPKdTr869452TuXVIFkszGZICwTpO5+lT9biDhRX0IkCWLuc6suG1AbTcGGj5gH2o1bwfdhbqlcp2KtlOvIq2v0pl7P9jhacNiLbvkgwEzKTJgERLddf0q52rweGuJbexaeyc7rczqyjUDVUkwJmIApntUOwMHULdkOOqhttBLsrLlOhIB8J/P5U7HjrQPCokTr6mue9l+HYdlBS7ezAiWjwyNPxiPOimNud4clq42ZTllRuZMTzjzFCbJ2Q3G3jL06uOYwY3j5Uat7DSho42jgHNqeROs0nYsX7bkN3gcdW/ImoT3rGWYljvmaZ8pijXcGQY0YvtAq7T8iPqaGY3tC4jKoIOzEzPXY7+VCMSpGhiTyAJ/MmoFuIAVIeG3BgQeq7a1VSpYHG7jXFDOInVQsfPnVDi7k3WEyJ21PPpRIuCVUYbDjmLq21DEdQx8XqJoqnB85Zy6ga+HOqkxqdwx9so9arRbVJe0WeG2mWbhTRPhWAMzfsN61so5YlgPFMkmSSQemm9NeJweCCAviR4Zyqs66bM0czBMAbDWgz4nArrnnz05f6s/zBFFOEkTGoQekx8SD2/wB6yt+8trpnuLHIMY9vEKyhqLAM0GWprxXglu1edcSroe8VAUeQFcwsDKdJM+9GT2WGEkIveXrxy2lchtI3bwgAbk+Q31Ey2lGKxFx7wLWUcu+YZj4CCAPXTQbAE8qE8e4+/wBpZs3+YkNkj7uzmAItsNiQDJGggDlTJBVal2Mj6pVx9yzhrX2aw5KNrdxAEm6w3AA2QRQzh3Gb9ghrF9xG6uIUdJkxr5UIwqy4zllWNTE6Qf8Ax70VS9ZXRAxkFYgT4hBmQfnvSzKpGlhd+O8ISeZ0LgfFLeKRsVaS2cTYhrqkEJcgNrG8iSQeoG9UsFYa7cZ2jNfPesCJEsWjfSACRrWv8MeGtbW/iSCLbrkQfzE75eZGwn1p/wCD8BS2iteA0A8H8umgbrB9qV6Y6GfGp+VeL7tuL8BNML3MrcOuNle7cPxw5OwACCSenMx0ivMLxu1cYLbzvJjMLdzIOclioWPME1btHxXNFhrhYc9MqKJnn4fyqU3D1rzXV5MXauTZP2HEaUGptr1/SsA6n9a0msnc8hqSeVIXvNSwjKuomfSK1uXJoI3abCCfvlKifEuqmN8raKx8gTRLBYq3dQXLTh1PMU44zDFutL7+sxtcvYe+VoT20w637ENm+7YOCrMp2I3Ug7E1dmvWEiCJB0IPOs4+uyomi9pNIu5xLiF2wzFLJzt4l++NxlmGBBLHTyP50Ms3yuM7y1NsqoE2hEQBIhRHqDIkc66pxLscqjNhoLNczEXXciDMwQCRHIUMTsJc75rhuWUVtQq5pBjWfBG/pXosPW4AlFtiO+BYEtcl7M8Ss4m8UvWymLt+JSAbZuryYbDNuCD67UwYzh1wtm76+Afw96oE+qifrQjC9igMVZxDYoxZIOQW9WK54ly2gh4Ph2FOFvKwMAHlMDzoGQocg7OiD5cS7NbxSt23t3bIN+6UbUgsWkqy6eQIbX0pe4vxq+huRddZZsok6JPhbU6A6mekUx9o8SqWfEcveA2g0wVztazGeuQNEc6BLazKrXIzuVCs7Zotw0p4m8PLTyFM9mvYBiBe/cJSn5qlfgXadS84vE30ygDIisweJkyoO+nyNUcf23xLXj9nDgMxKW2GaEE6mQTqADoedUO0uDy93ctmEtNNxUjxA7nfWI286htFGMrdCtkTI/SVedeXI+9EQYnAJUfaWVo7GFV7d4giXSySD4g1sHTpIjWOg086buD8du/Z0xD4ewyZoi2xDAzowDKV5DXMOVcgW2yLqjiSRmOzDll0+s610/8Ah4Xu8Pv2Ih7ZESdiASsiNRI+vlRWwIANAHv+4MHxg1XsTiWuEhnfvVzMVHicqc0eiA66686jwfGbSXUNtbYYnKo8b6sYESCp15zXvFMG9rFWzctsbTqV1GhGYkgyCNiDr0nlWd9hvtNu2ot2il5FjvCxJzgRAQLqdKvp869nvJkx73c343xJbr3GuoSba+NvhWZhAgUjXlz1B6UrX+NpH+Qs7AlifzFNf8QbT2QxVITvAxYxDkgg858OgA82POkkcRgAi5lMnwqg06a5SKbVtrMEFU98I8M4uyuiXbYW0zCIXKVYxBB58gR0NG+3uNNkKig57wILdLYiQD1Jj2mlAcYuMy5rlxgGUwSetNv8VVAOHZhIYOBrH8h/WhtvkBlEC6iNcfbXn/VpUblNdZ+f7V7mBHwD1mjfZ/BWHsubolwzBNJBPdzDGOUEjzo4MskCMfD+Fd7at3AwAZQYIJOwrKj4fc+7SFyCNFnaPXWsrlM7AkTrY/g6OgbXyL4/uEu0uO+z2RbQg5TL7nMzKYMjQKpIjkWJ6UtcSw7sF7skB7Y8gimWIMakEzzijnE7t/Fs0TaR9GCkaxr4uekAknTQaDSrb8MsMLeIdpNtoFsEKPBrlJIIaADAA112rp5G1NOQihRUWeEcI720jfafC7G2znwqgUrrl3OrH5U1cO7G4O2wX7RcvsTJRdAT1MeLKa8xDILi5LKIgVmYG2SQHMeLOWToZAEke9XGwubDZcPetqFuqzFLpGZVIMeEwW3GXypXqMDNw+n0A/mEVgO65dvDFfbMOAqDBpOtsgqpykKHHxDWOVGsfiMTeYrbBs2gY71/EznraWYA38Tcuhpe4Fef7W/jud2SSEZYA+KfbQRTdHj1+Eb9Nucc65gLdN/2iAbrf/J8/OHUhxchwiBFCAscoiWMsfNj1qear2HBJ1jyqLjGM7mxcuL4mVZUGAJ2E76V57KGy5djuTGOBL61y3tlx98bd+zWjGGU6wY70ruWjXJOw5gE1e4fxa7evZLt+9ldT4UIAGm5AEZYnWhOCwiB7pttmWAqHy1126k67GK63TdGelt2omtvKUBqi7j7TE6eg/0r+WvKrXZLj74LEBte6bS6nVeoG2Ycj7c6m4qAjwFLkgIoBiSApPIkzm2Ami3C+w126VfEJ3FvfKWm4x5AKFkSJ318tK6qlXx042Ign52nQsNxS7etpctoiJcAZDcJkg7eEQB6TVbiXGreHRbmJxa20YwCibt0EB2Ncwx/bB8PfjB3LYsqFGQoGClQV8PMaaEg60G7RdqL2LKG4V8AIAVSoliWYwSdzynlXPX4KTk/+fz+RKOcAbDedK4r2/wqlPs7tffMAFcXVBDaHU24HLlQm9/FEo0DDplI+LvHgHXwxlB9/wA65rYvEXEeZysG2P4SDH0rTEOGZj1YnnABJrq4vh2HGAKv1gGyEzqt3+JTW8rX7AVCJItsSwn4ZDkAAmRrU2F/iegYqcNfCmGDDIAFygkvJ8Ma6dI51yWzimUyrMG/mDMp+hGlatiW1E6NvqdfXXX3o36RPCVqM6n214015VsjD3Ea2waTlK6qRupg7/SkfHrCxcuBZ/CDmPnou3vQvG8UvXSGuXCxChduS7DTyqWzgJTOzALE6irXEMY52ku4RwFkFCFJIncgjwlSAIExz+VWMFxO7YvMsnI658gykqdNto5n3q52bsfdF2ELlGbqfxD6ZR7mq+KxL2b63rblGgqcpZSQdSJUjyoAZcmQ4zuIWiqapYLi7h7l8AnJnPj1M2wDP1FEf4fdohhTcZ7TsL0f5epLAtvmMzFULOIN3CXyoO1wsS0z4FzT1k6660Nw/F1S2LZAZAxuCAAysZAAbUkRrHlTIxqBQEBqJMc+0Pbe06G2cPdEEhg5CETGmk/IikPB3oxFtoXKLtoyYGzL1PkanxWPS6PGArZpY7giABpEzIY5p57VoDkR4RWl7cDfZiSR7aHaqTEEs+Mhe9p0P+JJVhcDMckodPFl/wA0EqOewrmt3upcC5KpqDkIzbb6aHXnpT92nzKpzhVFsh8oGupuqdQegpJItZi0SNeoOY7HflV4GJQEitpg7cSlfsWima076HWV5kAiNes10/jmAOLWzce3FjDy90u6ochVfg1bWR0pNTiy27GRE8JiQTrI5joDFNHHsa4wigoypeChywEEFcwAgzuAaDlzHWlL43NaN9zKd/C8MZA9vD3SDBDG7pE6iIG4mgeNvWExCPh1cYdGZmzDVSylRE6mBpr1ofjLAtg5rkZtcojrMxyHrVq0E7llzSDr+9GfKRuP8zQS+ZVwnFAqxruevMk1lR4jgt5WKpkdRsyOApHkDqPQ15V1jMZXqcygAHiMeO441koAw+DVQJA0KkSRPmPatMF2qcW0CgMo+PMFLGdidddjoBSncJhZMlmMk9Dy/vrUuFwREEslvYhnMaeXP5U26IqDb6xEMxJjJw/i904ib+RreYBmtk7sTlXKTlIYjWBEHXmKZbuExFy3cXC2DqSstkRNMu+2sZtQDBJ1rmOMxJULbgDL8/FuCTrHltR7gvbvGYTDi0mV0BJXPusnWD0k0h1WPIRqxAE+B4jGN6UqY79k+z2Jw9xr+KIQDZFZWzQIBGUQqifU86sP2vdeI27DkCxfTKumvenVTPQwVjzFc/4b24xzXw3ejMdFU6Kf6SNtevKaNdvrSYrCYbG2AVLXCrBeTDMCVj+pZBHSuXlwZjmBz1TDT8vA2hEZQu3dOjHGawYA8gBWuORblp0YwrqQT0039jr7Ui4Htdae2GvZDcEBzEyf5ttAfzNNfCsdbfDi+uqPIUhQDoSvTqCfaksPwzK+YarFcn08IfJkQLYlHCYRraIqeNlVQX22WDudvKoMPgLuZu9ZUQSFEqx3kwF13PM1JxHiIRDkdeSoFI1Zjq3UifnAoFcxsF5Pgtwsk6HLOYk8/ETrzNegbpcbCjFf1LxmfG4PAywIa6JLXWiVnUhTyGw0360l9pO1r4jCXriEhWurhkOx1Vrl0x/pCLP9ZpewvDFxNxi913WJGUjUhhO4IEArHOi/EuCW1wIRSQExOYzqfHZgbxvkIB2kVhenUEDk7enMj5vCJEQNqYuwvZo4/ErakqgBe4REhFjaREliAKbLf8Nbd3DYe4MSU79Q4m0GjRTB8Ynemf8AhHwkYYYlJDEOql4gtGcew02k86ZdyBBAi6iR/EXsPawVi3fw7XCubJcFwqx8XwFSFXmCCPMVz7Ma+g+3XDVxOEa0zFczIwIAOqmY1IGuus1zPiPY+zbmLhgCfE65j6KooKdUgOljvJW1xIqS0pMeEsJ1HIgb7a0yf4VZBRgj93MPcuA5FIEn8IJO2g02qRcaqKQrgBwFQKMrKSw8bRqAqyQJ3imNflIKIg3H8JvJdZXsC20xlzLAMDQHP9OW1a4m5eKFWyZV0IzIu0aLrJ9qJdtcd/6oDMcotiC3xEktmLGTJJgzvrS6+IJafijz69SKgGrcycRkw/H1NoWmVkLGSV12iIn0A9qpXsYCMrE5VZiDHiloBLddANK27P8AAXxTOuZSwIjx5THUAKZ9fOmTifYL7PZdrhScs/5jGNtSMgjWR7is48CISRLbKSKMC8I4klrDXrLAk3C+VhGzIi7e0+1B7agKd99v1/vrV/goUXGsPMicsgFpG68udGf8LXoR6rRKEESQYrd3MDUecTVlbrKdyfUR70yWuErrodtIH+9V8bwvKYLdOR/3rLASg5uG+23FbQZrRUi4yr4/6SXhfYkmfOkr7KrDwmecmAOXM/lRnHWXunO5LNAAPOBsNqr9osDbSwpVWzggPrIXTmPWhAhQqwuNSbqDr9qNc4QEQJM/VdKfO12IA4XhXzKB914oJB+7Yac65phlLSkTO4PznWuh8cwWbgli3oD92w10GrfvFVlFMvrKM57fvoRq53mFSPn196lw+J7xhbRWJO0DUxWn+FXIAlfYz+1E+zmfDXHMEi5ba0SN1DR4lgzOlGYipBzC1rhVwCHyqw3DEyPWNKyg44TfGgLMBswYaivKX0DxjIyqBusk4JwoYhWIMNbYg+eYeH5EGip7OKiZiZKjMTJPwg6iTp7UdwXArdhLlzDs3d5gDmIY6bH8MaNXuIyshDDOCDK7Zv6SZ0nbSmWe4uFnNrVnPau3WklWUDXmYn10it+FcJvYu6LFhc1xpOpgKBuzE7ATTXxjDIMK2RRbEhigWAoLgsNSTpPOh3ZjG3MOz4myVV7QgaCGncN5HTT3qizFSV5l1R3h+9/C+44+7u2FuL8Sh3deW5yiNZ5c6sdr8Bcs4bC4Gz+AFy7SouXJ2tlRuWZj5DUwKkx/aS9cTKbndZ4B7oBdTruQfOiPZvDpcw16w1y5dtgG4pds3dsNfCy6iddJ5nlXEyP1KFXzkEKboee135XxDBVrac7scHxlpc64Vis5SxXvPEdpVWJjziKdOyvEi/D4FxSbVxgyAHdyWXcCNGO2lR3OF4ZQDlzFtBmuuSZ2GaTHyofwK2bOOayFHcvbLW4VdHWNHcAM8S8E8m2EwOyuVWNWLg2QiWsZYac34ztEaftQLGYDOhkkgghRy1Bg+/X0600cQhRJ1zaAc26gdAdi3SQNToF4g7Aa/EIJ9fL029qJBRR4NxfuiIt5lymd83M6chy5cqcMXxzD4aRft4i+t+2v3hKi1cA8Sm3l1BUkwc0jWRypNsW2XEZUXMTcAC/zAsCF99BXQeOnG/fGxj8P3duScMDaGRSJKFCpBI2mTJ10mk+qcK6i+fMjwrcAkb+ghALEG8P7XILVtFxDL3YUAMWEALlMaRvB0pk7KdsrFk32Lq4zIWIMRq8nUa7jauSpbtMNLjAn+e3AGmmq3D+VVzhjOgkbSNf9xTjDVzBBd7nbe0PbbCZLlliwLqVmJjWJOWYoRxLunU3LTK1vIsvqRoDMaSfYGuY4a5l3YiTOhfb0UgGaIpDLJyQx8Auq5kDTMsvyiPKaD2Cg3c0RYow5xfioPcZ1tMimSFBWQQAPxSRuREHQUBfiPiIDfdgnQgSEJX4S0kHKSKm4bivuXXLNy74UVEUSJGhgSI6mdqrYnAZUZ3ckEgMcsKrNJy5iZMQDRdIli5fTid0sLam3dIhVFxZMNrIMRAEcxV29g7jW2LNan4si2gpMEjwkGQAZ1O8UtNiGFzODpyIJ+EjQT1/amM376ZbpVriOuSSMyZT+IxrmXodNKw1CWLhLg9xBYF2e6cFwrBhqFyZSVaDDDvImdx0pZ4rxK7ibgRXdwSFVf5jMaAbzyqTil+3lUBNVETodNfwnbevexmMFnGJcCgFQxWRMEjSJ2PnWhsLld8gv4RrTMjoy3FglGBzCdtD+dNeBuXe7RyIDiQcg1jQwY61X7QcR73EW7t580ZldjzUhtCfLwjXnFWOAcTsq12zccPZ/zLZCQVLQDABOoiDqQfKoGsXB5FJ4l98Qy7xt/exqhjOIKx+AHSPib9DRTH4ceEgRIB261RW1rtQ8jC4srGU+N8R7q14RDNousjz3GulAbPaEwEYEnYnkfMirXbi6Q9pCDopaeWumnypew8H1/uKtEDJvHMTsosQzjeIrmDqsXdi0mMoGgANEMHxFbyi2wAbcdD7ftSxi7ni5HTX1qXDXsmvONKIqDTRluSxuMvcIeYHs4/evBhF/mX5sPzSrdvCkqGHMT868FgilTYivbkTW1hyAIYf/AHWsqVVPWsrMv9SY+dlcCPsrJc8Tlzn20J8JA8gVIB570vYuwUdlP4SR+30ppw14JecEeG8JH/8ARdx7qAfVWof2iwwLhk1kax+uvSmsmxqNYTYsxZxuHzoyn8SkfSlTh7fcui/E91RtsIA1p0uWuRNJWClWFnab0nl8Ej5VEPMJk7p2DB8KtW7Vs4e3YcustdvHY8xEE6dBUN/H4fMcOGRLl4ZHuWVVYP4dNiAevWgHAeHd8bhe5ktWhmc8zPIcuW9FsBgMFdbMlq4FtkN3xYgSuo9da851OJVclySRvt58XZr6AQwqJvGcWcOSl05bqMVlQ0ac1BMQfM8+VUsLxlwWe0rG+LfdiQuVSzeJz/UyxG+majfbnh4u3i7a278PbdT5AEEdQfzFLeHtnDqyjUlpBjqABvz0PoK9D8OCZwrcWN6H3/MVzMyiXzx17Zl7JLARnZwSPMcp85ofi+O2n0yuJ5tH6VXe6zDxGQaoYrVSf7mn8vTKu4MAuS+YY7OYexdxdtWuXEvC4IAG5TUDyOkUd7XcOwosO5wD2bpc5binTMSTJBMgHXQit+y+FUO94stoLa7rvDJZTyMczI1nU0Y41gcQyotzFLfsNrooVoGoEjWK87kza+pUKeKHePM8bfQxzTQ3nIbikAmDuPStlVgFYfimIIn3gyPemztBYsYc23NgXFOZSrGBJiCfCdob51twvhlo2LTlIZjO5iCxOg6RpXYJgYsYPBNduJaX43mNOkkmegAJJ8jXnEL8XCqHwWhkXzy7nTmWn2imnimTDLcuW1UO9vubcSCmcyxXl8IPsT1qva4FZuIrHMpKKAVM7AamZ3rOscmSAMBizalWGhEg8xNWMVjle3AMFXV1BmMwkHlroQDPSedW8T2UubpdW55NIPzkigOLwzWmK3FII5dfMdRVgg8SXJb5ZnbVYYzpoDryG4q1wm3dRi5VygzaKSAzecEeevlXmFJS8g1OqyAuaPKBvp5UxYrFpkOZhqNJIWRBnQ+RHzqMe6SQcNa3iHBuDIioXdRrmVVZtCTMwIqliuElUe7IVUIgKSYJkxPIDao1xtuzr3YDAHTmwYRlInQGd9atXuIX8Va+z2rORN2dmjNr+I5RPsCx+dUFPdJcDXOIux8b5yDkJ5ZTpHmOcxNT8Iwd43YtXLai2CzXLjAIiqfiJ1kEkAATM7V7iOzpt/FdtMY2Qs0a+S8hJ5UMuJIAHLWIMnX096JVSoxPx3E4hyS2oUq6qNDHNRqB5mabeD4LPaTxpJGoYwdz1pV7O9niyd673bTKYthRBgbkz1JIg9KacPaK/Ec084j3gUrmI4EWyMvAin25w7/ashXXIoWNZmdo86u9osCbOHshlOZGUaiJ8LT+X0pl4xwm14b1xQ0L4WBHhgzPrtQPi6NirIS3cJIcHK7EDZhpPrVLkuh4Qgs6aiXl02B89f3r2yBGlRrbiZJ0MR6da37yJjTypuFnSuFCbNsx+EfT3r26g6n5Vc4Tg1Fi0GU/AJhgdxO1R4i2g0DZfVP2pTJc5xW22MphBWVMqD+dfr+1ZQt5fZv4Rn41c0aGPUa7EaqYiBB6UtnjQuCGAzTPmNNR6VPjcY5JJygE+/rB0pRxF+W1kEHlpznlTmTc3Ohj2h67f3giaVbti6MRnyy05i4EKZ5bk+VHBeB1Gk+v7Vq7eY95/asA1CneXOD8Yu2iTbIBcZWUiQR0inHit62iquMuFnIBNq34VHSY1n3rnZtkGQRI84/On3hHFLV4XcTfs21ewq5rgIOY6geQ2rl/EMagjIF9SKvy98zSmZxfhiNhUS3INubwRz4grfF56b1z3jgyFT+FtPcDb3FdN4PxN8Q3eNYC24IDkiW5QOoNIn8QeC9xtPdEgoxEiSD4Z6j61r4R1LJlODJ+7nm+eRfj+ZjMu1xZN3SaqG2WIUaliAB1JMAV65+H0FPH8Puzcn7Ze/y0BKArOo/H6DWNPOu51/VrhxHI308z4RbGlmhHjh+DXD2gii01wgM4dtWJ5zS7x/G2kZiYtgTIkakDYedXOL8QDzdb7Nfw3iyXFPjttHwn39NDXLeLcQuXmBNwJmkENsoJA3IjYDUaxXmvhWPIcjZGPr6nu+nmNo5kqpJf43cxHgJUBh8OUQGnQNOp9q0wF69ZnKCVUy9vfIwMGJ2B/WqSYgLO0ciDz8vKrX+ITeUyVVgjPlTPqgInLz2WfSu/Axku4uzddrLKpddDmIIEgFoHrA03jkJm4LttWW2GAJBgafhA0PTTakW9j7TKJs+Pm+fcndiMupnWqhtghNcxYmYBzCDzjedxrWSly7nTXw58/ahXHMGly3DlVYaqzHY/nHlQAYjGXCNLmhmWJUH1BIEeUVta7LXWMu6LO8Av+1DCUdzLgVsQxkZzAJ8Wx33B3E1pbPJgCB5n6EGm232Wsje47+RhR9B+tWbXCLC7W1Prr+dEOVZWkxXwOIAIAZtNlCk/Lp86Lfb8RaQ3NFIga5CwkwIzZm969v8ABAPhIOm0QfmKo3szRbuZnCmQCSSDtpzqu1l6Lm3eY7GDdnBYjMz6ctxMAAHcCs7OKbeMRG0IYofUAj86PcDw1tLJDKQMxMsobcDnEjbzra7whWvL3dq25dSy+JhLW3EwIHjynQHeBQv1aatPdvIcLFYfcE8q0QSYNUiq6g5lI3BLgj1E6VuiqPxP7O370Mi4p2J8Y1X8IbllkZVgiBzP571y/H2GsWrjG4A6sBl1z6sBJnXbppTmMYcuXvLkdO8agnabD5sPcJJMQRJnmK2ho1NLqU1OfAVfweFzFVG7EL8zFQFZgUY4NZDXEU6CacJhWO06Ddwt22NTaZR/NNs6eckflStjLoBAst43O5AdRqc0vlB06a+tFbPDLS66z1YK31KzUeOvAsN2CIxg7SYG22wNLlgYkhoythrzFQe+tiR/Kf0asqvYsplWbabDdRWUPVCnIYe4lwV8xJJ12E6H50uYrD5WMe9dNxBFy3mEtuoPSD+cR+9JfE8JqSCTHWjtGlO9QThjpFSOPWort5QYGvkNT9K8a6x0Cgep/QfvWBCz0XSNaKcH462HLEAMriGVtjzHy1oI9o8z8hH71qtsTr9daxkRXUq3EvidaayblzMSpwiIrWgp0Yt/NHJTOnpVjiF+xkuW7wBRVBcEaKW0UDzINc64JxprMiM9tlKsh216e9MWJ7T4G6Al5gjF0cg/CGSSCTsR8Pyrz2XocquNiQO9efX1m7EuW+ynDkuStqXRigUsxGZFD5YLROUg1fxeMz20bDNlVlzKdsoIOVo2IDDKynkaB3OPYJM1wXQxN7v9Gk58qpp1XKCPalDj3a8FWtYZciElpH9WrQOhJmiJ0nVdSRq1Gu9uPPn8TNqvhJu1vEVZjatW1RZVmy7Fo1094pcKCIKg+pYe2h0B/Stj61rnneu7gxDEgUQbG5U/w8ADTxfn6Va4IO7drlwCSMqjp5jzrYP+EiRWl1DGhMdOfsaNczUOIlpjIVZ9BNE+E37dvR1mDo0A/P2pOR45mRV/DcVIjNqB00oGbAMi0ZtH0x4fh9q9JWV81j8tqH4rhGIt/BFweXxfI/pQvB48fFbfI3l+oOhph4Rx9rha3dtgFRq6fqp69Qa5uRc/TbqbXwPv+IQBWl7C4e1Zstedbh8AJzqBObaAecxpSlqx8OsnQc6eb95bls2mcXEOkfiBBWJ6R6cqpiz3bKttRl2MAdf/ADS3T9XoLM1lj9qhGW9ot/4XfYSLbR1iinC+ELbHeOoz8p5eZo1xDi9m1o7rP8u5+Qpe4jxxbisiAgN+I7/KtDN1HU7BaHjKpU75RfFmCFAAJmhnFjei21uSUcMAoEjqdeXl51aRKlU11kw414EAzsZLjcRnuO4EBmkeU14rjnNag7efKra4V42geen+9bChQAJg+Mh5aRVPi2Y2nGmumvnR63glG8T5Ax9ao8esA4e7G+WR7QdKsczM5665XEnbnRTA3cjqxVo3Mc/Sh1w6T6fnU2JvHkSBHU03Uyd4/X8M45H86DYi4wZp3aBt0B/c0y4PEZ7SE6yoP0FU8ZZDHXWlDtMhRASXRGqmsoiOHL0/P96yptL0R3wOBWxaCYrE2EMkkBgzA7CCuskDUUt46yl1vA9woQRGTu1ckwPEzZoO8ADY6mlfDWbmYm2xBndVVdB5CiTYnESJafMqJ5/371jIz8J+TDLpuzKr2O78JC7fh2jUaadZ1rxbg5e9eXcXdB8RUyNiv7a7zz51rbxM/gT2LD/9VpdVb/iFkjmqt1TVk31n4Pk5/VTXt/EW9PuGjnGIgnfmbJA+RrY3kMoK9B+KNNw+35CjmPvWjcAsB8qqC5Yk+M6lZKicu0gQaXr7AO5YyZOgnX3pjANzAZOJLafwDy0/v51CRJ061rh38LSef6CpLQOYHlImmSbWCA3hLFLFVqt3mE1AwHI0gDG2Wad5UyLpUGU1srkVZg6kr2ZqvctlT5VOt6ts071BtKqa2XjY1ZtY11OkiRlJXSVJ1B8j5a1TfDkapp1FeJieTaHoapgGG8sWIyJxy5qQQpJnYfSZoz2ZxDvcLPcLTqAdhOugAilTCa6DX+nefamfhaFHGkSp+grl9biRUpQATGEYnmUO1FvLibn9UN8wP96G2lMwN6YO09gG8lxpylIOv8s9NedCTxNFEW0n6D96Y6Ri2FfSBegxm1vCvHT1q9h8Mv4iT9Pyodh+JL+IFTz5jn/tU1tDIZIaf6v9NM1MXGDDYb+VVUc+u0+vLrVt8OB+KPXSfSPb51BgcQAvIaRJ22bzqzicYoXMzKBO7wBOhGrDWrqZqV289Kp30BkRIP61TvXy3wBmHUAqNv5m16ahTQzifEr1uUyMZEqyqTHUZuo6wKmmVFjG4fI72yfhMA9Y2rQv4QYkela384MN4Qebc533qbD21Ub/ACP7UwDJUduB4oPaUKfgAUgiNQB9KsuaB9kS2V1ZTlMEEyddiBNHWTTWaXfmQcyNWPnXtToDFe1iagbhJgsRvB1qTFOZXU7fvWVlV3yxA/EWMnU/2aqpcPU/OsrKKOIWbFzA1Ne94dNT86ysqSGQhzI1O9BsafEfU1lZTGHvgXkeHY5T7VYsMep3rysow/bB98upcbqfn5Goy5zDU1lZSMcM2dj1NQXHPU1lZW4I8zZXPU1NZczuaysqjJJlc9TVfGnw+1ZWVBKMu9mbhzrqeXPzp5U+O37/APTWVlcn4h+76Q+Lgy12j/8AaOeagEHmDO46GkbijEFYO6gnzOuteVlE+Gf+GCyfulFnPU7VZwd5gwhiPc+VZWV0JiOfA2OR2kyBoee/WhXZ5y5ZnJZgxhm1I22J1rKypKhEuZOpqK6511O3WsrKyJmCcXqTOtQW0A2AFZWUQSzCfDTp7iiYY9aysoTTPfJRWVlZWZ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6" descr="data:image/jpeg;base64,/9j/4AAQSkZJRgABAQAAAQABAAD/2wCEAAkGBxMTEhUUExQWFhUUGR0YGBgYGRscHRocGBwYHRsdGSAcHSggHx4lHB0YITEiJSkrLi4uGB8zODMsNygtLisBCgoKDg0OGxAQGywmICQuLywsLCwsLCwsLC8sLCwsLCwsLDQsLCwsLCwsLCwsLCwsLCwsLCwsLCwsLCwsLCwsLP/AABEIAMIBAwMBIgACEQEDEQH/xAAcAAACAgMBAQAAAAAAAAAAAAAFBgMEAAIHAQj/xABBEAACAQIEAwYDBgQEBQUBAAABAhEAAwQSITEFQVEGEyJhcYEykaEUI0KxwdEHUmLwFTNy4UOistLxJDSCksJz/8QAGgEAAgMBAQAAAAAAAAAAAAAAAwQAAQIFBv/EADMRAAICAQMBBgUEAgEFAAAAAAECABEDEiExBBNBUWFx8AUigZGhFDKx4cHRUhUjM0Ji/9oADAMBAAIRAxEAPwBVtJ409f8Auq5h7zLlymJLT0O5qvcZVZCxCy3PTn/vW6MDlgg+Jtj1FLsAw3hlNQ/huO2rxVMTblobLcHxKBoYb9DNTYzhbW1Doe8tZCA43G3xAbflSkRFxf8AS/601dluJFLiWyZtuoVlO3iygH60k2BsXzYuP+P+vCFDXzI7Ww1Pw+nMfSr+Eua6nZf2rbj/AA7urptDYDTXlII+VQWoEz/e8flUDahqEaU7S9bumAOiL+ZqLFvI9v0qJW/6R+ta3Tofl8xRAJktF/jLv3DZBLDWOoBBPrpNKeKwjlRfykK5ygGAZ2WBuQddhTreaP8AmpU4y89xr4lTMx3hsxgR5ADSelMYjFc8rWbQzKl8d0FMucpzHlA0gCmSzg8I6nLCrlOUhoLQdYkiW/farfEMAt+2NfEXGV9CVDLmKkjQ7beVKi4yPu3KwPCGOuUTrWv3TFcecvYi3muGwbwRFbwz40EaA6AHzJGnlWlzjl21dGIS6rXkbIrR4SgBGi89yZPKhckZgE1Iy6cuesbcq1tCIm3nI0kSPmdutaAkegZrluOe8bUs0ksDqTrr+tGT9nZ0UKBmBzsrQFYDkGBBUnmKiwa4hwqIIFt84E9dYY9II3pjwfB5Oa6FGbcLsPKdC3096Fmzrj5MvGhaAE4IGJ1YidARE9CIq9f7NXmsobeVTJDKXAEcjI8xtRU2xaItohIGgjwn5ch6+dVruMtBoyyI1lW8JjY0vrzOQV/P+oRmxqK/iVOFdn71piS9idNBdH8wn6TTF9jc/Dlb0YH9aXeIHMyhAu0zpEwSATt9aJYMWmUZrRzASSoUiddpIPICNaDlxZcnzHn35zSZVx7CW7+GdRJVh10NAMZxZbQM7EmCdj6RufKiOFwmIRA9u6QpPVl1PUaqD61cuO4g3rVu8BqHUAEe6yJ9qz2LYt3Fj375mxnD8HeL18YjECx3ZyAq7NmEbOQDlMzpRdAEXLcfvGiCAoHtAqXHOrjvLbscimbJIV2JIiCdDz50m4vj106W4sjnl+I+rHX5RRERswpQAB79ZlnCbkxoxbEo6EKoa28JIzEBTsBrFW7nHLaFEuMVZkVhKmCDtBWenOk3svbL4gsAzfd3czGSBNtok+vU0bxWE7y5h7kTksDwTMsm3trUydOitoY+f19iDLlhcJ90l0HMFczqNDBPLr5VQPA7SsWQFCeWsfI7e1LFzCXkJY23DEyWg7nnIq3g+J4kbOWUbhhmA9Z1Hzoo6ZgPkeZ7Qd4kHF0AuvA5yfcA/rVUUU4iAxV2IllU5QPLz8/WreF4OyjPllj8KnZfXzppXpRfMCRZMqcOtMCwZSuZTA9INX8EkEMrkMpDAgTBBBBn1q3guDXO8Vnb4SQRDcxsJ335QPWruCwSJIdRcJP4pJA/pAkD1qyCZi6Mfz2eweNjFMvivAM0RuAAfqKyk6w2IVQEOVRsAdtf9VZUo+U1rif2tslTbl805uQEbf37UDVqt8VDSMxnU9f3rOF8PuX7i2rQBdzABIA85J5Det46CbzWT901t4phsT8z+9Pn8OOFXr9wYm6SuFs+KWj7wjUKs8gRJPlUmF7P8OwKh8VcGJujUL8Nr0C/E8eehoT2q7a3MQpS2O7tAEADSR6DQCk26hsx04BY/wCR4Hp4zVad2P0ljtV22L4p2tJbuW9hmzAnqQVYaT1Bqhb7br+LDsP9NwHryKA8+tKyNyrwimU6dFULXEoZnHfHK32zskmbdwaR+E/rVhe1WFYau67b22MRHNQaRgwjYT1pyOHs4K3ZBw9u7i3tC85veJLIacoCbFv+0+lYyKqEAAkniaGRjLQPfJnwx745ZColySTMAAoB050ExPZvEWltnEo1tbrZ7lxlMW9/Cx2GkmOrRVrjXGMdFvvMQ6i5/wAO34MokRosb6mJ2rfhfam5hcS1u6zXbBPd3UclgRABPi57+tCrMFtK9N7+9D+JHYE0YbwXH+HWbKZ7odv6LbNE+igaVrc7V8LP/DZh5WP3ilXth2aGDvxblsNeGey0yIO6z1H1BHnQjOYmYjel8fQYMg7QMxvzr/Eo5GuPJ45wo69w48xZA/I1Pw5cDezdzbuLGniXKCzEmATOu7Hy9qWuGdlMbftC9aSbTTDF1A0JBnWdCNaZcLh1tottWkKD4ubHdm6iTt0AWsdThTAvys1+sJhBdpd7q3ZGUZYX+X4dANSdzpGp1pV4v2jZzkSNDuNtNo2qxxvHCRZL5AykloJM/hEDWCRrS/3VpToXuHrog/8A035UboumFdo+5PEnUZN9I4kq8auhcpgj5REmBEaSTpU+C4jaZyxRlc6koTz5wdvWoe+XcW7f/wApY/Ux9K1uYu4y5QfDIOUAKpI20UCfeujo8orcbMDctXpBcMJ1kQVgaAj+9aHPwkhzklQI5EdOnlQUcTvEks58Qg6Db5VascXQMM1tRpGYA6xESCY0oZRpcMYO/iE08RU77Ef82u1W3uMCgVsrMGM6ZpEQBA103Bmq+Cwwugd06zrAOUAzsCSJHvRPBp41t3rRVpgHXcDrS2RmTfeEVQ0jNgXfiyoSeQ0+QqthOzOHdjcuJmaSOimOZGkn1qfBYnxllAK5yAJg5VYActYKsddxGtGsPhk7xg7hEPiDEEjXynf9qR6hmRvkNX4RnFRHzd0qvbXIUQACCIUCBII5aVoOzCYZQe+a47AKR3cAc9PFoJ/SjOExtgHLZw74pxzE5PcZdPefWvOKXb94hL1y1h1GuS2pdwNtckx6EihqmQfLdXz4n/MtnUmA34RcGeDaPdxnAuqCuYSA2bKJjkDQS+qMYKhj6A/+famZOHYYE5LN/FMTu7BQT/8ACWI9TU7YK+nOxhBvAjP7nVvenMeHSLP52/2fxAnJfu4pYXCSwKp8GgmAF1J5/KruIssRAZQwIPXY+35UUxPD1zBu+N0mCTqD6EkT+deYTCBS0iQTprMCnEZAL9/cwDXczA3GhsyKc2gLyIHKACPyNXOFcBNwMQ4MHVFhSfnAj2qbD4OScoOuu3kKKYTgt2QVEGBqJmfb2rWs9wmSphvB9mbORZiYrKns4TEgAZgfUVlF1HwlaBPmniFl5111/CD+5rTCXXtsroSrKZBrLmLuSfF9BUQxbeVUFYCiBCkqTcdMH2wt3F7vGYa3cG2YLt5jXMvs1SYvsjZxFtrnDrmcgSbDsMw8lYwfZ9fOkoY48wKscP4lcW4GskpcXUEeQ5jmPKlG6ZsfzYTp8uV+3d9JssG5/uV+5IJDeFlMFW0YEciDBrDbJBPQU9dvMOmKwWF4kFCPcHd3QNmMwD6ggiehHSkNkApjBmOVbIo8EeBgyADLfZvAG9irFr+e4oMaiJlvoDXVMS2BfF4lsRbJ7u4EW6HP3a27aD4dj4y2hmaV/wCEnCc2LW+dFtByu+pK5J9AGOvX0oNxDHs5uAjQ3blwROpZ2IJ6mIA6Usz6+pKr/wCo3+p/qEApbPfOj8X4aLeG8JF21dZWW6BMjMDmJI8LwD0iQKR+Jpw0o1y02LW8ZJt3BbKknfVVBHPWZ2pu7TYh8Pg1sKxClQjDkdAP+rX2rnjDN3guSCRmSF0LaaGNgROuuoFa6JkZCycEnmZyg6t429mUPEOG3sG5++w8XLLdI1UHykMp8m8qQ76lWkc+R/v2rrP8J+Ci3YfEsPFdJVfK2sT82n5Uj8c4YWaUUnMTCqCTqdIA1rOE6M+RO7ZvqefvVyMNgYS7LcTuWsBctspIuXjkYST3ZVe8AA5FhE9S9SYvGoiqzkKHJidCcscjrudo5Ut8T4jiUAslTYyKFywUaAOc+LXU6RvVfFycEjNAa1iWtnWTFy2LgO/VWob9Mcr63O3l4d0KuUIKWbX8TYLl2d3JM6JA8omNK1filomRZY8/E4H5LQhrnmK8z+lPjEKqz79IAt31DdzjgaPuE028bfpFQtxhPhOGHtcP0lTQwX4H4a0DeY+lQYV8/uf9yaj7Ah3D4zDuYi5b9crj/lgz7VcXhKsMynOJjw6e0NBn0mgGDcKcwjMuqkMND6GQaL4XirKILAhoJGWDI00OwEDpQ3R13Qn67+/vNqVPInlnCXLT5rbjzD6CP6g2hH9inXhPEnu2lkhSATBk5OUozaxzA13FLFziAYSSCkwRIYAHZh+Iee1FOGWz/wAMKzIPh0zBT+JG/Eh019jQsjto+Ye/OWEF7GFcHhlUBVGiiJO+3XqdfnV3DYO8XA7tDpob0xoN/iAMajWt8LhGbwqJOn1AOvlTNhezlxyGf6maVwY2clyLm8jadhIMPwO7eXx33dNRksgInpOgqE8ISw4C2ANz94Q/SDCwJGu5501YTgQX8R9tKuJgbS8h70+uKhX9RcmKLWb9wRLR0Xwj6RUY7MXCNgKc3xtpOY9qG8S41KEJbLSI10FX2SiS5zjiFtUeAZHJgRr7TRjsetrvCLx8JBKluRB2PrM+1VL/AA93LFoTMZORjpoIgchAivRw8qv3aPdcHQL+bE6wPWsAUZLnQzjMMn4lPprVe52ltAHKC0GI+e3ypItYvux/6i2LVwk6MQc08wJOnKKg4pxcKwE6oQSAOWkj1ohciUTHRu0l3la09f8AespFHHz/ACH/AOwrKmsyrnMeNYBbJUEGWAMbHVVPPQ77ihucdDHtT5254Oz3LbBHcLbHitwR8TDXTmAII0MUorw1p+G5oCfEunhE9KMu4karqUc6dGph7I9mLuKufdghIIa4w8KAjcmdT0Aot2A7P4O/bFy8Xu3AxBsyFRQNi5GpBGvSmntTfx9u33eFsKthRA7iGgeSiCPWDXO6nrgH7FP3eJ2H9/SFXHQ1GVO2r2GwyYHDuq2cOVU3GzEAqCQDlBMsfzpEwHBBcCnvrYJUMyePMqnfMcuQGNfi5iruAulsJfOpPe2+WuoefevMBYud01t7bJlAN2VKsADKqQYIkRod/amMS9mhA3N8+tb/ANTPLAniPn8Pbwf7S1sRZtoETSMx8RJ11iAABy9TSFwiwHxGHQ8+6J3jZCfLrXVv4V4ZbeFfOpVrj5yOg1VRr/So+dMi4S2uiIgHkoH5CuTlzL0ruRve3O4q+f5jO7cxA7a4N76hbKm42YGE167xS9w3+HWMcqXti0JklmEx5AEma7IulWrFxI1FA6PrqUYloeZlOu9mCcLw1LVsIk5QuQbaD1A9fmal4dgbdgRbUDlPMjzO9FbzIVIEA8uVUG0pXrO2R9erVdbjix3eG0taIqZjMGrg81IInSQOmtcq4/2JtYVLhb/2xuK4Klx3ZVCgzwtxjpOsRLk6V1y1aYiRS9224jdw1gG3bLvccWwInQgliRtsDv1rXTNmw5A2NPlarB4+h7vfMogHYzjXEuHYbuXfD3pdQDAuSIzAGQUU7GouzPZ+7icQq2r9twjrmBYgGZbL8OshSvkd6dLeFtFT32BtgNvP2efbwIR1hTWYLheClmtBkIIJyEkKVIYbMyj5jnXc/wCoJe6n8H+JjsT3GKnE+x2LsEAYi3cLfCEY6woYxKgaKynfmKWDxC8JGcyJEEKf0rquD7LO903LN204C+EGUifCQFXMIyhRIJG3ShfajsVjboXJatEzJIdQx9Jg1petwF6JWvPavuJRQgd9xDv43MwFtQ0gCHRCS0axA67V490qYe0gO8eNDrz0bX5V0vg/ZK9bdQMMiELPeEAmQPKdTr869452TuXVIFkszGZICwTpO5+lT9biDhRX0IkCWLuc6suG1AbTcGGj5gH2o1bwfdhbqlcp2KtlOvIq2v0pl7P9jhacNiLbvkgwEzKTJgERLddf0q52rweGuJbexaeyc7rczqyjUDVUkwJmIApntUOwMHULdkOOqhttBLsrLlOhIB8J/P5U7HjrQPCokTr6mue9l+HYdlBS7ezAiWjwyNPxiPOimNud4clq42ZTllRuZMTzjzFCbJ2Q3G3jL06uOYwY3j5Uat7DSho42jgHNqeROs0nYsX7bkN3gcdW/ImoT3rGWYljvmaZ8pijXcGQY0YvtAq7T8iPqaGY3tC4jKoIOzEzPXY7+VCMSpGhiTyAJ/MmoFuIAVIeG3BgQeq7a1VSpYHG7jXFDOInVQsfPnVDi7k3WEyJ21PPpRIuCVUYbDjmLq21DEdQx8XqJoqnB85Zy6ga+HOqkxqdwx9so9arRbVJe0WeG2mWbhTRPhWAMzfsN61so5YlgPFMkmSSQemm9NeJweCCAviR4Zyqs66bM0czBMAbDWgz4nArrnnz05f6s/zBFFOEkTGoQekx8SD2/wB6yt+8trpnuLHIMY9vEKyhqLAM0GWprxXglu1edcSroe8VAUeQFcwsDKdJM+9GT2WGEkIveXrxy2lchtI3bwgAbk+Q31Ey2lGKxFx7wLWUcu+YZj4CCAPXTQbAE8qE8e4+/wBpZs3+YkNkj7uzmAItsNiQDJGggDlTJBVal2Mj6pVx9yzhrX2aw5KNrdxAEm6w3AA2QRQzh3Gb9ghrF9xG6uIUdJkxr5UIwqy4zllWNTE6Qf8Ax70VS9ZXRAxkFYgT4hBmQfnvSzKpGlhd+O8ISeZ0LgfFLeKRsVaS2cTYhrqkEJcgNrG8iSQeoG9UsFYa7cZ2jNfPesCJEsWjfSACRrWv8MeGtbW/iSCLbrkQfzE75eZGwn1p/wCD8BS2iteA0A8H8umgbrB9qV6Y6GfGp+VeL7tuL8BNML3MrcOuNle7cPxw5OwACCSenMx0ivMLxu1cYLbzvJjMLdzIOclioWPME1btHxXNFhrhYc9MqKJnn4fyqU3D1rzXV5MXauTZP2HEaUGptr1/SsA6n9a0msnc8hqSeVIXvNSwjKuomfSK1uXJoI3abCCfvlKifEuqmN8raKx8gTRLBYq3dQXLTh1PMU44zDFutL7+sxtcvYe+VoT20w637ENm+7YOCrMp2I3Ug7E1dmvWEiCJB0IPOs4+uyomi9pNIu5xLiF2wzFLJzt4l++NxlmGBBLHTyP50Ms3yuM7y1NsqoE2hEQBIhRHqDIkc66pxLscqjNhoLNczEXXciDMwQCRHIUMTsJc75rhuWUVtQq5pBjWfBG/pXosPW4AlFtiO+BYEtcl7M8Ss4m8UvWymLt+JSAbZuryYbDNuCD67UwYzh1wtm76+Afw96oE+qifrQjC9igMVZxDYoxZIOQW9WK54ly2gh4Ph2FOFvKwMAHlMDzoGQocg7OiD5cS7NbxSt23t3bIN+6UbUgsWkqy6eQIbX0pe4vxq+huRddZZsok6JPhbU6A6mekUx9o8SqWfEcveA2g0wVztazGeuQNEc6BLazKrXIzuVCs7Zotw0p4m8PLTyFM9mvYBiBe/cJSn5qlfgXadS84vE30ygDIisweJkyoO+nyNUcf23xLXj9nDgMxKW2GaEE6mQTqADoedUO0uDy93ctmEtNNxUjxA7nfWI286htFGMrdCtkTI/SVedeXI+9EQYnAJUfaWVo7GFV7d4giXSySD4g1sHTpIjWOg086buD8du/Z0xD4ewyZoi2xDAzowDKV5DXMOVcgW2yLqjiSRmOzDll0+s610/8Ah4Xu8Pv2Ih7ZESdiASsiNRI+vlRWwIANAHv+4MHxg1XsTiWuEhnfvVzMVHicqc0eiA66686jwfGbSXUNtbYYnKo8b6sYESCp15zXvFMG9rFWzctsbTqV1GhGYkgyCNiDr0nlWd9hvtNu2ot2il5FjvCxJzgRAQLqdKvp869nvJkx73c343xJbr3GuoSba+NvhWZhAgUjXlz1B6UrX+NpH+Qs7AlifzFNf8QbT2QxVITvAxYxDkgg858OgA82POkkcRgAi5lMnwqg06a5SKbVtrMEFU98I8M4uyuiXbYW0zCIXKVYxBB58gR0NG+3uNNkKig57wILdLYiQD1Jj2mlAcYuMy5rlxgGUwSetNv8VVAOHZhIYOBrH8h/WhtvkBlEC6iNcfbXn/VpUblNdZ+f7V7mBHwD1mjfZ/BWHsubolwzBNJBPdzDGOUEjzo4MskCMfD+Fd7at3AwAZQYIJOwrKj4fc+7SFyCNFnaPXWsrlM7AkTrY/g6OgbXyL4/uEu0uO+z2RbQg5TL7nMzKYMjQKpIjkWJ6UtcSw7sF7skB7Y8gimWIMakEzzijnE7t/Fs0TaR9GCkaxr4uekAknTQaDSrb8MsMLeIdpNtoFsEKPBrlJIIaADAA112rp5G1NOQihRUWeEcI720jfafC7G2znwqgUrrl3OrH5U1cO7G4O2wX7RcvsTJRdAT1MeLKa8xDILi5LKIgVmYG2SQHMeLOWToZAEke9XGwubDZcPetqFuqzFLpGZVIMeEwW3GXypXqMDNw+n0A/mEVgO65dvDFfbMOAqDBpOtsgqpykKHHxDWOVGsfiMTeYrbBs2gY71/EznraWYA38Tcuhpe4Fef7W/jud2SSEZYA+KfbQRTdHj1+Eb9Nucc65gLdN/2iAbrf/J8/OHUhxchwiBFCAscoiWMsfNj1qear2HBJ1jyqLjGM7mxcuL4mVZUGAJ2E76V57KGy5djuTGOBL61y3tlx98bd+zWjGGU6wY70ruWjXJOw5gE1e4fxa7evZLt+9ldT4UIAGm5AEZYnWhOCwiB7pttmWAqHy1126k67GK63TdGelt2omtvKUBqi7j7TE6eg/0r+WvKrXZLj74LEBte6bS6nVeoG2Ycj7c6m4qAjwFLkgIoBiSApPIkzm2Ami3C+w126VfEJ3FvfKWm4x5AKFkSJ318tK6qlXx042Ign52nQsNxS7etpctoiJcAZDcJkg7eEQB6TVbiXGreHRbmJxa20YwCibt0EB2Ncwx/bB8PfjB3LYsqFGQoGClQV8PMaaEg60G7RdqL2LKG4V8AIAVSoliWYwSdzynlXPX4KTk/+fz+RKOcAbDedK4r2/wqlPs7tffMAFcXVBDaHU24HLlQm9/FEo0DDplI+LvHgHXwxlB9/wA65rYvEXEeZysG2P4SDH0rTEOGZj1YnnABJrq4vh2HGAKv1gGyEzqt3+JTW8rX7AVCJItsSwn4ZDkAAmRrU2F/iegYqcNfCmGDDIAFygkvJ8Ma6dI51yWzimUyrMG/mDMp+hGlatiW1E6NvqdfXXX3o36RPCVqM6n214015VsjD3Ea2waTlK6qRupg7/SkfHrCxcuBZ/CDmPnou3vQvG8UvXSGuXCxChduS7DTyqWzgJTOzALE6irXEMY52ku4RwFkFCFJIncgjwlSAIExz+VWMFxO7YvMsnI658gykqdNto5n3q52bsfdF2ELlGbqfxD6ZR7mq+KxL2b63rblGgqcpZSQdSJUjyoAZcmQ4zuIWiqapYLi7h7l8AnJnPj1M2wDP1FEf4fdohhTcZ7TsL0f5epLAtvmMzFULOIN3CXyoO1wsS0z4FzT1k6660Nw/F1S2LZAZAxuCAAysZAAbUkRrHlTIxqBQEBqJMc+0Pbe06G2cPdEEhg5CETGmk/IikPB3oxFtoXKLtoyYGzL1PkanxWPS6PGArZpY7giABpEzIY5p57VoDkR4RWl7cDfZiSR7aHaqTEEs+Mhe9p0P+JJVhcDMckodPFl/wA0EqOewrmt3upcC5KpqDkIzbb6aHXnpT92nzKpzhVFsh8oGupuqdQegpJItZi0SNeoOY7HflV4GJQEitpg7cSlfsWima076HWV5kAiNes10/jmAOLWzce3FjDy90u6ochVfg1bWR0pNTiy27GRE8JiQTrI5joDFNHHsa4wigoypeChywEEFcwAgzuAaDlzHWlL43NaN9zKd/C8MZA9vD3SDBDG7pE6iIG4mgeNvWExCPh1cYdGZmzDVSylRE6mBpr1ofjLAtg5rkZtcojrMxyHrVq0E7llzSDr+9GfKRuP8zQS+ZVwnFAqxruevMk1lR4jgt5WKpkdRsyOApHkDqPQ15V1jMZXqcygAHiMeO441koAw+DVQJA0KkSRPmPatMF2qcW0CgMo+PMFLGdidddjoBSncJhZMlmMk9Dy/vrUuFwREEslvYhnMaeXP5U26IqDb6xEMxJjJw/i904ib+RreYBmtk7sTlXKTlIYjWBEHXmKZbuExFy3cXC2DqSstkRNMu+2sZtQDBJ1rmOMxJULbgDL8/FuCTrHltR7gvbvGYTDi0mV0BJXPusnWD0k0h1WPIRqxAE+B4jGN6UqY79k+z2Jw9xr+KIQDZFZWzQIBGUQqifU86sP2vdeI27DkCxfTKumvenVTPQwVjzFc/4b24xzXw3ejMdFU6Kf6SNtevKaNdvrSYrCYbG2AVLXCrBeTDMCVj+pZBHSuXlwZjmBz1TDT8vA2hEZQu3dOjHGawYA8gBWuORblp0YwrqQT0039jr7Ui4Htdae2GvZDcEBzEyf5ttAfzNNfCsdbfDi+uqPIUhQDoSvTqCfaksPwzK+YarFcn08IfJkQLYlHCYRraIqeNlVQX22WDudvKoMPgLuZu9ZUQSFEqx3kwF13PM1JxHiIRDkdeSoFI1Zjq3UifnAoFcxsF5Pgtwsk6HLOYk8/ETrzNegbpcbCjFf1LxmfG4PAywIa6JLXWiVnUhTyGw0360l9pO1r4jCXriEhWurhkOx1Vrl0x/pCLP9ZpewvDFxNxi913WJGUjUhhO4IEArHOi/EuCW1wIRSQExOYzqfHZgbxvkIB2kVhenUEDk7enMj5vCJEQNqYuwvZo4/ErakqgBe4REhFjaREliAKbLf8Nbd3DYe4MSU79Q4m0GjRTB8Ynemf8AhHwkYYYlJDEOql4gtGcew02k86ZdyBBAi6iR/EXsPawVi3fw7XCubJcFwqx8XwFSFXmCCPMVz7Ma+g+3XDVxOEa0zFczIwIAOqmY1IGuus1zPiPY+zbmLhgCfE65j6KooKdUgOljvJW1xIqS0pMeEsJ1HIgb7a0yf4VZBRgj93MPcuA5FIEn8IJO2g02qRcaqKQrgBwFQKMrKSw8bRqAqyQJ3imNflIKIg3H8JvJdZXsC20xlzLAMDQHP9OW1a4m5eKFWyZV0IzIu0aLrJ9qJdtcd/6oDMcotiC3xEktmLGTJJgzvrS6+IJafijz69SKgGrcycRkw/H1NoWmVkLGSV12iIn0A9qpXsYCMrE5VZiDHiloBLddANK27P8AAXxTOuZSwIjx5THUAKZ9fOmTifYL7PZdrhScs/5jGNtSMgjWR7is48CISRLbKSKMC8I4klrDXrLAk3C+VhGzIi7e0+1B7agKd99v1/vrV/goUXGsPMicsgFpG68udGf8LXoR6rRKEESQYrd3MDUecTVlbrKdyfUR70yWuErrodtIH+9V8bwvKYLdOR/3rLASg5uG+23FbQZrRUi4yr4/6SXhfYkmfOkr7KrDwmecmAOXM/lRnHWXunO5LNAAPOBsNqr9osDbSwpVWzggPrIXTmPWhAhQqwuNSbqDr9qNc4QEQJM/VdKfO12IA4XhXzKB914oJB+7Yac65phlLSkTO4PznWuh8cwWbgli3oD92w10GrfvFVlFMvrKM57fvoRq53mFSPn196lw+J7xhbRWJO0DUxWn+FXIAlfYz+1E+zmfDXHMEi5ba0SN1DR4lgzOlGYipBzC1rhVwCHyqw3DEyPWNKyg44TfGgLMBswYaivKX0DxjIyqBusk4JwoYhWIMNbYg+eYeH5EGip7OKiZiZKjMTJPwg6iTp7UdwXArdhLlzDs3d5gDmIY6bH8MaNXuIyshDDOCDK7Zv6SZ0nbSmWe4uFnNrVnPau3WklWUDXmYn10it+FcJvYu6LFhc1xpOpgKBuzE7ATTXxjDIMK2RRbEhigWAoLgsNSTpPOh3ZjG3MOz4myVV7QgaCGncN5HTT3qizFSV5l1R3h+9/C+44+7u2FuL8Sh3deW5yiNZ5c6sdr8Bcs4bC4Gz+AFy7SouXJ2tlRuWZj5DUwKkx/aS9cTKbndZ4B7oBdTruQfOiPZvDpcw16w1y5dtgG4pds3dsNfCy6iddJ5nlXEyP1KFXzkEKboee135XxDBVrac7scHxlpc64Vis5SxXvPEdpVWJjziKdOyvEi/D4FxSbVxgyAHdyWXcCNGO2lR3OF4ZQDlzFtBmuuSZ2GaTHyofwK2bOOayFHcvbLW4VdHWNHcAM8S8E8m2EwOyuVWNWLg2QiWsZYac34ztEaftQLGYDOhkkgghRy1Bg+/X0600cQhRJ1zaAc26gdAdi3SQNToF4g7Aa/EIJ9fL029qJBRR4NxfuiIt5lymd83M6chy5cqcMXxzD4aRft4i+t+2v3hKi1cA8Sm3l1BUkwc0jWRypNsW2XEZUXMTcAC/zAsCF99BXQeOnG/fGxj8P3duScMDaGRSJKFCpBI2mTJ10mk+qcK6i+fMjwrcAkb+ghALEG8P7XILVtFxDL3YUAMWEALlMaRvB0pk7KdsrFk32Lq4zIWIMRq8nUa7jauSpbtMNLjAn+e3AGmmq3D+VVzhjOgkbSNf9xTjDVzBBd7nbe0PbbCZLlliwLqVmJjWJOWYoRxLunU3LTK1vIsvqRoDMaSfYGuY4a5l3YiTOhfb0UgGaIpDLJyQx8Auq5kDTMsvyiPKaD2Cg3c0RYow5xfioPcZ1tMimSFBWQQAPxSRuREHQUBfiPiIDfdgnQgSEJX4S0kHKSKm4bivuXXLNy74UVEUSJGhgSI6mdqrYnAZUZ3ckEgMcsKrNJy5iZMQDRdIli5fTid0sLam3dIhVFxZMNrIMRAEcxV29g7jW2LNan4si2gpMEjwkGQAZ1O8UtNiGFzODpyIJ+EjQT1/amM376ZbpVriOuSSMyZT+IxrmXodNKw1CWLhLg9xBYF2e6cFwrBhqFyZSVaDDDvImdx0pZ4rxK7ibgRXdwSFVf5jMaAbzyqTil+3lUBNVETodNfwnbevexmMFnGJcCgFQxWRMEjSJ2PnWhsLld8gv4RrTMjoy3FglGBzCdtD+dNeBuXe7RyIDiQcg1jQwY61X7QcR73EW7t580ZldjzUhtCfLwjXnFWOAcTsq12zccPZ/zLZCQVLQDABOoiDqQfKoGsXB5FJ4l98Qy7xt/exqhjOIKx+AHSPib9DRTH4ceEgRIB261RW1rtQ8jC4srGU+N8R7q14RDNousjz3GulAbPaEwEYEnYnkfMirXbi6Q9pCDopaeWumnypew8H1/uKtEDJvHMTsosQzjeIrmDqsXdi0mMoGgANEMHxFbyi2wAbcdD7ftSxi7ni5HTX1qXDXsmvONKIqDTRluSxuMvcIeYHs4/evBhF/mX5sPzSrdvCkqGHMT868FgilTYivbkTW1hyAIYf/AHWsqVVPWsrMv9SY+dlcCPsrJc8Tlzn20J8JA8gVIB570vYuwUdlP4SR+30ppw14JecEeG8JH/8ARdx7qAfVWof2iwwLhk1kax+uvSmsmxqNYTYsxZxuHzoyn8SkfSlTh7fcui/E91RtsIA1p0uWuRNJWClWFnab0nl8Ej5VEPMJk7p2DB8KtW7Vs4e3YcustdvHY8xEE6dBUN/H4fMcOGRLl4ZHuWVVYP4dNiAevWgHAeHd8bhe5ktWhmc8zPIcuW9FsBgMFdbMlq4FtkN3xYgSuo9da851OJVclySRvt58XZr6AQwqJvGcWcOSl05bqMVlQ0ac1BMQfM8+VUsLxlwWe0rG+LfdiQuVSzeJz/UyxG+majfbnh4u3i7a278PbdT5AEEdQfzFLeHtnDqyjUlpBjqABvz0PoK9D8OCZwrcWN6H3/MVzMyiXzx17Zl7JLARnZwSPMcp85ofi+O2n0yuJ5tH6VXe6zDxGQaoYrVSf7mn8vTKu4MAuS+YY7OYexdxdtWuXEvC4IAG5TUDyOkUd7XcOwosO5wD2bpc5binTMSTJBMgHXQit+y+FUO94stoLa7rvDJZTyMczI1nU0Y41gcQyotzFLfsNrooVoGoEjWK87kza+pUKeKHePM8bfQxzTQ3nIbikAmDuPStlVgFYfimIIn3gyPemztBYsYc23NgXFOZSrGBJiCfCdob51twvhlo2LTlIZjO5iCxOg6RpXYJgYsYPBNduJaX43mNOkkmegAJJ8jXnEL8XCqHwWhkXzy7nTmWn2imnimTDLcuW1UO9vubcSCmcyxXl8IPsT1qva4FZuIrHMpKKAVM7AamZ3rOscmSAMBizalWGhEg8xNWMVjle3AMFXV1BmMwkHlroQDPSedW8T2UubpdW55NIPzkigOLwzWmK3FII5dfMdRVgg8SXJb5ZnbVYYzpoDryG4q1wm3dRi5VygzaKSAzecEeevlXmFJS8g1OqyAuaPKBvp5UxYrFpkOZhqNJIWRBnQ+RHzqMe6SQcNa3iHBuDIioXdRrmVVZtCTMwIqliuElUe7IVUIgKSYJkxPIDao1xtuzr3YDAHTmwYRlInQGd9atXuIX8Va+z2rORN2dmjNr+I5RPsCx+dUFPdJcDXOIux8b5yDkJ5ZTpHmOcxNT8Iwd43YtXLai2CzXLjAIiqfiJ1kEkAATM7V7iOzpt/FdtMY2Qs0a+S8hJ5UMuJIAHLWIMnX096JVSoxPx3E4hyS2oUq6qNDHNRqB5mabeD4LPaTxpJGoYwdz1pV7O9niyd673bTKYthRBgbkz1JIg9KacPaK/Ec084j3gUrmI4EWyMvAin25w7/ashXXIoWNZmdo86u9osCbOHshlOZGUaiJ8LT+X0pl4xwm14b1xQ0L4WBHhgzPrtQPi6NirIS3cJIcHK7EDZhpPrVLkuh4Qgs6aiXl02B89f3r2yBGlRrbiZJ0MR6da37yJjTypuFnSuFCbNsx+EfT3r26g6n5Vc4Tg1Fi0GU/AJhgdxO1R4i2g0DZfVP2pTJc5xW22MphBWVMqD+dfr+1ZQt5fZv4Rn41c0aGPUa7EaqYiBB6UtnjQuCGAzTPmNNR6VPjcY5JJygE+/rB0pRxF+W1kEHlpznlTmTc3Ohj2h67f3giaVbti6MRnyy05i4EKZ5bk+VHBeB1Gk+v7Vq7eY95/asA1CneXOD8Yu2iTbIBcZWUiQR0inHit62iquMuFnIBNq34VHSY1n3rnZtkGQRI84/On3hHFLV4XcTfs21ewq5rgIOY6geQ2rl/EMagjIF9SKvy98zSmZxfhiNhUS3INubwRz4grfF56b1z3jgyFT+FtPcDb3FdN4PxN8Q3eNYC24IDkiW5QOoNIn8QeC9xtPdEgoxEiSD4Z6j61r4R1LJlODJ+7nm+eRfj+ZjMu1xZN3SaqG2WIUaliAB1JMAV65+H0FPH8Puzcn7Ze/y0BKArOo/H6DWNPOu51/VrhxHI308z4RbGlmhHjh+DXD2gii01wgM4dtWJ5zS7x/G2kZiYtgTIkakDYedXOL8QDzdb7Nfw3iyXFPjttHwn39NDXLeLcQuXmBNwJmkENsoJA3IjYDUaxXmvhWPIcjZGPr6nu+nmNo5kqpJf43cxHgJUBh8OUQGnQNOp9q0wF69ZnKCVUy9vfIwMGJ2B/WqSYgLO0ciDz8vKrX+ITeUyVVgjPlTPqgInLz2WfSu/Axku4uzddrLKpddDmIIEgFoHrA03jkJm4LttWW2GAJBgafhA0PTTakW9j7TKJs+Pm+fcndiMupnWqhtghNcxYmYBzCDzjedxrWSly7nTXw58/ahXHMGly3DlVYaqzHY/nHlQAYjGXCNLmhmWJUH1BIEeUVta7LXWMu6LO8Av+1DCUdzLgVsQxkZzAJ8Wx33B3E1pbPJgCB5n6EGm232Wsje47+RhR9B+tWbXCLC7W1Prr+dEOVZWkxXwOIAIAZtNlCk/Lp86Lfb8RaQ3NFIga5CwkwIzZm969v8ABAPhIOm0QfmKo3szRbuZnCmQCSSDtpzqu1l6Lm3eY7GDdnBYjMz6ctxMAAHcCs7OKbeMRG0IYofUAj86PcDw1tLJDKQMxMsobcDnEjbzra7whWvL3dq25dSy+JhLW3EwIHjynQHeBQv1aatPdvIcLFYfcE8q0QSYNUiq6g5lI3BLgj1E6VuiqPxP7O370Mi4p2J8Y1X8IbllkZVgiBzP571y/H2GsWrjG4A6sBl1z6sBJnXbppTmMYcuXvLkdO8agnabD5sPcJJMQRJnmK2ho1NLqU1OfAVfweFzFVG7EL8zFQFZgUY4NZDXEU6CacJhWO06Ddwt22NTaZR/NNs6eckflStjLoBAst43O5AdRqc0vlB06a+tFbPDLS66z1YK31KzUeOvAsN2CIxg7SYG22wNLlgYkhoythrzFQe+tiR/Kf0asqvYsplWbabDdRWUPVCnIYe4lwV8xJJ12E6H50uYrD5WMe9dNxBFy3mEtuoPSD+cR+9JfE8JqSCTHWjtGlO9QThjpFSOPWort5QYGvkNT9K8a6x0Cgep/QfvWBCz0XSNaKcH462HLEAMriGVtjzHy1oI9o8z8hH71qtsTr9daxkRXUq3EvidaayblzMSpwiIrWgp0Yt/NHJTOnpVjiF+xkuW7wBRVBcEaKW0UDzINc64JxprMiM9tlKsh216e9MWJ7T4G6Al5gjF0cg/CGSSCTsR8Pyrz2XocquNiQO9efX1m7EuW+ynDkuStqXRigUsxGZFD5YLROUg1fxeMz20bDNlVlzKdsoIOVo2IDDKynkaB3OPYJM1wXQxN7v9Gk58qpp1XKCPalDj3a8FWtYZciElpH9WrQOhJmiJ0nVdSRq1Gu9uPPn8TNqvhJu1vEVZjatW1RZVmy7Fo1094pcKCIKg+pYe2h0B/Stj61rnneu7gxDEgUQbG5U/w8ADTxfn6Va4IO7drlwCSMqjp5jzrYP+EiRWl1DGhMdOfsaNczUOIlpjIVZ9BNE+E37dvR1mDo0A/P2pOR45mRV/DcVIjNqB00oGbAMi0ZtH0x4fh9q9JWV81j8tqH4rhGIt/BFweXxfI/pQvB48fFbfI3l+oOhph4Rx9rha3dtgFRq6fqp69Qa5uRc/TbqbXwPv+IQBWl7C4e1Zstedbh8AJzqBObaAecxpSlqx8OsnQc6eb95bls2mcXEOkfiBBWJ6R6cqpiz3bKttRl2MAdf/ADS3T9XoLM1lj9qhGW9ot/4XfYSLbR1iinC+ELbHeOoz8p5eZo1xDi9m1o7rP8u5+Qpe4jxxbisiAgN+I7/KtDN1HU7BaHjKpU75RfFmCFAAJmhnFjei21uSUcMAoEjqdeXl51aRKlU11kw414EAzsZLjcRnuO4EBmkeU14rjnNag7efKra4V42geen+9bChQAJg+Mh5aRVPi2Y2nGmumvnR63glG8T5Ax9ao8esA4e7G+WR7QdKsczM5665XEnbnRTA3cjqxVo3Mc/Sh1w6T6fnU2JvHkSBHU03Uyd4/X8M45H86DYi4wZp3aBt0B/c0y4PEZ7SE6yoP0FU8ZZDHXWlDtMhRASXRGqmsoiOHL0/P96yptL0R3wOBWxaCYrE2EMkkBgzA7CCuskDUUt46yl1vA9woQRGTu1ckwPEzZoO8ADY6mlfDWbmYm2xBndVVdB5CiTYnESJafMqJ5/371jIz8J+TDLpuzKr2O78JC7fh2jUaadZ1rxbg5e9eXcXdB8RUyNiv7a7zz51rbxM/gT2LD/9VpdVb/iFkjmqt1TVk31n4Pk5/VTXt/EW9PuGjnGIgnfmbJA+RrY3kMoK9B+KNNw+35CjmPvWjcAsB8qqC5Yk+M6lZKicu0gQaXr7AO5YyZOgnX3pjANzAZOJLafwDy0/v51CRJ061rh38LSef6CpLQOYHlImmSbWCA3hLFLFVqt3mE1AwHI0gDG2Wad5UyLpUGU1srkVZg6kr2ZqvctlT5VOt6ts071BtKqa2XjY1ZtY11OkiRlJXSVJ1B8j5a1TfDkapp1FeJieTaHoapgGG8sWIyJxy5qQQpJnYfSZoz2ZxDvcLPcLTqAdhOugAilTCa6DX+nefamfhaFHGkSp+grl9biRUpQATGEYnmUO1FvLibn9UN8wP96G2lMwN6YO09gG8lxpylIOv8s9NedCTxNFEW0n6D96Y6Ri2FfSBegxm1vCvHT1q9h8Mv4iT9Pyodh+JL+IFTz5jn/tU1tDIZIaf6v9NM1MXGDDYb+VVUc+u0+vLrVt8OB+KPXSfSPb51BgcQAvIaRJ22bzqzicYoXMzKBO7wBOhGrDWrqZqV289Kp30BkRIP61TvXy3wBmHUAqNv5m16ahTQzifEr1uUyMZEqyqTHUZuo6wKmmVFjG4fI72yfhMA9Y2rQv4QYkela384MN4Qebc533qbD21Ub/ACP7UwDJUduB4oPaUKfgAUgiNQB9KsuaB9kS2V1ZTlMEEyddiBNHWTTWaXfmQcyNWPnXtToDFe1iagbhJgsRvB1qTFOZXU7fvWVlV3yxA/EWMnU/2aqpcPU/OsrKKOIWbFzA1Ne94dNT86ysqSGQhzI1O9BsafEfU1lZTGHvgXkeHY5T7VYsMep3rysow/bB98upcbqfn5Goy5zDU1lZSMcM2dj1NQXHPU1lZW4I8zZXPU1NZczuaysqjJJlc9TVfGnw+1ZWVBKMu9mbhzrqeXPzp5U+O37/APTWVlcn4h+76Q+Lgy12j/8AaOeagEHmDO46GkbijEFYO6gnzOuteVlE+Gf+GCyfulFnPU7VZwd5gwhiPc+VZWV0JiOfA2OR2kyBoee/WhXZ5y5ZnJZgxhm1I22J1rKypKhEuZOpqK6511O3WsrKyJmCcXqTOtQW0A2AFZWUQSzCfDTp7iiYY9aysoTTPfJRWVlZWZ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8" descr="data:image/jpeg;base64,/9j/4AAQSkZJRgABAQAAAQABAAD/2wCEAAkGBxMTEhUUExQWFhUUGR0YGBgYGRscHRocGBwYHRsdGSAcHSggHx4lHB0YITEiJSkrLi4uGB8zODMsNygtLisBCgoKDg0OGxAQGywmICQuLywsLCwsLCwsLC8sLCwsLCwsLDQsLCwsLCwsLCwsLCwsLCwsLCwsLCwsLCwsLCwsLP/AABEIAMIBAwMBIgACEQEDEQH/xAAcAAACAgMBAQAAAAAAAAAAAAAFBgMEAAIHAQj/xABBEAACAQIEAwYDBgQEBQUBAAABAhEAAwQSITEFQVEGEyJhcYEykaEUI0KxwdEHUmLwFTNy4UOistLxJDSCksJz/8QAGgEAAgMBAQAAAAAAAAAAAAAAAwQAAQIFBv/EADMRAAICAQMBBgUEAgEFAAAAAAECABEDEiExBBNBUWFx8AUigZGhFDKx4cHRUhUjM0Ji/9oADAMBAAIRAxEAPwBVtJ409f8Auq5h7zLlymJLT0O5qvcZVZCxCy3PTn/vW6MDlgg+Jtj1FLsAw3hlNQ/huO2rxVMTblobLcHxKBoYb9DNTYzhbW1Doe8tZCA43G3xAbflSkRFxf8AS/601dluJFLiWyZtuoVlO3iygH60k2BsXzYuP+P+vCFDXzI7Ww1Pw+nMfSr+Eua6nZf2rbj/AA7urptDYDTXlII+VQWoEz/e8flUDahqEaU7S9bumAOiL+ZqLFvI9v0qJW/6R+ta3Tofl8xRAJktF/jLv3DZBLDWOoBBPrpNKeKwjlRfykK5ygGAZ2WBuQddhTreaP8AmpU4y89xr4lTMx3hsxgR5ADSelMYjFc8rWbQzKl8d0FMucpzHlA0gCmSzg8I6nLCrlOUhoLQdYkiW/farfEMAt+2NfEXGV9CVDLmKkjQ7beVKi4yPu3KwPCGOuUTrWv3TFcecvYi3muGwbwRFbwz40EaA6AHzJGnlWlzjl21dGIS6rXkbIrR4SgBGi89yZPKhckZgE1Iy6cuesbcq1tCIm3nI0kSPmdutaAkegZrluOe8bUs0ksDqTrr+tGT9nZ0UKBmBzsrQFYDkGBBUnmKiwa4hwqIIFt84E9dYY9II3pjwfB5Oa6FGbcLsPKdC3096Fmzrj5MvGhaAE4IGJ1YidARE9CIq9f7NXmsobeVTJDKXAEcjI8xtRU2xaItohIGgjwn5ch6+dVruMtBoyyI1lW8JjY0vrzOQV/P+oRmxqK/iVOFdn71piS9idNBdH8wn6TTF9jc/Dlb0YH9aXeIHMyhAu0zpEwSATt9aJYMWmUZrRzASSoUiddpIPICNaDlxZcnzHn35zSZVx7CW7+GdRJVh10NAMZxZbQM7EmCdj6RufKiOFwmIRA9u6QpPVl1PUaqD61cuO4g3rVu8BqHUAEe6yJ9qz2LYt3Fj375mxnD8HeL18YjECx3ZyAq7NmEbOQDlMzpRdAEXLcfvGiCAoHtAqXHOrjvLbscimbJIV2JIiCdDz50m4vj106W4sjnl+I+rHX5RRERswpQAB79ZlnCbkxoxbEo6EKoa28JIzEBTsBrFW7nHLaFEuMVZkVhKmCDtBWenOk3svbL4gsAzfd3czGSBNtok+vU0bxWE7y5h7kTksDwTMsm3trUydOitoY+f19iDLlhcJ90l0HMFczqNDBPLr5VQPA7SsWQFCeWsfI7e1LFzCXkJY23DEyWg7nnIq3g+J4kbOWUbhhmA9Z1Hzoo6ZgPkeZ7Qd4kHF0AuvA5yfcA/rVUUU4iAxV2IllU5QPLz8/WreF4OyjPllj8KnZfXzppXpRfMCRZMqcOtMCwZSuZTA9INX8EkEMrkMpDAgTBBBBn1q3guDXO8Vnb4SQRDcxsJ335QPWruCwSJIdRcJP4pJA/pAkD1qyCZi6Mfz2eweNjFMvivAM0RuAAfqKyk6w2IVQEOVRsAdtf9VZUo+U1rif2tslTbl805uQEbf37UDVqt8VDSMxnU9f3rOF8PuX7i2rQBdzABIA85J5Det46CbzWT901t4phsT8z+9Pn8OOFXr9wYm6SuFs+KWj7wjUKs8gRJPlUmF7P8OwKh8VcGJujUL8Nr0C/E8eehoT2q7a3MQpS2O7tAEADSR6DQCk26hsx04BY/wCR4Hp4zVad2P0ljtV22L4p2tJbuW9hmzAnqQVYaT1Bqhb7br+LDsP9NwHryKA8+tKyNyrwimU6dFULXEoZnHfHK32zskmbdwaR+E/rVhe1WFYau67b22MRHNQaRgwjYT1pyOHs4K3ZBw9u7i3tC85veJLIacoCbFv+0+lYyKqEAAkniaGRjLQPfJnwx745ZColySTMAAoB050ExPZvEWltnEo1tbrZ7lxlMW9/Cx2GkmOrRVrjXGMdFvvMQ6i5/wAO34MokRosb6mJ2rfhfam5hcS1u6zXbBPd3UclgRABPi57+tCrMFtK9N7+9D+JHYE0YbwXH+HWbKZ7odv6LbNE+igaVrc7V8LP/DZh5WP3ilXth2aGDvxblsNeGey0yIO6z1H1BHnQjOYmYjel8fQYMg7QMxvzr/Eo5GuPJ45wo69w48xZA/I1Pw5cDezdzbuLGniXKCzEmATOu7Hy9qWuGdlMbftC9aSbTTDF1A0JBnWdCNaZcLh1tottWkKD4ubHdm6iTt0AWsdThTAvys1+sJhBdpd7q3ZGUZYX+X4dANSdzpGp1pV4v2jZzkSNDuNtNo2qxxvHCRZL5AykloJM/hEDWCRrS/3VpToXuHrog/8A035UboumFdo+5PEnUZN9I4kq8auhcpgj5REmBEaSTpU+C4jaZyxRlc6koTz5wdvWoe+XcW7f/wApY/Ux9K1uYu4y5QfDIOUAKpI20UCfeujo8orcbMDctXpBcMJ1kQVgaAj+9aHPwkhzklQI5EdOnlQUcTvEks58Qg6Db5VascXQMM1tRpGYA6xESCY0oZRpcMYO/iE08RU77Ef82u1W3uMCgVsrMGM6ZpEQBA103Bmq+Cwwugd06zrAOUAzsCSJHvRPBp41t3rRVpgHXcDrS2RmTfeEVQ0jNgXfiyoSeQ0+QqthOzOHdjcuJmaSOimOZGkn1qfBYnxllAK5yAJg5VYActYKsddxGtGsPhk7xg7hEPiDEEjXynf9qR6hmRvkNX4RnFRHzd0qvbXIUQACCIUCBII5aVoOzCYZQe+a47AKR3cAc9PFoJ/SjOExtgHLZw74pxzE5PcZdPefWvOKXb94hL1y1h1GuS2pdwNtckx6EihqmQfLdXz4n/MtnUmA34RcGeDaPdxnAuqCuYSA2bKJjkDQS+qMYKhj6A/+famZOHYYE5LN/FMTu7BQT/8ACWI9TU7YK+nOxhBvAjP7nVvenMeHSLP52/2fxAnJfu4pYXCSwKp8GgmAF1J5/KruIssRAZQwIPXY+35UUxPD1zBu+N0mCTqD6EkT+deYTCBS0iQTprMCnEZAL9/cwDXczA3GhsyKc2gLyIHKACPyNXOFcBNwMQ4MHVFhSfnAj2qbD4OScoOuu3kKKYTgt2QVEGBqJmfb2rWs9wmSphvB9mbORZiYrKns4TEgAZgfUVlF1HwlaBPmniFl5111/CD+5rTCXXtsroSrKZBrLmLuSfF9BUQxbeVUFYCiBCkqTcdMH2wt3F7vGYa3cG2YLt5jXMvs1SYvsjZxFtrnDrmcgSbDsMw8lYwfZ9fOkoY48wKscP4lcW4GskpcXUEeQ5jmPKlG6ZsfzYTp8uV+3d9JssG5/uV+5IJDeFlMFW0YEciDBrDbJBPQU9dvMOmKwWF4kFCPcHd3QNmMwD6ggiehHSkNkApjBmOVbIo8EeBgyADLfZvAG9irFr+e4oMaiJlvoDXVMS2BfF4lsRbJ7u4EW6HP3a27aD4dj4y2hmaV/wCEnCc2LW+dFtByu+pK5J9AGOvX0oNxDHs5uAjQ3blwROpZ2IJ6mIA6Usz6+pKr/wCo3+p/qEApbPfOj8X4aLeG8JF21dZWW6BMjMDmJI8LwD0iQKR+Jpw0o1y02LW8ZJt3BbKknfVVBHPWZ2pu7TYh8Pg1sKxClQjDkdAP+rX2rnjDN3guSCRmSF0LaaGNgROuuoFa6JkZCycEnmZyg6t429mUPEOG3sG5++w8XLLdI1UHykMp8m8qQ76lWkc+R/v2rrP8J+Ci3YfEsPFdJVfK2sT82n5Uj8c4YWaUUnMTCqCTqdIA1rOE6M+RO7ZvqefvVyMNgYS7LcTuWsBctspIuXjkYST3ZVe8AA5FhE9S9SYvGoiqzkKHJidCcscjrudo5Ut8T4jiUAslTYyKFywUaAOc+LXU6RvVfFycEjNAa1iWtnWTFy2LgO/VWob9Mcr63O3l4d0KuUIKWbX8TYLl2d3JM6JA8omNK1filomRZY8/E4H5LQhrnmK8z+lPjEKqz79IAt31DdzjgaPuE028bfpFQtxhPhOGHtcP0lTQwX4H4a0DeY+lQYV8/uf9yaj7Ah3D4zDuYi5b9crj/lgz7VcXhKsMynOJjw6e0NBn0mgGDcKcwjMuqkMND6GQaL4XirKILAhoJGWDI00OwEDpQ3R13Qn67+/vNqVPInlnCXLT5rbjzD6CP6g2hH9inXhPEnu2lkhSATBk5OUozaxzA13FLFziAYSSCkwRIYAHZh+Iee1FOGWz/wAMKzIPh0zBT+JG/Eh019jQsjto+Ye/OWEF7GFcHhlUBVGiiJO+3XqdfnV3DYO8XA7tDpob0xoN/iAMajWt8LhGbwqJOn1AOvlTNhezlxyGf6maVwY2clyLm8jadhIMPwO7eXx33dNRksgInpOgqE8ISw4C2ANz94Q/SDCwJGu5501YTgQX8R9tKuJgbS8h70+uKhX9RcmKLWb9wRLR0Xwj6RUY7MXCNgKc3xtpOY9qG8S41KEJbLSI10FX2SiS5zjiFtUeAZHJgRr7TRjsetrvCLx8JBKluRB2PrM+1VL/AA93LFoTMZORjpoIgchAivRw8qv3aPdcHQL+bE6wPWsAUZLnQzjMMn4lPprVe52ltAHKC0GI+e3ypItYvux/6i2LVwk6MQc08wJOnKKg4pxcKwE6oQSAOWkj1ohciUTHRu0l3la09f8AespFHHz/ACH/AOwrKmsyrnMeNYBbJUEGWAMbHVVPPQ77ihucdDHtT5254Oz3LbBHcLbHitwR8TDXTmAII0MUorw1p+G5oCfEunhE9KMu4karqUc6dGph7I9mLuKufdghIIa4w8KAjcmdT0Aot2A7P4O/bFy8Xu3AxBsyFRQNi5GpBGvSmntTfx9u33eFsKthRA7iGgeSiCPWDXO6nrgH7FP3eJ2H9/SFXHQ1GVO2r2GwyYHDuq2cOVU3GzEAqCQDlBMsfzpEwHBBcCnvrYJUMyePMqnfMcuQGNfi5iruAulsJfOpPe2+WuoefevMBYud01t7bJlAN2VKsADKqQYIkRod/amMS9mhA3N8+tb/ANTPLAniPn8Pbwf7S1sRZtoETSMx8RJ11iAABy9TSFwiwHxGHQ8+6J3jZCfLrXVv4V4ZbeFfOpVrj5yOg1VRr/So+dMi4S2uiIgHkoH5CuTlzL0ruRve3O4q+f5jO7cxA7a4N76hbKm42YGE167xS9w3+HWMcqXti0JklmEx5AEma7IulWrFxI1FA6PrqUYloeZlOu9mCcLw1LVsIk5QuQbaD1A9fmal4dgbdgRbUDlPMjzO9FbzIVIEA8uVUG0pXrO2R9erVdbjix3eG0taIqZjMGrg81IInSQOmtcq4/2JtYVLhb/2xuK4Klx3ZVCgzwtxjpOsRLk6V1y1aYiRS9224jdw1gG3bLvccWwInQgliRtsDv1rXTNmw5A2NPlarB4+h7vfMogHYzjXEuHYbuXfD3pdQDAuSIzAGQUU7GouzPZ+7icQq2r9twjrmBYgGZbL8OshSvkd6dLeFtFT32BtgNvP2efbwIR1hTWYLheClmtBkIIJyEkKVIYbMyj5jnXc/wCoJe6n8H+JjsT3GKnE+x2LsEAYi3cLfCEY6woYxKgaKynfmKWDxC8JGcyJEEKf0rquD7LO903LN204C+EGUifCQFXMIyhRIJG3ShfajsVjboXJatEzJIdQx9Jg1petwF6JWvPavuJRQgd9xDv43MwFtQ0gCHRCS0axA67V490qYe0gO8eNDrz0bX5V0vg/ZK9bdQMMiELPeEAmQPKdTr869452TuXVIFkszGZICwTpO5+lT9biDhRX0IkCWLuc6suG1AbTcGGj5gH2o1bwfdhbqlcp2KtlOvIq2v0pl7P9jhacNiLbvkgwEzKTJgERLddf0q52rweGuJbexaeyc7rczqyjUDVUkwJmIApntUOwMHULdkOOqhttBLsrLlOhIB8J/P5U7HjrQPCokTr6mue9l+HYdlBS7ezAiWjwyNPxiPOimNud4clq42ZTllRuZMTzjzFCbJ2Q3G3jL06uOYwY3j5Uat7DSho42jgHNqeROs0nYsX7bkN3gcdW/ImoT3rGWYljvmaZ8pijXcGQY0YvtAq7T8iPqaGY3tC4jKoIOzEzPXY7+VCMSpGhiTyAJ/MmoFuIAVIeG3BgQeq7a1VSpYHG7jXFDOInVQsfPnVDi7k3WEyJ21PPpRIuCVUYbDjmLq21DEdQx8XqJoqnB85Zy6ga+HOqkxqdwx9so9arRbVJe0WeG2mWbhTRPhWAMzfsN61so5YlgPFMkmSSQemm9NeJweCCAviR4Zyqs66bM0czBMAbDWgz4nArrnnz05f6s/zBFFOEkTGoQekx8SD2/wB6yt+8trpnuLHIMY9vEKyhqLAM0GWprxXglu1edcSroe8VAUeQFcwsDKdJM+9GT2WGEkIveXrxy2lchtI3bwgAbk+Q31Ey2lGKxFx7wLWUcu+YZj4CCAPXTQbAE8qE8e4+/wBpZs3+YkNkj7uzmAItsNiQDJGggDlTJBVal2Mj6pVx9yzhrX2aw5KNrdxAEm6w3AA2QRQzh3Gb9ghrF9xG6uIUdJkxr5UIwqy4zllWNTE6Qf8Ax70VS9ZXRAxkFYgT4hBmQfnvSzKpGlhd+O8ISeZ0LgfFLeKRsVaS2cTYhrqkEJcgNrG8iSQeoG9UsFYa7cZ2jNfPesCJEsWjfSACRrWv8MeGtbW/iSCLbrkQfzE75eZGwn1p/wCD8BS2iteA0A8H8umgbrB9qV6Y6GfGp+VeL7tuL8BNML3MrcOuNle7cPxw5OwACCSenMx0ivMLxu1cYLbzvJjMLdzIOclioWPME1btHxXNFhrhYc9MqKJnn4fyqU3D1rzXV5MXauTZP2HEaUGptr1/SsA6n9a0msnc8hqSeVIXvNSwjKuomfSK1uXJoI3abCCfvlKifEuqmN8raKx8gTRLBYq3dQXLTh1PMU44zDFutL7+sxtcvYe+VoT20w637ENm+7YOCrMp2I3Ug7E1dmvWEiCJB0IPOs4+uyomi9pNIu5xLiF2wzFLJzt4l++NxlmGBBLHTyP50Ms3yuM7y1NsqoE2hEQBIhRHqDIkc66pxLscqjNhoLNczEXXciDMwQCRHIUMTsJc75rhuWUVtQq5pBjWfBG/pXosPW4AlFtiO+BYEtcl7M8Ss4m8UvWymLt+JSAbZuryYbDNuCD67UwYzh1wtm76+Afw96oE+qifrQjC9igMVZxDYoxZIOQW9WK54ly2gh4Ph2FOFvKwMAHlMDzoGQocg7OiD5cS7NbxSt23t3bIN+6UbUgsWkqy6eQIbX0pe4vxq+huRddZZsok6JPhbU6A6mekUx9o8SqWfEcveA2g0wVztazGeuQNEc6BLazKrXIzuVCs7Zotw0p4m8PLTyFM9mvYBiBe/cJSn5qlfgXadS84vE30ygDIisweJkyoO+nyNUcf23xLXj9nDgMxKW2GaEE6mQTqADoedUO0uDy93ctmEtNNxUjxA7nfWI286htFGMrdCtkTI/SVedeXI+9EQYnAJUfaWVo7GFV7d4giXSySD4g1sHTpIjWOg086buD8du/Z0xD4ewyZoi2xDAzowDKV5DXMOVcgW2yLqjiSRmOzDll0+s610/8Ah4Xu8Pv2Ih7ZESdiASsiNRI+vlRWwIANAHv+4MHxg1XsTiWuEhnfvVzMVHicqc0eiA66686jwfGbSXUNtbYYnKo8b6sYESCp15zXvFMG9rFWzctsbTqV1GhGYkgyCNiDr0nlWd9hvtNu2ot2il5FjvCxJzgRAQLqdKvp869nvJkx73c343xJbr3GuoSba+NvhWZhAgUjXlz1B6UrX+NpH+Qs7AlifzFNf8QbT2QxVITvAxYxDkgg858OgA82POkkcRgAi5lMnwqg06a5SKbVtrMEFU98I8M4uyuiXbYW0zCIXKVYxBB58gR0NG+3uNNkKig57wILdLYiQD1Jj2mlAcYuMy5rlxgGUwSetNv8VVAOHZhIYOBrH8h/WhtvkBlEC6iNcfbXn/VpUblNdZ+f7V7mBHwD1mjfZ/BWHsubolwzBNJBPdzDGOUEjzo4MskCMfD+Fd7at3AwAZQYIJOwrKj4fc+7SFyCNFnaPXWsrlM7AkTrY/g6OgbXyL4/uEu0uO+z2RbQg5TL7nMzKYMjQKpIjkWJ6UtcSw7sF7skB7Y8gimWIMakEzzijnE7t/Fs0TaR9GCkaxr4uekAknTQaDSrb8MsMLeIdpNtoFsEKPBrlJIIaADAA112rp5G1NOQihRUWeEcI720jfafC7G2znwqgUrrl3OrH5U1cO7G4O2wX7RcvsTJRdAT1MeLKa8xDILi5LKIgVmYG2SQHMeLOWToZAEke9XGwubDZcPetqFuqzFLpGZVIMeEwW3GXypXqMDNw+n0A/mEVgO65dvDFfbMOAqDBpOtsgqpykKHHxDWOVGsfiMTeYrbBs2gY71/EznraWYA38Tcuhpe4Fef7W/jud2SSEZYA+KfbQRTdHj1+Eb9Nucc65gLdN/2iAbrf/J8/OHUhxchwiBFCAscoiWMsfNj1qear2HBJ1jyqLjGM7mxcuL4mVZUGAJ2E76V57KGy5djuTGOBL61y3tlx98bd+zWjGGU6wY70ruWjXJOw5gE1e4fxa7evZLt+9ldT4UIAGm5AEZYnWhOCwiB7pttmWAqHy1126k67GK63TdGelt2omtvKUBqi7j7TE6eg/0r+WvKrXZLj74LEBte6bS6nVeoG2Ycj7c6m4qAjwFLkgIoBiSApPIkzm2Ami3C+w126VfEJ3FvfKWm4x5AKFkSJ318tK6qlXx042Ign52nQsNxS7etpctoiJcAZDcJkg7eEQB6TVbiXGreHRbmJxa20YwCibt0EB2Ncwx/bB8PfjB3LYsqFGQoGClQV8PMaaEg60G7RdqL2LKG4V8AIAVSoliWYwSdzynlXPX4KTk/+fz+RKOcAbDedK4r2/wqlPs7tffMAFcXVBDaHU24HLlQm9/FEo0DDplI+LvHgHXwxlB9/wA65rYvEXEeZysG2P4SDH0rTEOGZj1YnnABJrq4vh2HGAKv1gGyEzqt3+JTW8rX7AVCJItsSwn4ZDkAAmRrU2F/iegYqcNfCmGDDIAFygkvJ8Ma6dI51yWzimUyrMG/mDMp+hGlatiW1E6NvqdfXXX3o36RPCVqM6n214015VsjD3Ea2waTlK6qRupg7/SkfHrCxcuBZ/CDmPnou3vQvG8UvXSGuXCxChduS7DTyqWzgJTOzALE6irXEMY52ku4RwFkFCFJIncgjwlSAIExz+VWMFxO7YvMsnI658gykqdNto5n3q52bsfdF2ELlGbqfxD6ZR7mq+KxL2b63rblGgqcpZSQdSJUjyoAZcmQ4zuIWiqapYLi7h7l8AnJnPj1M2wDP1FEf4fdohhTcZ7TsL0f5epLAtvmMzFULOIN3CXyoO1wsS0z4FzT1k6660Nw/F1S2LZAZAxuCAAysZAAbUkRrHlTIxqBQEBqJMc+0Pbe06G2cPdEEhg5CETGmk/IikPB3oxFtoXKLtoyYGzL1PkanxWPS6PGArZpY7giABpEzIY5p57VoDkR4RWl7cDfZiSR7aHaqTEEs+Mhe9p0P+JJVhcDMckodPFl/wA0EqOewrmt3upcC5KpqDkIzbb6aHXnpT92nzKpzhVFsh8oGupuqdQegpJItZi0SNeoOY7HflV4GJQEitpg7cSlfsWima076HWV5kAiNes10/jmAOLWzce3FjDy90u6ochVfg1bWR0pNTiy27GRE8JiQTrI5joDFNHHsa4wigoypeChywEEFcwAgzuAaDlzHWlL43NaN9zKd/C8MZA9vD3SDBDG7pE6iIG4mgeNvWExCPh1cYdGZmzDVSylRE6mBpr1ofjLAtg5rkZtcojrMxyHrVq0E7llzSDr+9GfKRuP8zQS+ZVwnFAqxruevMk1lR4jgt5WKpkdRsyOApHkDqPQ15V1jMZXqcygAHiMeO441koAw+DVQJA0KkSRPmPatMF2qcW0CgMo+PMFLGdidddjoBSncJhZMlmMk9Dy/vrUuFwREEslvYhnMaeXP5U26IqDb6xEMxJjJw/i904ib+RreYBmtk7sTlXKTlIYjWBEHXmKZbuExFy3cXC2DqSstkRNMu+2sZtQDBJ1rmOMxJULbgDL8/FuCTrHltR7gvbvGYTDi0mV0BJXPusnWD0k0h1WPIRqxAE+B4jGN6UqY79k+z2Jw9xr+KIQDZFZWzQIBGUQqifU86sP2vdeI27DkCxfTKumvenVTPQwVjzFc/4b24xzXw3ejMdFU6Kf6SNtevKaNdvrSYrCYbG2AVLXCrBeTDMCVj+pZBHSuXlwZjmBz1TDT8vA2hEZQu3dOjHGawYA8gBWuORblp0YwrqQT0039jr7Ui4Htdae2GvZDcEBzEyf5ttAfzNNfCsdbfDi+uqPIUhQDoSvTqCfaksPwzK+YarFcn08IfJkQLYlHCYRraIqeNlVQX22WDudvKoMPgLuZu9ZUQSFEqx3kwF13PM1JxHiIRDkdeSoFI1Zjq3UifnAoFcxsF5Pgtwsk6HLOYk8/ETrzNegbpcbCjFf1LxmfG4PAywIa6JLXWiVnUhTyGw0360l9pO1r4jCXriEhWurhkOx1Vrl0x/pCLP9ZpewvDFxNxi913WJGUjUhhO4IEArHOi/EuCW1wIRSQExOYzqfHZgbxvkIB2kVhenUEDk7enMj5vCJEQNqYuwvZo4/ErakqgBe4REhFjaREliAKbLf8Nbd3DYe4MSU79Q4m0GjRTB8Ynemf8AhHwkYYYlJDEOql4gtGcew02k86ZdyBBAi6iR/EXsPawVi3fw7XCubJcFwqx8XwFSFXmCCPMVz7Ma+g+3XDVxOEa0zFczIwIAOqmY1IGuus1zPiPY+zbmLhgCfE65j6KooKdUgOljvJW1xIqS0pMeEsJ1HIgb7a0yf4VZBRgj93MPcuA5FIEn8IJO2g02qRcaqKQrgBwFQKMrKSw8bRqAqyQJ3imNflIKIg3H8JvJdZXsC20xlzLAMDQHP9OW1a4m5eKFWyZV0IzIu0aLrJ9qJdtcd/6oDMcotiC3xEktmLGTJJgzvrS6+IJafijz69SKgGrcycRkw/H1NoWmVkLGSV12iIn0A9qpXsYCMrE5VZiDHiloBLddANK27P8AAXxTOuZSwIjx5THUAKZ9fOmTifYL7PZdrhScs/5jGNtSMgjWR7is48CISRLbKSKMC8I4klrDXrLAk3C+VhGzIi7e0+1B7agKd99v1/vrV/goUXGsPMicsgFpG68udGf8LXoR6rRKEESQYrd3MDUecTVlbrKdyfUR70yWuErrodtIH+9V8bwvKYLdOR/3rLASg5uG+23FbQZrRUi4yr4/6SXhfYkmfOkr7KrDwmecmAOXM/lRnHWXunO5LNAAPOBsNqr9osDbSwpVWzggPrIXTmPWhAhQqwuNSbqDr9qNc4QEQJM/VdKfO12IA4XhXzKB914oJB+7Yac65phlLSkTO4PznWuh8cwWbgli3oD92w10GrfvFVlFMvrKM57fvoRq53mFSPn196lw+J7xhbRWJO0DUxWn+FXIAlfYz+1E+zmfDXHMEi5ba0SN1DR4lgzOlGYipBzC1rhVwCHyqw3DEyPWNKyg44TfGgLMBswYaivKX0DxjIyqBusk4JwoYhWIMNbYg+eYeH5EGip7OKiZiZKjMTJPwg6iTp7UdwXArdhLlzDs3d5gDmIY6bH8MaNXuIyshDDOCDK7Zv6SZ0nbSmWe4uFnNrVnPau3WklWUDXmYn10it+FcJvYu6LFhc1xpOpgKBuzE7ATTXxjDIMK2RRbEhigWAoLgsNSTpPOh3ZjG3MOz4myVV7QgaCGncN5HTT3qizFSV5l1R3h+9/C+44+7u2FuL8Sh3deW5yiNZ5c6sdr8Bcs4bC4Gz+AFy7SouXJ2tlRuWZj5DUwKkx/aS9cTKbndZ4B7oBdTruQfOiPZvDpcw16w1y5dtgG4pds3dsNfCy6iddJ5nlXEyP1KFXzkEKboee135XxDBVrac7scHxlpc64Vis5SxXvPEdpVWJjziKdOyvEi/D4FxSbVxgyAHdyWXcCNGO2lR3OF4ZQDlzFtBmuuSZ2GaTHyofwK2bOOayFHcvbLW4VdHWNHcAM8S8E8m2EwOyuVWNWLg2QiWsZYac34ztEaftQLGYDOhkkgghRy1Bg+/X0600cQhRJ1zaAc26gdAdi3SQNToF4g7Aa/EIJ9fL029qJBRR4NxfuiIt5lymd83M6chy5cqcMXxzD4aRft4i+t+2v3hKi1cA8Sm3l1BUkwc0jWRypNsW2XEZUXMTcAC/zAsCF99BXQeOnG/fGxj8P3duScMDaGRSJKFCpBI2mTJ10mk+qcK6i+fMjwrcAkb+ghALEG8P7XILVtFxDL3YUAMWEALlMaRvB0pk7KdsrFk32Lq4zIWIMRq8nUa7jauSpbtMNLjAn+e3AGmmq3D+VVzhjOgkbSNf9xTjDVzBBd7nbe0PbbCZLlliwLqVmJjWJOWYoRxLunU3LTK1vIsvqRoDMaSfYGuY4a5l3YiTOhfb0UgGaIpDLJyQx8Auq5kDTMsvyiPKaD2Cg3c0RYow5xfioPcZ1tMimSFBWQQAPxSRuREHQUBfiPiIDfdgnQgSEJX4S0kHKSKm4bivuXXLNy74UVEUSJGhgSI6mdqrYnAZUZ3ckEgMcsKrNJy5iZMQDRdIli5fTid0sLam3dIhVFxZMNrIMRAEcxV29g7jW2LNan4si2gpMEjwkGQAZ1O8UtNiGFzODpyIJ+EjQT1/amM376ZbpVriOuSSMyZT+IxrmXodNKw1CWLhLg9xBYF2e6cFwrBhqFyZSVaDDDvImdx0pZ4rxK7ibgRXdwSFVf5jMaAbzyqTil+3lUBNVETodNfwnbevexmMFnGJcCgFQxWRMEjSJ2PnWhsLld8gv4RrTMjoy3FglGBzCdtD+dNeBuXe7RyIDiQcg1jQwY61X7QcR73EW7t580ZldjzUhtCfLwjXnFWOAcTsq12zccPZ/zLZCQVLQDABOoiDqQfKoGsXB5FJ4l98Qy7xt/exqhjOIKx+AHSPib9DRTH4ceEgRIB261RW1rtQ8jC4srGU+N8R7q14RDNousjz3GulAbPaEwEYEnYnkfMirXbi6Q9pCDopaeWumnypew8H1/uKtEDJvHMTsosQzjeIrmDqsXdi0mMoGgANEMHxFbyi2wAbcdD7ftSxi7ni5HTX1qXDXsmvONKIqDTRluSxuMvcIeYHs4/evBhF/mX5sPzSrdvCkqGHMT868FgilTYivbkTW1hyAIYf/AHWsqVVPWsrMv9SY+dlcCPsrJc8Tlzn20J8JA8gVIB570vYuwUdlP4SR+30ppw14JecEeG8JH/8ARdx7qAfVWof2iwwLhk1kax+uvSmsmxqNYTYsxZxuHzoyn8SkfSlTh7fcui/E91RtsIA1p0uWuRNJWClWFnab0nl8Ej5VEPMJk7p2DB8KtW7Vs4e3YcustdvHY8xEE6dBUN/H4fMcOGRLl4ZHuWVVYP4dNiAevWgHAeHd8bhe5ktWhmc8zPIcuW9FsBgMFdbMlq4FtkN3xYgSuo9da851OJVclySRvt58XZr6AQwqJvGcWcOSl05bqMVlQ0ac1BMQfM8+VUsLxlwWe0rG+LfdiQuVSzeJz/UyxG+majfbnh4u3i7a278PbdT5AEEdQfzFLeHtnDqyjUlpBjqABvz0PoK9D8OCZwrcWN6H3/MVzMyiXzx17Zl7JLARnZwSPMcp85ofi+O2n0yuJ5tH6VXe6zDxGQaoYrVSf7mn8vTKu4MAuS+YY7OYexdxdtWuXEvC4IAG5TUDyOkUd7XcOwosO5wD2bpc5binTMSTJBMgHXQit+y+FUO94stoLa7rvDJZTyMczI1nU0Y41gcQyotzFLfsNrooVoGoEjWK87kza+pUKeKHePM8bfQxzTQ3nIbikAmDuPStlVgFYfimIIn3gyPemztBYsYc23NgXFOZSrGBJiCfCdob51twvhlo2LTlIZjO5iCxOg6RpXYJgYsYPBNduJaX43mNOkkmegAJJ8jXnEL8XCqHwWhkXzy7nTmWn2imnimTDLcuW1UO9vubcSCmcyxXl8IPsT1qva4FZuIrHMpKKAVM7AamZ3rOscmSAMBizalWGhEg8xNWMVjle3AMFXV1BmMwkHlroQDPSedW8T2UubpdW55NIPzkigOLwzWmK3FII5dfMdRVgg8SXJb5ZnbVYYzpoDryG4q1wm3dRi5VygzaKSAzecEeevlXmFJS8g1OqyAuaPKBvp5UxYrFpkOZhqNJIWRBnQ+RHzqMe6SQcNa3iHBuDIioXdRrmVVZtCTMwIqliuElUe7IVUIgKSYJkxPIDao1xtuzr3YDAHTmwYRlInQGd9atXuIX8Va+z2rORN2dmjNr+I5RPsCx+dUFPdJcDXOIux8b5yDkJ5ZTpHmOcxNT8Iwd43YtXLai2CzXLjAIiqfiJ1kEkAATM7V7iOzpt/FdtMY2Qs0a+S8hJ5UMuJIAHLWIMnX096JVSoxPx3E4hyS2oUq6qNDHNRqB5mabeD4LPaTxpJGoYwdz1pV7O9niyd673bTKYthRBgbkz1JIg9KacPaK/Ec084j3gUrmI4EWyMvAin25w7/ashXXIoWNZmdo86u9osCbOHshlOZGUaiJ8LT+X0pl4xwm14b1xQ0L4WBHhgzPrtQPi6NirIS3cJIcHK7EDZhpPrVLkuh4Qgs6aiXl02B89f3r2yBGlRrbiZJ0MR6da37yJjTypuFnSuFCbNsx+EfT3r26g6n5Vc4Tg1Fi0GU/AJhgdxO1R4i2g0DZfVP2pTJc5xW22MphBWVMqD+dfr+1ZQt5fZv4Rn41c0aGPUa7EaqYiBB6UtnjQuCGAzTPmNNR6VPjcY5JJygE+/rB0pRxF+W1kEHlpznlTmTc3Ohj2h67f3giaVbti6MRnyy05i4EKZ5bk+VHBeB1Gk+v7Vq7eY95/asA1CneXOD8Yu2iTbIBcZWUiQR0inHit62iquMuFnIBNq34VHSY1n3rnZtkGQRI84/On3hHFLV4XcTfs21ewq5rgIOY6geQ2rl/EMagjIF9SKvy98zSmZxfhiNhUS3INubwRz4grfF56b1z3jgyFT+FtPcDb3FdN4PxN8Q3eNYC24IDkiW5QOoNIn8QeC9xtPdEgoxEiSD4Z6j61r4R1LJlODJ+7nm+eRfj+ZjMu1xZN3SaqG2WIUaliAB1JMAV65+H0FPH8Puzcn7Ze/y0BKArOo/H6DWNPOu51/VrhxHI308z4RbGlmhHjh+DXD2gii01wgM4dtWJ5zS7x/G2kZiYtgTIkakDYedXOL8QDzdb7Nfw3iyXFPjttHwn39NDXLeLcQuXmBNwJmkENsoJA3IjYDUaxXmvhWPIcjZGPr6nu+nmNo5kqpJf43cxHgJUBh8OUQGnQNOp9q0wF69ZnKCVUy9vfIwMGJ2B/WqSYgLO0ciDz8vKrX+ITeUyVVgjPlTPqgInLz2WfSu/Axku4uzddrLKpddDmIIEgFoHrA03jkJm4LttWW2GAJBgafhA0PTTakW9j7TKJs+Pm+fcndiMupnWqhtghNcxYmYBzCDzjedxrWSly7nTXw58/ahXHMGly3DlVYaqzHY/nHlQAYjGXCNLmhmWJUH1BIEeUVta7LXWMu6LO8Av+1DCUdzLgVsQxkZzAJ8Wx33B3E1pbPJgCB5n6EGm232Wsje47+RhR9B+tWbXCLC7W1Prr+dEOVZWkxXwOIAIAZtNlCk/Lp86Lfb8RaQ3NFIga5CwkwIzZm969v8ABAPhIOm0QfmKo3szRbuZnCmQCSSDtpzqu1l6Lm3eY7GDdnBYjMz6ctxMAAHcCs7OKbeMRG0IYofUAj86PcDw1tLJDKQMxMsobcDnEjbzra7whWvL3dq25dSy+JhLW3EwIHjynQHeBQv1aatPdvIcLFYfcE8q0QSYNUiq6g5lI3BLgj1E6VuiqPxP7O370Mi4p2J8Y1X8IbllkZVgiBzP571y/H2GsWrjG4A6sBl1z6sBJnXbppTmMYcuXvLkdO8agnabD5sPcJJMQRJnmK2ho1NLqU1OfAVfweFzFVG7EL8zFQFZgUY4NZDXEU6CacJhWO06Ddwt22NTaZR/NNs6eckflStjLoBAst43O5AdRqc0vlB06a+tFbPDLS66z1YK31KzUeOvAsN2CIxg7SYG22wNLlgYkhoythrzFQe+tiR/Kf0asqvYsplWbabDdRWUPVCnIYe4lwV8xJJ12E6H50uYrD5WMe9dNxBFy3mEtuoPSD+cR+9JfE8JqSCTHWjtGlO9QThjpFSOPWort5QYGvkNT9K8a6x0Cgep/QfvWBCz0XSNaKcH462HLEAMriGVtjzHy1oI9o8z8hH71qtsTr9daxkRXUq3EvidaayblzMSpwiIrWgp0Yt/NHJTOnpVjiF+xkuW7wBRVBcEaKW0UDzINc64JxprMiM9tlKsh216e9MWJ7T4G6Al5gjF0cg/CGSSCTsR8Pyrz2XocquNiQO9efX1m7EuW+ynDkuStqXRigUsxGZFD5YLROUg1fxeMz20bDNlVlzKdsoIOVo2IDDKynkaB3OPYJM1wXQxN7v9Gk58qpp1XKCPalDj3a8FWtYZciElpH9WrQOhJmiJ0nVdSRq1Gu9uPPn8TNqvhJu1vEVZjatW1RZVmy7Fo1094pcKCIKg+pYe2h0B/Stj61rnneu7gxDEgUQbG5U/w8ADTxfn6Va4IO7drlwCSMqjp5jzrYP+EiRWl1DGhMdOfsaNczUOIlpjIVZ9BNE+E37dvR1mDo0A/P2pOR45mRV/DcVIjNqB00oGbAMi0ZtH0x4fh9q9JWV81j8tqH4rhGIt/BFweXxfI/pQvB48fFbfI3l+oOhph4Rx9rha3dtgFRq6fqp69Qa5uRc/TbqbXwPv+IQBWl7C4e1Zstedbh8AJzqBObaAecxpSlqx8OsnQc6eb95bls2mcXEOkfiBBWJ6R6cqpiz3bKttRl2MAdf/ADS3T9XoLM1lj9qhGW9ot/4XfYSLbR1iinC+ELbHeOoz8p5eZo1xDi9m1o7rP8u5+Qpe4jxxbisiAgN+I7/KtDN1HU7BaHjKpU75RfFmCFAAJmhnFjei21uSUcMAoEjqdeXl51aRKlU11kw414EAzsZLjcRnuO4EBmkeU14rjnNag7efKra4V42geen+9bChQAJg+Mh5aRVPi2Y2nGmumvnR63glG8T5Ax9ao8esA4e7G+WR7QdKsczM5665XEnbnRTA3cjqxVo3Mc/Sh1w6T6fnU2JvHkSBHU03Uyd4/X8M45H86DYi4wZp3aBt0B/c0y4PEZ7SE6yoP0FU8ZZDHXWlDtMhRASXRGqmsoiOHL0/P96yptL0R3wOBWxaCYrE2EMkkBgzA7CCuskDUUt46yl1vA9woQRGTu1ckwPEzZoO8ADY6mlfDWbmYm2xBndVVdB5CiTYnESJafMqJ5/371jIz8J+TDLpuzKr2O78JC7fh2jUaadZ1rxbg5e9eXcXdB8RUyNiv7a7zz51rbxM/gT2LD/9VpdVb/iFkjmqt1TVk31n4Pk5/VTXt/EW9PuGjnGIgnfmbJA+RrY3kMoK9B+KNNw+35CjmPvWjcAsB8qqC5Yk+M6lZKicu0gQaXr7AO5YyZOgnX3pjANzAZOJLafwDy0/v51CRJ061rh38LSef6CpLQOYHlImmSbWCA3hLFLFVqt3mE1AwHI0gDG2Wad5UyLpUGU1srkVZg6kr2ZqvctlT5VOt6ts071BtKqa2XjY1ZtY11OkiRlJXSVJ1B8j5a1TfDkapp1FeJieTaHoapgGG8sWIyJxy5qQQpJnYfSZoz2ZxDvcLPcLTqAdhOugAilTCa6DX+nefamfhaFHGkSp+grl9biRUpQATGEYnmUO1FvLibn9UN8wP96G2lMwN6YO09gG8lxpylIOv8s9NedCTxNFEW0n6D96Y6Ri2FfSBegxm1vCvHT1q9h8Mv4iT9Pyodh+JL+IFTz5jn/tU1tDIZIaf6v9NM1MXGDDYb+VVUc+u0+vLrVt8OB+KPXSfSPb51BgcQAvIaRJ22bzqzicYoXMzKBO7wBOhGrDWrqZqV289Kp30BkRIP61TvXy3wBmHUAqNv5m16ahTQzifEr1uUyMZEqyqTHUZuo6wKmmVFjG4fI72yfhMA9Y2rQv4QYkela384MN4Qebc533qbD21Ub/ACP7UwDJUduB4oPaUKfgAUgiNQB9KsuaB9kS2V1ZTlMEEyddiBNHWTTWaXfmQcyNWPnXtToDFe1iagbhJgsRvB1qTFOZXU7fvWVlV3yxA/EWMnU/2aqpcPU/OsrKKOIWbFzA1Ne94dNT86ysqSGQhzI1O9BsafEfU1lZTGHvgXkeHY5T7VYsMep3rysow/bB98upcbqfn5Goy5zDU1lZSMcM2dj1NQXHPU1lZW4I8zZXPU1NZczuaysqjJJlc9TVfGnw+1ZWVBKMu9mbhzrqeXPzp5U+O37/APTWVlcn4h+76Q+Lgy12j/8AaOeagEHmDO46GkbijEFYO6gnzOuteVlE+Gf+GCyfulFnPU7VZwd5gwhiPc+VZWV0JiOfA2OR2kyBoee/WhXZ5y5ZnJZgxhm1I22J1rKypKhEuZOpqK6511O3WsrKyJmCcXqTOtQW0A2AFZWUQSzCfDTp7iiYY9aysoTTPfJRWVlZWZ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4" name="Picture 10" descr="http://tam.vntu.edu.ua/abi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140968"/>
            <a:ext cx="2710852" cy="144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uzhnu.edu.ua/uploads/root/kafedru/priladobuduvannia/242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02180"/>
            <a:ext cx="5040560" cy="175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nvestukraine.com/wp-content/uploads/2011/10/Chemical-industry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9" y="472659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ukrainemade.com/_product/27/26126/full-pictu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756" y="4701047"/>
            <a:ext cx="1680151" cy="163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ukrmap.su/program2010/g9/g9_15_files/image0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10040"/>
            <a:ext cx="3415201" cy="228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833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56818"/>
            <a:ext cx="246112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Транспорт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6844" y="764704"/>
            <a:ext cx="3966865" cy="59093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економічному житті країни важливу роль відіграє також транспортний комплекс. Довжина мережі залізниць становить у США близько 265000 км, автомобільних доріг - 6 500 000 км. На частку транспорту 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припадає </a:t>
            </a: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близько 20% загального споживання енергії у країні і від 50% до 60% всього споживання рідкого палива.</a:t>
            </a:r>
          </a:p>
          <a:p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транспортного комплексу США належать: транспорт загального користування - залізничний, автомобільний, морський, внутрішній водяний, повітряний і трубопровідний. Значну частину вантажних і пасажирських перевезень здійснює транспорт промислових підприємств, індивідуальні легкові автомобілі, персональні літаки і т. д.</a:t>
            </a:r>
          </a:p>
        </p:txBody>
      </p:sp>
      <p:pic>
        <p:nvPicPr>
          <p:cNvPr id="2050" name="Picture 2" descr="http://ipress.ua/media/gallery/full/a/y/ayrion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237805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a-ekonomist.com/uploads/posts/2014-02/1393327131_benz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764704"/>
            <a:ext cx="1653429" cy="14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hoteldiscount.ru/uploads/7/9f/9d6fdf4c3e144badee221b76dc9e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92896"/>
            <a:ext cx="424571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.quto.ru/c400x300/4f798c8ca6135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34272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neftegazeta.info/wp-content/uploads/Photo_3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310" y="4734272"/>
            <a:ext cx="1633399" cy="185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27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60648"/>
            <a:ext cx="4572000" cy="138499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Сполучені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Штати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Америки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United States of America</a:t>
            </a:r>
            <a:endParaRPr lang="uk-UA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Прапор СШ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25" y="2030047"/>
            <a:ext cx="368222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7704" y="4114087"/>
            <a:ext cx="1358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/>
              <a:t>П</a:t>
            </a:r>
            <a:r>
              <a:rPr lang="uk-UA" sz="2800" b="1" dirty="0" smtClean="0"/>
              <a:t>рапор</a:t>
            </a:r>
            <a:endParaRPr lang="uk-UA" sz="2800" b="1" dirty="0"/>
          </a:p>
        </p:txBody>
      </p:sp>
      <p:pic>
        <p:nvPicPr>
          <p:cNvPr id="1028" name="Picture 4" descr="Герб СШ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3682"/>
            <a:ext cx="2236943" cy="223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9576" y="4375697"/>
            <a:ext cx="106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/>
              <a:t>Герб 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209732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5958408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США - 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федеративна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республіка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 в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якій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владні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повноваження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розподіляються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між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федеральним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урядом і урядами 50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штатів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Виконавча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законодавча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судова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влада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представлені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відповідно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Президентом,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Конгресом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Верховним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Судом.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Кожен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50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штатів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має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свою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конституцію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систему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органів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влади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управління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uk-UA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http://www.krugosvet.ru/images/1002337_us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63" y="2579424"/>
            <a:ext cx="3714354" cy="34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.unian.net/photos/2012_05/13373241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549" y="357763"/>
            <a:ext cx="2345668" cy="19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rousa.ru/images/people/presidents/barack_oba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74" y="2435409"/>
            <a:ext cx="4460048" cy="358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02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861048"/>
            <a:ext cx="4572000" cy="286232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Географічне </a:t>
            </a:r>
            <a:r>
              <a:rPr lang="uk-U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положення - країна розташована в Північній Америці.</a:t>
            </a:r>
          </a:p>
          <a:p>
            <a:r>
              <a:rPr lang="uk-U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Адміністративний поділ - 50 штатів (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state) </a:t>
            </a:r>
            <a:r>
              <a:rPr lang="uk-U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 1 федеральний округ. Штати поділяються на округи (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county and parish)</a:t>
            </a:r>
          </a:p>
          <a:p>
            <a:r>
              <a:rPr lang="uk-U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Територія - 9 373 тис. кв. км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Населення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- 281 421 906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осіб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(на 1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квітня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2000 р.)</a:t>
            </a:r>
            <a:endParaRPr lang="uk-UA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Розташування СШ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2093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rousa.ru/images/city/city/usa_big_c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036">
            <a:off x="3723618" y="481282"/>
            <a:ext cx="5241429" cy="327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usa-travel.ru/data/images/usa/usa-ma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00442"/>
            <a:ext cx="3856989" cy="238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16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337" y="116632"/>
            <a:ext cx="3051511" cy="64633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/>
              <a:t>Столиця - місто Вашингтон </a:t>
            </a:r>
            <a:r>
              <a:rPr lang="uk-UA" dirty="0"/>
              <a:t>(</a:t>
            </a:r>
            <a:r>
              <a:rPr lang="en-US" dirty="0"/>
              <a:t>Washington), </a:t>
            </a:r>
            <a:r>
              <a:rPr lang="uk-UA" dirty="0"/>
              <a:t>округ Колумбія (572 тис. жителів на 2000 р.)</a:t>
            </a:r>
          </a:p>
          <a:p>
            <a:r>
              <a:rPr lang="uk-UA" dirty="0"/>
              <a:t>Місце для столиці запропонував перший американський президент Джордж Вашингтон, на честь якого вона і названа.</a:t>
            </a:r>
          </a:p>
          <a:p>
            <a:r>
              <a:rPr lang="uk-UA" dirty="0"/>
              <a:t>У Вашингтоні знаходиться резиденція президента США (Білий дім), Конгрес (</a:t>
            </a:r>
            <a:r>
              <a:rPr lang="uk-UA" dirty="0" err="1"/>
              <a:t>Капітолій</a:t>
            </a:r>
            <a:r>
              <a:rPr lang="uk-UA" dirty="0"/>
              <a:t>), Верховний суд, Державний департамент, військові міністерства (Пентагон у пригороді </a:t>
            </a:r>
            <a:r>
              <a:rPr lang="uk-UA" dirty="0" err="1"/>
              <a:t>Арлінгтону</a:t>
            </a:r>
            <a:r>
              <a:rPr lang="uk-UA" dirty="0"/>
              <a:t>) та інші державні установи.</a:t>
            </a:r>
          </a:p>
          <a:p>
            <a:r>
              <a:rPr lang="uk-UA" dirty="0"/>
              <a:t>Столицею Вашингтон став 1 грудня 1800 року, після того, як з Філадельфії у це місто були переведені Конгрес та основні урядові установи.</a:t>
            </a:r>
          </a:p>
        </p:txBody>
      </p:sp>
      <p:pic>
        <p:nvPicPr>
          <p:cNvPr id="4098" name="Picture 2" descr="http://adventecgroup.com/uploads/posts/2014-01/1389604537_1364592292_pochemu-vashington-vybrali-stolicey-ss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572" y="404664"/>
            <a:ext cx="3431955" cy="2299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http://upload.wikimedia.org/wikipedia/commons/1/14/01%D0%B0_%D0%94%D0%B6%D0%BE%D1%80%D0%B4%D0%B6_%D0%92%D0%B0%D1%88%D0%B8%D0%BD%D0%B3%D1%82%D0%BE%D0%B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09880"/>
            <a:ext cx="3129519" cy="3672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9531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4104456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Найбільші міста - (станом на 2000 рік):</a:t>
            </a:r>
          </a:p>
          <a:p>
            <a:r>
              <a:rPr lang="uk-U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Нью-Йорк - 8,008 млн. жителів.</a:t>
            </a:r>
          </a:p>
          <a:p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Лос-Анджелес </a:t>
            </a:r>
            <a:r>
              <a:rPr lang="uk-U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(Каліфорнія) - 3,695 млн. жителів.</a:t>
            </a:r>
          </a:p>
          <a:p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Чикаго </a:t>
            </a:r>
            <a:r>
              <a:rPr lang="uk-U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(Іллінойс) - 2,896 млн. жителів.</a:t>
            </a:r>
          </a:p>
          <a:p>
            <a:r>
              <a:rPr lang="uk-U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Хьюстон (Техас) - 1,954 млн. жителів.</a:t>
            </a:r>
          </a:p>
          <a:p>
            <a:r>
              <a:rPr lang="uk-U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Філадельфія (Пенсільванія) - 1,518 млн. жителів.</a:t>
            </a:r>
          </a:p>
          <a:p>
            <a:r>
              <a:rPr lang="uk-U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Фенікс (</a:t>
            </a:r>
            <a:r>
              <a:rPr lang="uk-UA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Арізона</a:t>
            </a:r>
            <a:r>
              <a:rPr lang="uk-U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- 1,321 млн. жителів.</a:t>
            </a:r>
          </a:p>
          <a:p>
            <a:r>
              <a:rPr lang="uk-U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Сан-Дієго (Каліфорнія) - 1,223 млн. жителів.</a:t>
            </a:r>
          </a:p>
          <a:p>
            <a:r>
              <a:rPr lang="uk-U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Даллас (Техас) - 1,189 млн. жителів.</a:t>
            </a:r>
          </a:p>
          <a:p>
            <a:r>
              <a:rPr lang="uk-U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Сан-Антоніо (Техас) - 1,144 млн. жителів.</a:t>
            </a:r>
          </a:p>
          <a:p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Детройт </a:t>
            </a:r>
            <a:r>
              <a:rPr lang="uk-U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(Мічиган) - 0,951 млн. жителів.</a:t>
            </a:r>
          </a:p>
        </p:txBody>
      </p:sp>
      <p:pic>
        <p:nvPicPr>
          <p:cNvPr id="5122" name="Picture 2" descr="http://willvisa.ru/wp-content/uploads/2013/02/1358163407_new-yo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3620344" cy="235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dmin.zabugor.com/upload/image/1308595017212_wm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38" y="2852936"/>
            <a:ext cx="2182777" cy="146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2.gstatic.com/images?q=tbn:ANd9GcRlbJb_7w73y6_dyoxr58ABLys-BMBOGNLOqIgarhacLQhC_n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43715"/>
            <a:ext cx="4281630" cy="15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upload.wikimedia.org/wikipedia/commons/6/66/Woodward_Ave_Detroit_19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66270"/>
            <a:ext cx="1885903" cy="145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5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7984" y="188640"/>
            <a:ext cx="4572000" cy="193899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Офіційна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мова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англійська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Національне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свято - 4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липня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День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Незалежності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(1776 р.)</a:t>
            </a:r>
          </a:p>
          <a:p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Грошова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одиниця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-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долар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США=100 центам.</a:t>
            </a:r>
          </a:p>
        </p:txBody>
      </p:sp>
      <p:pic>
        <p:nvPicPr>
          <p:cNvPr id="6146" name="Picture 2" descr="http://bigpicture.ru/wp-content/uploads/2011/07/BIG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6161"/>
            <a:ext cx="359156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dengivsetakipahnyt.com/wp-content/uploads/2012/03/%D0%94%D0%BE%D0%BB%D0%BB%D0%B0%D1%80-%D0%B2-%D0%BA%D0%B0%D1%80%D1%82%D0%B8%D0%BD%D0%BA%D0%B0%D1%8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860673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05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6678488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США -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найбільш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розвинута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економічному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відношенні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держава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світу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uk-UA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492896"/>
            <a:ext cx="8712968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Валовий внутрішній продукт (ВВП) станом на 1999 рік становив 9980,4 млрд. доларів. За цим показником США з великим розривом випереджають інші країни. (Для порівняння: ВВП Японії, яка посідає друге місце - 4380,1 млрд. доларів, Німеччини (третє місце) - 2108,9 млрд. доларів).</a:t>
            </a:r>
          </a:p>
          <a:p>
            <a:r>
              <a:rPr lang="uk-U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нинішній час близько 10% валового внутрішнього продукту країни і 30% всіх вироблених у США матеріальних цінностей реалізуються на зовнішніх ринках.</a:t>
            </a:r>
          </a:p>
        </p:txBody>
      </p:sp>
      <p:pic>
        <p:nvPicPr>
          <p:cNvPr id="7170" name="Picture 2" descr="Экономика Япон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4" y="1133619"/>
            <a:ext cx="2089001" cy="139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kraineinfo.net/upload/image/1393924774_dollar_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09120"/>
            <a:ext cx="3442683" cy="211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data:image/jpeg;base64,/9j/4AAQSkZJRgABAQAAAQABAAD/2wCEAAkGBwgHBgkIBwgKCgkLDRYPDQwMDRsUFRAWIB0iIiAdHx8kKDQsJCYxJx8fLT0tMTU3Ojo6Iys/RD84QzQ5OjcBCgoKDQwNGg8PGjclHyU3Nzc3Nzc3Nzc3Nzc3Nzc3Nzc3Nzc3Nzc3Nzc3Nzc3Nzc3Nzc3Nzc3Nzc3Nzc3Nzc3N//AABEIAH8A4wMBEQACEQEDEQH/xAAXAAEBAQEAAAAAAAAAAAAAAAAABwYF/8QAHRABAAEDBQAAAAAAAAAAAAAAAJIBBFQCAxUXU//EABgBAQEAAwAAAAAAAAAAAAAAAAAFBAYH/8QAHREBAAEDBQAAAAAAAAAAAAAAAFIBAxUCBBRRof/aAAwDAQACEQMRAD8AhoAAAAAAAAAAAAAAAAAAAAAAAAAAAAAAAAAAAAAAAAAAAAAAAAAAAAAAAAAAAAAAAAAAAAAAAAAAAAAAAAAAAAAAAAAAAAAAAAAAAAAAAAAAAAAAAAAAAAAAAAAAAAAAAAAAAAAAAAAAAAAAAANXwth5VnVJ5V3t0DA7CHtThbDyrOpyrvZgdhD2pwth5VnU5V3swOwh7U4Ww8qzqcq72YHYQ9qcLYeVZ1OVd7MDsIe1OFsPKs6nKu9mB2EPanC2HlWdTlXezA7CHtThbDyrOpyrvZgdhD2pwth5VnU5V3swOwh7U4Ww8qzqcq72YHYQ9qcLYeVZ1OVd7MDsIe1OFsPKs6nKu9mB2EPanC2HlWdTlXezA7CHtThbDyrOpyrvZgdhD2pwth5VnU5V3swOwh7U4Ww8qzqcq72YHYQ9qcLYeVZ1OVd7MDsIe1OFsPKs6nKu9mB2EPanC2HlWdTlXezA7CHtThbDyrOpyrvZgdhD2pwth5VnU5V3swOwh7U4Ww8qzqcq72YHYQ9qcLYeVZ1OVd7MDsIe1OFsPKs6nKu9mB2EPanC2HlWdTlXezA7CHtThbDyrOpyrvZgdhD2pwth5VnU5V3swOwh7U4Ww8qzqcq72YHYQ9qcLYeVZ1OVd7MDsIe1dBjrIAAAAAAAAAAAAAAAAAAAAAAAAAAAAAAAAAAAAAAAAAAAAAAAAAAAAAAAAAAAAAAAAAAAAAAAAAAAAAAAAAAAAAAAAAAAAAAAAAAAAAAAAAAAAAAAAAADZ9fXefsR1I2atwqjZnRGp19d5+xHUZq3CpmdEanX13n7EdRmrcKmZ0RqdfXefsR1GatwqZnRGp19d5+xHUZq3CpmdEanX13n7EdRmrcKmZ0RqdfXefsR1GatwqZnRGp19d5+xHUZq3CpmdEanX13n7EdRmrcKmZ0RqdfXefsR1GatwqZnRGp19d5+xHUZq3CpmdEanX13n7EdRmrcKmZ0RqdfXefsR1GatwqZnRGp19d5+xHUZq3CpmdEanX13n7EdRmrcKmZ0RqdfXefsR1GatwqZnRGp19d5+xHUZq3CpmdEanX13n7EdRmrcKmZ0RqdfXefsR1GatwqZnRGp19d5+xHUZq3CpmdEanX13n7EdRmrcKmZ0RqdfXefsR1GatwqZnRGp19d5+xHUZq3CpmdEanX13n7EdRmrcKmZ0RqdfXefsR1GatwqZnRGp19d5+xHUZq3CpmdEanX13n7EdRmrcKmZ0RqdfXefsR1GatwqZnRGp19d5+xHUZq3CpmdEaqC11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8" descr="data:image/jpeg;base64,/9j/4AAQSkZJRgABAQAAAQABAAD/2wCEAAkGBwgHBgkIBwgKCgkLDRYPDQwMDRsUFRAWIB0iIiAdHx8kKDQsJCYxJx8fLT0tMTU3Ojo6Iys/RD84QzQ5OjcBCgoKDQwNGg8PGjclHyU3Nzc3Nzc3Nzc3Nzc3Nzc3Nzc3Nzc3Nzc3Nzc3Nzc3Nzc3Nzc3Nzc3Nzc3Nzc3Nzc3N//AABEIAH8A4wMBEQACEQEDEQH/xAAXAAEBAQEAAAAAAAAAAAAAAAAABwYF/8QAHRABAAEDBQAAAAAAAAAAAAAAAJIBBFQCAxUXU//EABgBAQEAAwAAAAAAAAAAAAAAAAAFBAYH/8QAHREBAAEDBQAAAAAAAAAAAAAAAFIBAxUCBBRRof/aAAwDAQACEQMRAD8AhoAAAAAAAAAAAAAAAAAAAAAAAAAAAAAAAAAAAAAAAAAAAAAAAAAAAAAAAAAAAAAAAAAAAAAAAAAAAAAAAAAAAAAAAAAAAAAAAAAAAAAAAAAAAAAAAAAAAAAAAAAAAAAAAAAAAAAAAAAAAAAAAANXwth5VnVJ5V3t0DA7CHtThbDyrOpyrvZgdhD2pwth5VnU5V3swOwh7U4Ww8qzqcq72YHYQ9qcLYeVZ1OVd7MDsIe1OFsPKs6nKu9mB2EPanC2HlWdTlXezA7CHtThbDyrOpyrvZgdhD2pwth5VnU5V3swOwh7U4Ww8qzqcq72YHYQ9qcLYeVZ1OVd7MDsIe1OFsPKs6nKu9mB2EPanC2HlWdTlXezA7CHtThbDyrOpyrvZgdhD2pwth5VnU5V3swOwh7U4Ww8qzqcq72YHYQ9qcLYeVZ1OVd7MDsIe1OFsPKs6nKu9mB2EPanC2HlWdTlXezA7CHtThbDyrOpyrvZgdhD2pwth5VnU5V3swOwh7U4Ww8qzqcq72YHYQ9qcLYeVZ1OVd7MDsIe1OFsPKs6nKu9mB2EPanC2HlWdTlXezA7CHtThbDyrOpyrvZgdhD2pwth5VnU5V3swOwh7U4Ww8qzqcq72YHYQ9qcLYeVZ1OVd7MDsIe1dBjrIAAAAAAAAAAAAAAAAAAAAAAAAAAAAAAAAAAAAAAAAAAAAAAAAAAAAAAAAAAAAAAAAAAAAAAAAAAAAAAAAAAAAAAAAAAAAAAAAAAAAAAAAAAAAAAAAAADZ9fXefsR1I2atwqjZnRGp19d5+xHUZq3CpmdEanX13n7EdRmrcKmZ0RqdfXefsR1GatwqZnRGp19d5+xHUZq3CpmdEanX13n7EdRmrcKmZ0RqdfXefsR1GatwqZnRGp19d5+xHUZq3CpmdEanX13n7EdRmrcKmZ0RqdfXefsR1GatwqZnRGp19d5+xHUZq3CpmdEanX13n7EdRmrcKmZ0RqdfXefsR1GatwqZnRGp19d5+xHUZq3CpmdEanX13n7EdRmrcKmZ0RqdfXefsR1GatwqZnRGp19d5+xHUZq3CpmdEanX13n7EdRmrcKmZ0RqdfXefsR1GatwqZnRGp19d5+xHUZq3CpmdEanX13n7EdRmrcKmZ0RqdfXefsR1GatwqZnRGp19d5+xHUZq3CpmdEanX13n7EdRmrcKmZ0RqdfXefsR1GatwqZnRGp19d5+xHUZq3CpmdEanX13n7EdRmrcKmZ0RqdfXefsR1GatwqZnRGp19d5+xHUZq3CpmdEaqC11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8" name="Picture 10" descr="Прапор Німеччин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396" y="1142747"/>
            <a:ext cx="1848608" cy="135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usa-24.ru/photo/zarplata_us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040" y="4509120"/>
            <a:ext cx="255649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b1.vestifinance.ru/c/22042.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366" y="1070560"/>
            <a:ext cx="1711642" cy="136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55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3848" y="332656"/>
            <a:ext cx="1982146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Експорт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213009"/>
            <a:ext cx="8568952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Основу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експорту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США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становлять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устаткування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літаки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автомобілі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продукція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сільського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господарства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військова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техніка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хімікати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Частка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США у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світовому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експорті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продукції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наукоємних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галузей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становить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близько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20%, у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світовому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експорті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зерна -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близько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50% на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рік</a:t>
            </a:r>
            <a:endParaRPr lang="uk-UA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7609" y="5733256"/>
            <a:ext cx="9198097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Імпортується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величезна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кількість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електронних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компонентів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побутової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електроніки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комп'ютерів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uk-UA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5210036"/>
            <a:ext cx="125386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Імпорт</a:t>
            </a:r>
            <a:endParaRPr lang="uk-UA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 descr="http://dariknews.bg/uploads/news_images/200805/photo_big_2508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30" y="2536448"/>
            <a:ext cx="1902346" cy="127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blogocar.net/wp-content/uploads/AstonMartinVesti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260" y="2579588"/>
            <a:ext cx="2195736" cy="146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ecodelo.org/sites/default/files/imagecache/statii/9396e969078dcfb20f093dd9b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106" y="2579588"/>
            <a:ext cx="2068962" cy="146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artime.org.ua/uploads/posts/2013-05/1368501427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479" y="2536449"/>
            <a:ext cx="2113528" cy="149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trademaster.ua/im/pics/bytteh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1540"/>
            <a:ext cx="2232248" cy="16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www.ixbt.com/short/images/2013/Jan/lenovo-ideacentre-horizon-front-view-ma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115" y="4297430"/>
            <a:ext cx="1909128" cy="14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35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150</TotalTime>
  <Words>479</Words>
  <Application>Microsoft Office PowerPoint</Application>
  <PresentationFormat>Экран (4:3)</PresentationFormat>
  <Paragraphs>47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Паркет</vt:lpstr>
      <vt:lpstr>Сполучені  Штати Америки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Masha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Сполучені  Штати Америки</dc:title>
  <dc:creator>USER</dc:creator>
  <cp:lastModifiedBy>USER</cp:lastModifiedBy>
  <cp:revision>12</cp:revision>
  <dcterms:created xsi:type="dcterms:W3CDTF">2014-05-12T11:45:01Z</dcterms:created>
  <dcterms:modified xsi:type="dcterms:W3CDTF">2014-05-13T20:32:39Z</dcterms:modified>
</cp:coreProperties>
</file>