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8" r:id="rId4"/>
    <p:sldId id="275" r:id="rId5"/>
    <p:sldId id="279" r:id="rId6"/>
    <p:sldId id="276" r:id="rId7"/>
    <p:sldId id="280" r:id="rId8"/>
    <p:sldId id="281" r:id="rId9"/>
    <p:sldId id="282" r:id="rId10"/>
    <p:sldId id="283" r:id="rId11"/>
    <p:sldId id="284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Релігія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Православні</c:v>
                </c:pt>
                <c:pt idx="1">
                  <c:v>Католицька церква</c:v>
                </c:pt>
                <c:pt idx="2">
                  <c:v> Інші (протестанти, лютерани, унітаристи, мусульмани, неопротестанти, іудеї)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13915932268141"/>
          <c:y val="0.16471369203849529"/>
          <c:w val="0.31844699078271343"/>
          <c:h val="0.724850393700787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402010050251202E-2"/>
          <c:y val="2.2613065326633198E-2"/>
          <c:w val="0.90284757118927972"/>
          <c:h val="0.8316582914572866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Чоловіки</c:v>
                </c:pt>
                <c:pt idx="2">
                  <c:v>Жінки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2">
                  <c:v>73</c:v>
                </c:pt>
              </c:numCache>
            </c:numRef>
          </c:val>
        </c:ser>
        <c:dLbls>
          <c:showVal val="1"/>
        </c:dLbls>
        <c:gapDepth val="0"/>
        <c:shape val="box"/>
        <c:axId val="60394496"/>
        <c:axId val="60422784"/>
        <c:axId val="0"/>
      </c:bar3DChart>
      <c:catAx>
        <c:axId val="603944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422784"/>
        <c:crosses val="autoZero"/>
        <c:auto val="1"/>
        <c:lblAlgn val="ctr"/>
        <c:lblOffset val="100"/>
        <c:tickLblSkip val="1"/>
        <c:tickMarkSkip val="1"/>
      </c:catAx>
      <c:valAx>
        <c:axId val="6042278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39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0.24361</cdr:x>
      <cdr:y>0.20313</cdr:y>
    </cdr:from>
    <cdr:to>
      <cdr:x>0.34441</cdr:x>
      <cdr:y>0.28391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071702" y="928694"/>
          <a:ext cx="8572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uk-UA" dirty="0" smtClean="0"/>
            <a:t>11%</a:t>
          </a:r>
          <a:endParaRPr lang="ru-RU" dirty="0"/>
        </a:p>
      </cdr:txBody>
    </cdr:sp>
  </cdr:relSizeAnchor>
  <cdr:relSizeAnchor xmlns:cdr="http://schemas.openxmlformats.org/drawingml/2006/chartDrawing">
    <cdr:from>
      <cdr:x>0.15961</cdr:x>
      <cdr:y>0.28125</cdr:y>
    </cdr:from>
    <cdr:to>
      <cdr:x>0.26041</cdr:x>
      <cdr:y>0.36203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357322" y="1285884"/>
          <a:ext cx="8572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uk-UA" dirty="0" smtClean="0"/>
            <a:t>6%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71480"/>
            <a:ext cx="6400800" cy="1752600"/>
          </a:xfrm>
        </p:spPr>
        <p:txBody>
          <a:bodyPr/>
          <a:lstStyle/>
          <a:p>
            <a:r>
              <a:rPr lang="uk-UA" dirty="0" err="1" smtClean="0"/>
              <a:t>Бірюк</a:t>
            </a:r>
            <a:r>
              <a:rPr lang="uk-UA" dirty="0" smtClean="0"/>
              <a:t> </a:t>
            </a:r>
            <a:r>
              <a:rPr lang="uk-UA" dirty="0" err="1" smtClean="0"/>
              <a:t>анна</a:t>
            </a:r>
            <a:r>
              <a:rPr lang="uk-UA" dirty="0" smtClean="0"/>
              <a:t>,</a:t>
            </a:r>
          </a:p>
          <a:p>
            <a:r>
              <a:rPr lang="uk-UA" dirty="0" err="1" smtClean="0"/>
              <a:t>Штирбулова</a:t>
            </a:r>
            <a:r>
              <a:rPr lang="uk-UA" dirty="0" smtClean="0"/>
              <a:t> Ірина</a:t>
            </a:r>
          </a:p>
          <a:p>
            <a:r>
              <a:rPr lang="uk-UA" dirty="0" smtClean="0"/>
              <a:t>10 – В клас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7772400" cy="1752600"/>
          </a:xfrm>
        </p:spPr>
        <p:txBody>
          <a:bodyPr>
            <a:noAutofit/>
          </a:bodyPr>
          <a:lstStyle/>
          <a:p>
            <a:r>
              <a:rPr lang="uk-UA" sz="11500" dirty="0" smtClean="0"/>
              <a:t>РУМУНІЯ</a:t>
            </a:r>
            <a:endParaRPr lang="ru-RU" sz="11500" dirty="0"/>
          </a:p>
        </p:txBody>
      </p:sp>
      <p:pic>
        <p:nvPicPr>
          <p:cNvPr id="4" name="Рисунок 3" descr="romania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323909" cy="2143140"/>
          </a:xfrm>
          <a:prstGeom prst="rect">
            <a:avLst/>
          </a:prstGeom>
        </p:spPr>
      </p:pic>
      <p:pic>
        <p:nvPicPr>
          <p:cNvPr id="5" name="Рисунок 4" descr="C:\Users\Людмила\Desktop\100px-Romania_Coat_of_Arms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072074"/>
            <a:ext cx="9525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071834" cy="256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3571876"/>
            <a:ext cx="6286544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Суперництво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Туреччини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Австрії</a:t>
            </a:r>
            <a:r>
              <a:rPr lang="ru-RU" dirty="0" smtClean="0"/>
              <a:t> за </a:t>
            </a:r>
            <a:r>
              <a:rPr lang="ru-RU" dirty="0" err="1" smtClean="0"/>
              <a:t>вплив</a:t>
            </a:r>
            <a:r>
              <a:rPr lang="ru-RU" dirty="0" smtClean="0"/>
              <a:t> в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Кримська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b="1" i="1" dirty="0" err="1" smtClean="0"/>
              <a:t>Паризьким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мирним</a:t>
            </a:r>
            <a:r>
              <a:rPr lang="ru-RU" b="1" i="1" dirty="0" smtClean="0"/>
              <a:t> договором </a:t>
            </a:r>
            <a:r>
              <a:rPr lang="ru-RU" dirty="0" smtClean="0"/>
              <a:t>(1856), </a:t>
            </a:r>
            <a:r>
              <a:rPr lang="ru-RU" dirty="0" err="1" smtClean="0"/>
              <a:t>Молдавію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Волощиною</a:t>
            </a:r>
            <a:r>
              <a:rPr lang="ru-RU" dirty="0" smtClean="0"/>
              <a:t> </a:t>
            </a:r>
            <a:r>
              <a:rPr lang="ru-RU" dirty="0" err="1" smtClean="0"/>
              <a:t>віддано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протекторат великих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Туреччини</a:t>
            </a:r>
            <a:r>
              <a:rPr lang="ru-RU" dirty="0" smtClean="0"/>
              <a:t>. 1859 — 1861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об'єдналися</a:t>
            </a:r>
            <a:r>
              <a:rPr lang="ru-RU" dirty="0" smtClean="0"/>
              <a:t> у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Румунія</a:t>
            </a:r>
            <a:r>
              <a:rPr lang="ru-RU" dirty="0" smtClean="0"/>
              <a:t>, яке у 1877—1878 </a:t>
            </a:r>
            <a:r>
              <a:rPr lang="ru-RU" dirty="0" err="1" smtClean="0"/>
              <a:t>цілковито</a:t>
            </a:r>
            <a:r>
              <a:rPr lang="ru-RU" dirty="0" smtClean="0"/>
              <a:t> </a:t>
            </a:r>
            <a:r>
              <a:rPr lang="ru-RU" dirty="0" err="1" smtClean="0"/>
              <a:t>усамостійнилося</a:t>
            </a:r>
            <a:r>
              <a:rPr lang="ru-RU" dirty="0" smtClean="0"/>
              <a:t>, а 1881 — </a:t>
            </a:r>
            <a:r>
              <a:rPr lang="ru-RU" dirty="0" err="1" smtClean="0"/>
              <a:t>перетворилося</a:t>
            </a:r>
            <a:r>
              <a:rPr lang="ru-RU" dirty="0" smtClean="0"/>
              <a:t> на </a:t>
            </a:r>
            <a:r>
              <a:rPr lang="ru-RU" dirty="0" err="1" smtClean="0"/>
              <a:t>королівство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світова війна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Румунія</a:t>
            </a:r>
            <a:r>
              <a:rPr lang="ru-RU" dirty="0" smtClean="0"/>
              <a:t> стала на сторону </a:t>
            </a:r>
            <a:r>
              <a:rPr lang="ru-RU" dirty="0" err="1" smtClean="0"/>
              <a:t>Антанти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Румунські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перебували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</a:t>
            </a:r>
            <a:r>
              <a:rPr lang="ru-RU" dirty="0" err="1" smtClean="0"/>
              <a:t>приєднались</a:t>
            </a:r>
            <a:r>
              <a:rPr lang="ru-RU" dirty="0" smtClean="0"/>
              <a:t> до </a:t>
            </a:r>
            <a:r>
              <a:rPr lang="ru-RU" dirty="0" err="1" smtClean="0"/>
              <a:t>королівства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утворили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Румунію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1940 р. </a:t>
            </a:r>
            <a:r>
              <a:rPr lang="ru-RU" dirty="0" err="1" smtClean="0"/>
              <a:t>Румунія</a:t>
            </a:r>
            <a:r>
              <a:rPr lang="ru-RU" dirty="0" smtClean="0"/>
              <a:t> </a:t>
            </a:r>
            <a:r>
              <a:rPr lang="ru-RU" dirty="0" err="1" smtClean="0"/>
              <a:t>зреклася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СРСР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 та </a:t>
            </a:r>
            <a:r>
              <a:rPr lang="ru-RU" dirty="0" err="1" smtClean="0"/>
              <a:t>Бессарабії</a:t>
            </a:r>
            <a:r>
              <a:rPr lang="ru-RU" dirty="0" smtClean="0"/>
              <a:t>. 1941 р.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 на </a:t>
            </a:r>
            <a:r>
              <a:rPr lang="ru-RU" dirty="0" err="1" smtClean="0"/>
              <a:t>боці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до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СРСР)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удруге</a:t>
            </a:r>
            <a:r>
              <a:rPr lang="ru-RU" dirty="0" smtClean="0"/>
              <a:t> </a:t>
            </a:r>
            <a:r>
              <a:rPr lang="ru-RU" dirty="0" err="1" smtClean="0"/>
              <a:t>зайняла</a:t>
            </a:r>
            <a:r>
              <a:rPr lang="ru-RU" dirty="0" smtClean="0"/>
              <a:t> (а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Дністром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Бугом — </a:t>
            </a:r>
            <a:r>
              <a:rPr lang="ru-RU" dirty="0" err="1" smtClean="0"/>
              <a:t>Трансністрію</a:t>
            </a:r>
            <a:r>
              <a:rPr lang="ru-RU" dirty="0" smtClean="0"/>
              <a:t>), у 1944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втратила</a:t>
            </a:r>
            <a:r>
              <a:rPr lang="ru-RU" dirty="0" smtClean="0"/>
              <a:t>; 1940—45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Семигороду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Мармарощина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володіннями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Становище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Війна</a:t>
            </a:r>
            <a:r>
              <a:rPr lang="ru-RU" dirty="0" smtClean="0"/>
              <a:t> не принесла </a:t>
            </a:r>
            <a:r>
              <a:rPr lang="ru-RU" dirty="0" err="1" smtClean="0"/>
              <a:t>Румунії</a:t>
            </a:r>
            <a:r>
              <a:rPr lang="ru-RU" dirty="0" smtClean="0"/>
              <a:t> </a:t>
            </a:r>
            <a:r>
              <a:rPr lang="ru-RU" dirty="0" err="1" smtClean="0"/>
              <a:t>лаврів</a:t>
            </a:r>
            <a:r>
              <a:rPr lang="ru-RU" dirty="0" smtClean="0"/>
              <a:t> </a:t>
            </a:r>
            <a:r>
              <a:rPr lang="ru-RU" dirty="0" err="1" smtClean="0"/>
              <a:t>звитяжця</a:t>
            </a:r>
            <a:r>
              <a:rPr lang="ru-RU" dirty="0" smtClean="0"/>
              <a:t>: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окуповано</a:t>
            </a: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погіршилося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 становище, </a:t>
            </a:r>
            <a:r>
              <a:rPr lang="ru-RU" dirty="0" err="1" smtClean="0"/>
              <a:t>загострилися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суперечності</a:t>
            </a:r>
            <a:r>
              <a:rPr lang="ru-RU" dirty="0" smtClean="0"/>
              <a:t>. </a:t>
            </a:r>
            <a:r>
              <a:rPr lang="ru-RU" dirty="0" err="1" smtClean="0"/>
              <a:t>Нерозв'язаність</a:t>
            </a:r>
            <a:r>
              <a:rPr lang="ru-RU" dirty="0" smtClean="0"/>
              <a:t> земельного </a:t>
            </a:r>
            <a:r>
              <a:rPr lang="ru-RU" dirty="0" err="1" smtClean="0"/>
              <a:t>питання</a:t>
            </a:r>
            <a:r>
              <a:rPr lang="ru-RU" dirty="0" smtClean="0"/>
              <a:t> негативно </a:t>
            </a:r>
            <a:r>
              <a:rPr lang="ru-RU" dirty="0" err="1" smtClean="0"/>
              <a:t>позначалася</a:t>
            </a:r>
            <a:r>
              <a:rPr lang="ru-RU" dirty="0" smtClean="0"/>
              <a:t> на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 та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основою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. </a:t>
            </a:r>
            <a:r>
              <a:rPr lang="ru-RU" dirty="0" err="1" smtClean="0"/>
              <a:t>Показовим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Румунії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80 %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жило в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  </a:t>
            </a:r>
            <a:r>
              <a:rPr lang="ru-RU" dirty="0" err="1" smtClean="0"/>
              <a:t>Повстання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 на початку 1918 р. </a:t>
            </a:r>
            <a:r>
              <a:rPr lang="ru-RU" dirty="0" err="1" smtClean="0"/>
              <a:t>змусили</a:t>
            </a:r>
            <a:r>
              <a:rPr lang="ru-RU" dirty="0" smtClean="0"/>
              <a:t> короля Фердинанда І </a:t>
            </a:r>
            <a:r>
              <a:rPr lang="ru-RU" dirty="0" err="1" smtClean="0"/>
              <a:t>укласти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того ж року </a:t>
            </a:r>
            <a:r>
              <a:rPr lang="ru-RU" dirty="0" err="1" smtClean="0"/>
              <a:t>сепаратний</a:t>
            </a:r>
            <a:r>
              <a:rPr lang="ru-RU" dirty="0" smtClean="0"/>
              <a:t> мир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 та </a:t>
            </a:r>
            <a:r>
              <a:rPr lang="ru-RU" dirty="0" err="1" smtClean="0"/>
              <a:t>Австро-Угорщиною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післявоєнної</a:t>
            </a:r>
            <a:r>
              <a:rPr lang="ru-RU" dirty="0" smtClean="0"/>
              <a:t> </a:t>
            </a:r>
            <a:r>
              <a:rPr lang="ru-RU" dirty="0" err="1" smtClean="0"/>
              <a:t>Румунії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6643948" cy="550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00892" y="1785926"/>
            <a:ext cx="19287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Протягом грудня 1917 – листопада 1918 року Румунія загарбала Бессарабію та Північну Буковину.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післявоєнної</a:t>
            </a:r>
            <a:r>
              <a:rPr lang="ru-RU" dirty="0" smtClean="0"/>
              <a:t> </a:t>
            </a:r>
            <a:r>
              <a:rPr lang="ru-RU" dirty="0" err="1" smtClean="0"/>
              <a:t>Румунії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1857364"/>
            <a:ext cx="2571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В червні 1940 року Бессарабія та Північна Буковина відійшли до СРСР.</a:t>
            </a:r>
          </a:p>
          <a:p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У серпні 1940 р. північна частина  Трансільванії перейшла до Угорщини.</a:t>
            </a:r>
          </a:p>
          <a:p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У вересні 1940р. Південна Добруджа відійшла до Болгарії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6000760" cy="4968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smtClean="0">
                <a:solidFill>
                  <a:schemeClr val="tx1"/>
                </a:solidFill>
              </a:rPr>
              <a:t>Візитна картка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617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629694" cy="1959122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1928802"/>
            <a:ext cx="4000528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Уряд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політика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демократична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Глава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Президент, глава уряду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прем'єр-міністр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Законодавчий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двопалатний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парламент,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Сенату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депутатів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Президент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Траян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Баcеску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2004, глава уряду -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Калін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Попеску-Тарічану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2857496"/>
            <a:ext cx="4071934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Адміністративний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устрій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Румунія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поділяється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41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столиця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виділена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самостійну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адміністративно-територіальну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2643182"/>
            <a:ext cx="4000496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Бухарест,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(354,8 тис.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мешканців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Галац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(342,4 тис.),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Тімішоара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(340 тис.),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Констанца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(337 тис.),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Клуж-Ніпока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(332,2 тис.).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714620"/>
            <a:ext cx="4143404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err="1" smtClean="0"/>
              <a:t>Мови</a:t>
            </a:r>
            <a:r>
              <a:rPr lang="ru-RU" sz="4000" dirty="0" smtClean="0"/>
              <a:t>: </a:t>
            </a:r>
            <a:r>
              <a:rPr lang="ru-RU" sz="4000" dirty="0" err="1" smtClean="0"/>
              <a:t>румунська</a:t>
            </a:r>
            <a:r>
              <a:rPr lang="ru-RU" sz="4000" dirty="0" smtClean="0"/>
              <a:t> (</a:t>
            </a:r>
            <a:r>
              <a:rPr lang="ru-RU" sz="4000" dirty="0" err="1" smtClean="0"/>
              <a:t>державна</a:t>
            </a:r>
            <a:r>
              <a:rPr lang="ru-RU" sz="4000" dirty="0" smtClean="0"/>
              <a:t>), </a:t>
            </a:r>
            <a:r>
              <a:rPr lang="ru-RU" sz="4000" dirty="0" err="1" smtClean="0"/>
              <a:t>угорська</a:t>
            </a:r>
            <a:r>
              <a:rPr lang="ru-RU" sz="4000" dirty="0" smtClean="0"/>
              <a:t>, </a:t>
            </a:r>
            <a:r>
              <a:rPr lang="ru-RU" sz="4000" dirty="0" err="1" smtClean="0"/>
              <a:t>німецька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357826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Площа</a:t>
            </a:r>
            <a:r>
              <a:rPr lang="ru-RU" dirty="0" smtClean="0"/>
              <a:t>:238,4 тис. км2</a:t>
            </a:r>
          </a:p>
          <a:p>
            <a:r>
              <a:rPr lang="ru-RU" b="1" dirty="0" smtClean="0"/>
              <a:t>Населення</a:t>
            </a:r>
            <a:r>
              <a:rPr lang="ru-RU" dirty="0" smtClean="0"/>
              <a:t>:22 215 000 (2010)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142984"/>
            <a:ext cx="4572032" cy="140188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 smtClean="0"/>
              <a:t>Столиця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1862 року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2 млн. </a:t>
            </a:r>
            <a:r>
              <a:rPr lang="ru-RU" sz="2400" dirty="0" err="1" smtClean="0"/>
              <a:t>чоловік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WordArt 3" descr="Белый мрамор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Бухарест</a:t>
            </a:r>
          </a:p>
        </p:txBody>
      </p:sp>
      <p:pic>
        <p:nvPicPr>
          <p:cNvPr id="5" name="Рисунок 4" descr="bucuresti-08.jpg"/>
          <p:cNvPicPr>
            <a:picLocks noChangeAspect="1"/>
          </p:cNvPicPr>
          <p:nvPr/>
        </p:nvPicPr>
        <p:blipFill>
          <a:blip r:embed="rId3" cstate="print"/>
          <a:srcRect l="1250" t="18685" r="1250" b="3027"/>
          <a:stretch>
            <a:fillRect/>
          </a:stretch>
        </p:blipFill>
        <p:spPr>
          <a:xfrm>
            <a:off x="5500694" y="4071942"/>
            <a:ext cx="3343298" cy="2143140"/>
          </a:xfrm>
          <a:prstGeom prst="rect">
            <a:avLst/>
          </a:prstGeom>
        </p:spPr>
      </p:pic>
      <p:pic>
        <p:nvPicPr>
          <p:cNvPr id="6" name="Рисунок 5" descr="270px-Bancorex_building_bg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00504"/>
            <a:ext cx="3000396" cy="2255853"/>
          </a:xfrm>
          <a:prstGeom prst="rect">
            <a:avLst/>
          </a:prstGeom>
        </p:spPr>
      </p:pic>
      <p:pic>
        <p:nvPicPr>
          <p:cNvPr id="7" name="Рисунок 6" descr="r_p_84d4d8ddf42d2b219851836744709114.jpg"/>
          <p:cNvPicPr>
            <a:picLocks noChangeAspect="1"/>
          </p:cNvPicPr>
          <p:nvPr/>
        </p:nvPicPr>
        <p:blipFill>
          <a:blip r:embed="rId5" cstate="print"/>
          <a:srcRect t="9218"/>
          <a:stretch>
            <a:fillRect/>
          </a:stretch>
        </p:blipFill>
        <p:spPr>
          <a:xfrm>
            <a:off x="2714612" y="4071942"/>
            <a:ext cx="3500000" cy="2110686"/>
          </a:xfrm>
          <a:prstGeom prst="rect">
            <a:avLst/>
          </a:prstGeom>
        </p:spPr>
      </p:pic>
      <p:pic>
        <p:nvPicPr>
          <p:cNvPr id="8" name="Рисунок 7" descr="r_p_c3cb4571172656d312f6394e71dd886f.jpg"/>
          <p:cNvPicPr>
            <a:picLocks noChangeAspect="1"/>
          </p:cNvPicPr>
          <p:nvPr/>
        </p:nvPicPr>
        <p:blipFill>
          <a:blip r:embed="rId6" cstate="print"/>
          <a:srcRect t="6457"/>
          <a:stretch>
            <a:fillRect/>
          </a:stretch>
        </p:blipFill>
        <p:spPr>
          <a:xfrm>
            <a:off x="6357950" y="2285992"/>
            <a:ext cx="2464380" cy="1728944"/>
          </a:xfrm>
          <a:prstGeom prst="rect">
            <a:avLst/>
          </a:prstGeom>
        </p:spPr>
      </p:pic>
      <p:pic>
        <p:nvPicPr>
          <p:cNvPr id="9" name="Рисунок 8" descr="Бухарес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2143116"/>
            <a:ext cx="2571768" cy="180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85720" y="1571612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6182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83%</a:t>
            </a:r>
            <a:endParaRPr lang="ru-RU" dirty="0"/>
          </a:p>
        </p:txBody>
      </p:sp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510231" cy="135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(роки)</a:t>
            </a:r>
            <a:endParaRPr lang="ru-RU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62906" y="1870075"/>
          <a:ext cx="57816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Державне</a:t>
            </a:r>
            <a:r>
              <a:rPr lang="ru-RU" b="1" dirty="0" smtClean="0">
                <a:solidFill>
                  <a:schemeClr val="tx1"/>
                </a:solidFill>
              </a:rPr>
              <a:t> свято</a:t>
            </a:r>
            <a:r>
              <a:rPr lang="ru-RU" dirty="0" smtClean="0">
                <a:solidFill>
                  <a:schemeClr val="tx1"/>
                </a:solidFill>
              </a:rPr>
              <a:t> - 1 </a:t>
            </a:r>
            <a:r>
              <a:rPr lang="ru-RU" dirty="0" err="1" smtClean="0">
                <a:solidFill>
                  <a:schemeClr val="tx1"/>
                </a:solidFill>
              </a:rPr>
              <a:t>грудня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Національний</a:t>
            </a:r>
            <a:r>
              <a:rPr lang="ru-RU" dirty="0" smtClean="0">
                <a:solidFill>
                  <a:schemeClr val="tx1"/>
                </a:solidFill>
              </a:rPr>
              <a:t> День </a:t>
            </a:r>
            <a:r>
              <a:rPr lang="ru-RU" dirty="0" err="1" smtClean="0">
                <a:solidFill>
                  <a:schemeClr val="tx1"/>
                </a:solidFill>
              </a:rPr>
              <a:t>Румунії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617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13744" y="1920875"/>
            <a:ext cx="5080000" cy="378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736489" cy="4214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2357430"/>
            <a:ext cx="32147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Доля </a:t>
            </a:r>
            <a:r>
              <a:rPr lang="ru-RU" dirty="0" err="1" smtClean="0"/>
              <a:t>Румунії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сусідами</a:t>
            </a:r>
            <a:r>
              <a:rPr lang="ru-RU" dirty="0" smtClean="0"/>
              <a:t>: </a:t>
            </a:r>
            <a:r>
              <a:rPr lang="ru-RU" dirty="0" err="1" smtClean="0"/>
              <a:t>Болгарією</a:t>
            </a:r>
            <a:r>
              <a:rPr lang="ru-RU" dirty="0" smtClean="0"/>
              <a:t>, </a:t>
            </a:r>
            <a:r>
              <a:rPr lang="ru-RU" dirty="0" err="1" smtClean="0"/>
              <a:t>Угорщиною</a:t>
            </a:r>
            <a:r>
              <a:rPr lang="ru-RU" dirty="0" smtClean="0"/>
              <a:t>, </a:t>
            </a:r>
            <a:r>
              <a:rPr lang="ru-RU" dirty="0" err="1" smtClean="0"/>
              <a:t>Київською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Галицько-Волинською</a:t>
            </a:r>
            <a:r>
              <a:rPr lang="ru-RU" dirty="0" smtClean="0"/>
              <a:t> державами (</a:t>
            </a:r>
            <a:r>
              <a:rPr lang="ru-RU" dirty="0" err="1" smtClean="0"/>
              <a:t>пізніше</a:t>
            </a:r>
            <a:r>
              <a:rPr lang="ru-RU" dirty="0" smtClean="0"/>
              <a:t> Великим </a:t>
            </a:r>
            <a:r>
              <a:rPr lang="ru-RU" dirty="0" err="1" smtClean="0"/>
              <a:t>Князівством</a:t>
            </a:r>
            <a:r>
              <a:rPr lang="ru-RU" dirty="0" smtClean="0"/>
              <a:t> </a:t>
            </a:r>
            <a:r>
              <a:rPr lang="ru-RU" dirty="0" err="1" smtClean="0"/>
              <a:t>Литовським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18 ст. </a:t>
            </a:r>
            <a:r>
              <a:rPr lang="ru-RU" dirty="0" err="1" smtClean="0"/>
              <a:t>з</a:t>
            </a:r>
            <a:r>
              <a:rPr lang="ru-RU" dirty="0" smtClean="0"/>
              <a:t> Рос. </a:t>
            </a:r>
            <a:r>
              <a:rPr lang="ru-RU" dirty="0" err="1" smtClean="0"/>
              <a:t>Імперією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СРСР)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Туреччиною</a:t>
            </a:r>
            <a:r>
              <a:rPr lang="ru-RU" dirty="0" smtClean="0"/>
              <a:t>.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Румунії</a:t>
            </a:r>
            <a:r>
              <a:rPr lang="ru-RU" dirty="0" smtClean="0"/>
              <a:t> (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навіть</a:t>
            </a:r>
            <a:r>
              <a:rPr lang="ru-RU" dirty="0" smtClean="0"/>
              <a:t> вся </a:t>
            </a:r>
            <a:r>
              <a:rPr lang="ru-RU" dirty="0" err="1" smtClean="0"/>
              <a:t>Румунія</a:t>
            </a:r>
            <a:r>
              <a:rPr lang="ru-RU" dirty="0" smtClean="0"/>
              <a:t>) належали </a:t>
            </a:r>
            <a:r>
              <a:rPr lang="ru-RU" dirty="0" err="1" smtClean="0"/>
              <a:t>віками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держав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їхнім</a:t>
            </a:r>
            <a:r>
              <a:rPr lang="ru-RU" dirty="0" smtClean="0"/>
              <a:t> протекторатом.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Румунія</a:t>
            </a:r>
            <a:r>
              <a:rPr lang="ru-RU" dirty="0" smtClean="0"/>
              <a:t> </a:t>
            </a:r>
            <a:r>
              <a:rPr lang="ru-RU" dirty="0" err="1" smtClean="0"/>
              <a:t>поділялася</a:t>
            </a:r>
            <a:r>
              <a:rPr lang="ru-RU" dirty="0" smtClean="0"/>
              <a:t> на три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Молдова              </a:t>
            </a:r>
            <a:r>
              <a:rPr lang="ru-RU" dirty="0" err="1" smtClean="0"/>
              <a:t>Волощина</a:t>
            </a:r>
            <a:r>
              <a:rPr lang="ru-RU" dirty="0" smtClean="0"/>
              <a:t>            </a:t>
            </a:r>
            <a:r>
              <a:rPr lang="ru-RU" dirty="0" err="1" smtClean="0"/>
              <a:t>Трансильван</a:t>
            </a:r>
            <a:r>
              <a:rPr lang="uk-UA" dirty="0" err="1" smtClean="0"/>
              <a:t>ія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перших </a:t>
            </a:r>
            <a:r>
              <a:rPr lang="ru-RU" dirty="0" err="1" smtClean="0"/>
              <a:t>відбулося</a:t>
            </a:r>
            <a:r>
              <a:rPr lang="ru-RU" dirty="0" smtClean="0"/>
              <a:t> 1859 (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Румунія</a:t>
            </a:r>
            <a:r>
              <a:rPr lang="ru-RU" dirty="0" smtClean="0"/>
              <a:t>»),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— 1918. </a:t>
            </a:r>
            <a:r>
              <a:rPr lang="ru-RU" dirty="0" err="1" smtClean="0"/>
              <a:t>Румуни</a:t>
            </a:r>
            <a:r>
              <a:rPr lang="ru-RU" dirty="0" smtClean="0"/>
              <a:t> </a:t>
            </a:r>
            <a:r>
              <a:rPr lang="ru-RU" dirty="0" err="1" smtClean="0"/>
              <a:t>заселяють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Молдову (де </a:t>
            </a:r>
            <a:r>
              <a:rPr lang="ru-RU" dirty="0" err="1" smtClean="0"/>
              <a:t>мешкає</a:t>
            </a:r>
            <a:r>
              <a:rPr lang="ru-RU" dirty="0" smtClean="0"/>
              <a:t> 69,5% молдаван — </a:t>
            </a:r>
            <a:r>
              <a:rPr lang="ru-RU" dirty="0" err="1" smtClean="0"/>
              <a:t>назва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причин надавали у СРСР </a:t>
            </a:r>
            <a:r>
              <a:rPr lang="ru-RU" dirty="0" err="1" smtClean="0"/>
              <a:t>румунам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жили в межах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).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071670" y="1357298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rot="16200000" flipH="1">
            <a:off x="4147665" y="1933095"/>
            <a:ext cx="830382" cy="18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822165" y="1321579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11 — 13 ст. </a:t>
            </a:r>
            <a:r>
              <a:rPr lang="ru-RU" dirty="0" err="1" smtClean="0"/>
              <a:t>північно-східна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Румунії</a:t>
            </a:r>
            <a:r>
              <a:rPr lang="ru-RU" dirty="0" smtClean="0"/>
              <a:t> входила до складу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та </a:t>
            </a:r>
            <a:r>
              <a:rPr lang="ru-RU" dirty="0" err="1" smtClean="0"/>
              <a:t>Галицько-Волинської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На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румунських</a:t>
            </a:r>
            <a:r>
              <a:rPr lang="ru-RU" dirty="0" smtClean="0"/>
              <a:t> земель нападали </a:t>
            </a:r>
            <a:r>
              <a:rPr lang="ru-RU" dirty="0" err="1" smtClean="0"/>
              <a:t>кочовики</a:t>
            </a:r>
            <a:r>
              <a:rPr lang="ru-RU" dirty="0" smtClean="0"/>
              <a:t>: </a:t>
            </a:r>
            <a:r>
              <a:rPr lang="ru-RU" dirty="0" err="1" smtClean="0"/>
              <a:t>печеніги</a:t>
            </a:r>
            <a:r>
              <a:rPr lang="ru-RU" dirty="0" smtClean="0"/>
              <a:t>, </a:t>
            </a:r>
            <a:r>
              <a:rPr lang="ru-RU" dirty="0" err="1" smtClean="0"/>
              <a:t>половці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татари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монгольської</a:t>
            </a:r>
            <a:r>
              <a:rPr lang="ru-RU" dirty="0" smtClean="0"/>
              <a:t> навали </a:t>
            </a:r>
            <a:r>
              <a:rPr lang="ru-RU" dirty="0" err="1" smtClean="0"/>
              <a:t>утворилися</a:t>
            </a:r>
            <a:r>
              <a:rPr lang="ru-RU" dirty="0" smtClean="0"/>
              <a:t> два </a:t>
            </a:r>
            <a:r>
              <a:rPr lang="ru-RU" dirty="0" err="1" smtClean="0"/>
              <a:t>румунських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: </a:t>
            </a:r>
            <a:r>
              <a:rPr lang="ru-RU" dirty="0" err="1" smtClean="0"/>
              <a:t>Волощина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Молдавія.Румуни</a:t>
            </a:r>
            <a:r>
              <a:rPr lang="ru-RU" dirty="0" smtClean="0"/>
              <a:t> </a:t>
            </a:r>
            <a:r>
              <a:rPr lang="ru-RU" dirty="0" smtClean="0"/>
              <a:t>жили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у </a:t>
            </a:r>
            <a:r>
              <a:rPr lang="ru-RU" dirty="0" err="1" smtClean="0"/>
              <a:t>Семигороді</a:t>
            </a:r>
            <a:r>
              <a:rPr lang="ru-RU" dirty="0" smtClean="0"/>
              <a:t> (</a:t>
            </a:r>
            <a:r>
              <a:rPr lang="ru-RU" dirty="0" err="1" smtClean="0"/>
              <a:t>Трансильванії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10 ст. </a:t>
            </a:r>
            <a:r>
              <a:rPr lang="ru-RU" dirty="0" err="1" smtClean="0"/>
              <a:t>підпав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Угорщину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у 1541 — 1688 становив собою </a:t>
            </a:r>
            <a:r>
              <a:rPr lang="ru-RU" dirty="0" err="1" smtClean="0"/>
              <a:t>автономне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зверхністю</a:t>
            </a:r>
            <a:r>
              <a:rPr lang="ru-RU" dirty="0" smtClean="0"/>
              <a:t> </a:t>
            </a:r>
            <a:r>
              <a:rPr lang="ru-RU" dirty="0" err="1" smtClean="0"/>
              <a:t>Туреччини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(до 1918) належав до </a:t>
            </a:r>
            <a:r>
              <a:rPr lang="ru-RU" dirty="0" err="1" smtClean="0"/>
              <a:t>Австрії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Угорського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Австро-Угорщини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</TotalTime>
  <Words>647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РУМУНІЯ</vt:lpstr>
      <vt:lpstr>                  Візитна картка</vt:lpstr>
      <vt:lpstr>Бухарест</vt:lpstr>
      <vt:lpstr>Релігія</vt:lpstr>
      <vt:lpstr>Середня тривалість життя (роки)</vt:lpstr>
      <vt:lpstr>Державне свято - 1 грудня - Національний День Румунії </vt:lpstr>
      <vt:lpstr>Слайд 7</vt:lpstr>
      <vt:lpstr>У минулому Румунія поділялася на три політичні формації</vt:lpstr>
      <vt:lpstr>Слайд 9</vt:lpstr>
      <vt:lpstr>Слайд 10</vt:lpstr>
      <vt:lpstr>Перша світова війна</vt:lpstr>
      <vt:lpstr>Становище країни після Першої світової війни</vt:lpstr>
      <vt:lpstr>Формування території післявоєнної Румунії</vt:lpstr>
      <vt:lpstr>Формування території післявоєнної Румунії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12</cp:revision>
  <dcterms:created xsi:type="dcterms:W3CDTF">2013-02-28T16:41:18Z</dcterms:created>
  <dcterms:modified xsi:type="dcterms:W3CDTF">2013-03-16T14:38:42Z</dcterms:modified>
</cp:coreProperties>
</file>