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73445D-A7EE-440E-A98C-434BC39BE9EE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F7346ED-BFD4-4443-9F90-051AA8EE04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6399509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Німеччина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Німеччині</a:t>
            </a:r>
            <a:r>
              <a:rPr lang="ru-RU" dirty="0" smtClean="0"/>
              <a:t> – на </a:t>
            </a:r>
            <a:r>
              <a:rPr lang="ru-RU" dirty="0" err="1" smtClean="0"/>
              <a:t>середньостатистичну</a:t>
            </a:r>
            <a:r>
              <a:rPr lang="ru-RU" dirty="0" smtClean="0"/>
              <a:t> душу </a:t>
            </a:r>
            <a:r>
              <a:rPr lang="ru-RU" dirty="0" err="1" smtClean="0"/>
              <a:t>припадає</a:t>
            </a:r>
            <a:r>
              <a:rPr lang="ru-RU" dirty="0" smtClean="0"/>
              <a:t> 146 </a:t>
            </a:r>
            <a:r>
              <a:rPr lang="ru-RU" dirty="0" err="1" smtClean="0"/>
              <a:t>літрів</a:t>
            </a:r>
            <a:r>
              <a:rPr lang="ru-RU" dirty="0" smtClean="0"/>
              <a:t> пива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дом\Desktop\Нымеччина\1339335631_piv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2119" y="2651125"/>
            <a:ext cx="314325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 </a:t>
            </a:r>
            <a:r>
              <a:rPr lang="ru-RU" sz="1600" dirty="0" err="1" smtClean="0"/>
              <a:t>німецьких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друкованих</a:t>
            </a:r>
            <a:r>
              <a:rPr lang="ru-RU" sz="1600" dirty="0" smtClean="0"/>
              <a:t> машинах </a:t>
            </a:r>
            <a:r>
              <a:rPr lang="ru-RU" sz="1600" dirty="0" err="1" smtClean="0"/>
              <a:t>друкуються</a:t>
            </a:r>
            <a:r>
              <a:rPr lang="ru-RU" sz="1600" dirty="0" smtClean="0"/>
              <a:t> 90%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банкнот у </a:t>
            </a:r>
            <a:r>
              <a:rPr lang="ru-RU" sz="1600" dirty="0" err="1" smtClean="0"/>
              <a:t>світі</a:t>
            </a:r>
            <a:r>
              <a:rPr lang="ru-RU" sz="1600" dirty="0" smtClean="0"/>
              <a:t>, в тому </a:t>
            </a:r>
            <a:r>
              <a:rPr lang="ru-RU" sz="1600" dirty="0" err="1" smtClean="0"/>
              <a:t>числі</a:t>
            </a:r>
            <a:r>
              <a:rPr lang="ru-RU" sz="1600" dirty="0" smtClean="0"/>
              <a:t> </a:t>
            </a:r>
            <a:r>
              <a:rPr lang="ru-RU" sz="1600" dirty="0" err="1" smtClean="0"/>
              <a:t>американські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долари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російські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рублі</a:t>
            </a:r>
            <a:r>
              <a:rPr lang="ru-RU" sz="1600" dirty="0" smtClean="0"/>
              <a:t>. За </a:t>
            </a:r>
            <a:r>
              <a:rPr lang="ru-RU" sz="1600" dirty="0" err="1" smtClean="0"/>
              <a:t>останні</a:t>
            </a:r>
            <a:r>
              <a:rPr lang="ru-RU" sz="1600" dirty="0" smtClean="0"/>
              <a:t> 50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підприємство</a:t>
            </a:r>
            <a:r>
              <a:rPr lang="ru-RU" sz="1600" dirty="0" smtClean="0"/>
              <a:t> “</a:t>
            </a:r>
            <a:r>
              <a:rPr lang="en-US" sz="1600" dirty="0" smtClean="0"/>
              <a:t>Koenig &amp; Bauer” </a:t>
            </a:r>
            <a:r>
              <a:rPr lang="ru-RU" sz="1600" dirty="0" smtClean="0"/>
              <a:t>продало </a:t>
            </a:r>
            <a:r>
              <a:rPr lang="ru-RU" sz="1600" dirty="0" err="1" smtClean="0"/>
              <a:t>більше</a:t>
            </a:r>
            <a:r>
              <a:rPr lang="ru-RU" sz="1600" dirty="0" smtClean="0"/>
              <a:t> 1300 </a:t>
            </a:r>
            <a:r>
              <a:rPr lang="ru-RU" sz="1600" dirty="0" err="1" smtClean="0"/>
              <a:t>верстатів</a:t>
            </a:r>
            <a:r>
              <a:rPr lang="ru-RU" sz="1600" dirty="0" smtClean="0"/>
              <a:t> листового </a:t>
            </a:r>
            <a:r>
              <a:rPr lang="ru-RU" sz="1600" dirty="0" err="1" smtClean="0"/>
              <a:t>друку</a:t>
            </a:r>
            <a:r>
              <a:rPr lang="ru-RU" sz="1600" dirty="0" smtClean="0"/>
              <a:t> в </a:t>
            </a:r>
            <a:r>
              <a:rPr lang="ru-RU" sz="1600" dirty="0" err="1" smtClean="0"/>
              <a:t>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70 </a:t>
            </a:r>
            <a:r>
              <a:rPr lang="ru-RU" sz="1600" dirty="0" err="1" smtClean="0"/>
              <a:t>країн</a:t>
            </a:r>
            <a:r>
              <a:rPr lang="ru-RU" sz="1600" dirty="0" smtClean="0"/>
              <a:t> </a:t>
            </a:r>
            <a:r>
              <a:rPr lang="ru-RU" sz="1600" dirty="0" err="1" smtClean="0"/>
              <a:t>світу</a:t>
            </a:r>
            <a:r>
              <a:rPr lang="ru-RU" sz="16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Users\дом\Desktop\Нымеччина\I2482002444f28fbab8c8e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3744" y="1908175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Благодійність у Німеччині</a:t>
            </a:r>
            <a:endParaRPr lang="ru-RU" dirty="0"/>
          </a:p>
        </p:txBody>
      </p:sp>
      <p:pic>
        <p:nvPicPr>
          <p:cNvPr id="3074" name="Picture 2" descr="C:\Users\дом\Desktop\Нымеччина\446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055973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1556792"/>
            <a:ext cx="32403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загальноєвропейської</a:t>
            </a:r>
            <a:r>
              <a:rPr lang="ru-RU" sz="2000" dirty="0" smtClean="0"/>
              <a:t> статистики, </a:t>
            </a:r>
            <a:r>
              <a:rPr lang="ru-RU" sz="2000" dirty="0" err="1" smtClean="0"/>
              <a:t>німці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роблять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найбільшу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Європі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добровільних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пожертвувань</a:t>
            </a:r>
            <a:r>
              <a:rPr lang="ru-RU" sz="2000" dirty="0" smtClean="0"/>
              <a:t>. Так,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останній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> на </a:t>
            </a:r>
            <a:r>
              <a:rPr lang="ru-RU" sz="2000" dirty="0" err="1" smtClean="0"/>
              <a:t>благодійні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пожертвувано</a:t>
            </a:r>
            <a:r>
              <a:rPr lang="ru-RU" sz="2000" dirty="0" smtClean="0"/>
              <a:t> 4,5 </a:t>
            </a:r>
            <a:r>
              <a:rPr lang="ru-RU" sz="2000" dirty="0" err="1" smtClean="0"/>
              <a:t>мільярда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</a:t>
            </a:r>
            <a:r>
              <a:rPr lang="ru-RU" sz="2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895528" y="1628800"/>
            <a:ext cx="4248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Більше</a:t>
            </a:r>
            <a:r>
              <a:rPr lang="ru-RU" sz="2000" dirty="0" smtClean="0"/>
              <a:t> 10 </a:t>
            </a:r>
            <a:r>
              <a:rPr lang="ru-RU" sz="2000" dirty="0" err="1" smtClean="0"/>
              <a:t>мільйонів</a:t>
            </a:r>
            <a:r>
              <a:rPr lang="ru-RU" sz="2000" dirty="0" smtClean="0"/>
              <a:t> гостей </a:t>
            </a:r>
            <a:r>
              <a:rPr lang="ru-RU" sz="2000" dirty="0" err="1" smtClean="0"/>
              <a:t>щороку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Німеччину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участі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майже</a:t>
            </a:r>
            <a:r>
              <a:rPr lang="ru-RU" sz="2000" dirty="0" smtClean="0"/>
              <a:t> в 150 ярмарках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виставках</a:t>
            </a:r>
            <a:r>
              <a:rPr lang="ru-RU" sz="2000" dirty="0" smtClean="0"/>
              <a:t>. 175000 </a:t>
            </a:r>
            <a:r>
              <a:rPr lang="ru-RU" sz="2000" dirty="0" err="1" smtClean="0"/>
              <a:t>учасників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німецькі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виставки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презентації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своїх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товарів</a:t>
            </a:r>
            <a:r>
              <a:rPr lang="ru-RU" sz="2000" dirty="0" smtClean="0"/>
              <a:t>.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одна </a:t>
            </a:r>
            <a:r>
              <a:rPr lang="ru-RU" sz="2000" dirty="0" err="1" smtClean="0"/>
              <a:t>третина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зарубіжних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учасників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неєвропейські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регіони</a:t>
            </a:r>
            <a:r>
              <a:rPr lang="ru-RU" sz="2000" dirty="0" smtClean="0"/>
              <a:t>. Три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найбільших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ярмаркових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територій</a:t>
            </a:r>
            <a:r>
              <a:rPr lang="ru-RU" sz="2000" dirty="0" smtClean="0"/>
              <a:t> у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Німеччині</a:t>
            </a:r>
            <a:r>
              <a:rPr lang="ru-RU" sz="2000" dirty="0" smtClean="0"/>
              <a:t>. </a:t>
            </a:r>
            <a:endParaRPr lang="ru-RU" sz="2400" dirty="0"/>
          </a:p>
        </p:txBody>
      </p:sp>
      <p:pic>
        <p:nvPicPr>
          <p:cNvPr id="4098" name="Picture 2" descr="C:\Users\дом\Desktop\Нымеччина\72726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117856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чверті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82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німців</a:t>
            </a:r>
            <a:r>
              <a:rPr lang="ru-RU" dirty="0" smtClean="0"/>
              <a:t> </a:t>
            </a:r>
            <a:r>
              <a:rPr lang="ru-RU" dirty="0" err="1" smtClean="0"/>
              <a:t>досягли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60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122" name="Picture 2" descr="C:\Users\дом\Desktop\Нымеччина\defaul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905250" cy="26003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184482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Німеччина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</a:t>
            </a:r>
            <a:r>
              <a:rPr lang="ru-RU" sz="2400" dirty="0" smtClean="0"/>
              <a:t> </a:t>
            </a:r>
            <a:r>
              <a:rPr lang="ru-RU" sz="2400" dirty="0" err="1" smtClean="0"/>
              <a:t>вікових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– </a:t>
            </a:r>
            <a:r>
              <a:rPr lang="ru-RU" sz="2400" dirty="0" err="1" smtClean="0"/>
              <a:t>середній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вік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мешканців</a:t>
            </a:r>
            <a:r>
              <a:rPr lang="ru-RU" sz="2400" dirty="0" smtClean="0"/>
              <a:t> становить 40,1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найвищі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тарифи</a:t>
            </a:r>
            <a:r>
              <a:rPr lang="ru-RU" dirty="0" smtClean="0"/>
              <a:t> на </a:t>
            </a:r>
            <a:r>
              <a:rPr lang="ru-RU" dirty="0" err="1" smtClean="0"/>
              <a:t>стільниковий</a:t>
            </a:r>
            <a:r>
              <a:rPr lang="ru-RU" dirty="0" smtClean="0"/>
              <a:t> </a:t>
            </a:r>
            <a:r>
              <a:rPr lang="ru-RU" dirty="0" err="1" smtClean="0"/>
              <a:t>зв’язок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дом\Desktop\Нымеччина\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128565" cy="234642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39952" y="220486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Щомісячний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внесок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розмови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обходяться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німецькому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користувачеві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середньому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долара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764704"/>
            <a:ext cx="437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42030"/>
              </a:avLst>
            </a:prstTxWarp>
            <a:spAutoFit/>
          </a:bodyPr>
          <a:lstStyle/>
          <a:p>
            <a:pPr algn="ctr"/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Кінець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450912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Презентацію підготувала</a:t>
            </a:r>
          </a:p>
          <a:p>
            <a:r>
              <a:rPr lang="uk-UA" dirty="0"/>
              <a:t>у</a:t>
            </a:r>
            <a:r>
              <a:rPr lang="uk-UA" dirty="0" smtClean="0"/>
              <a:t>чениця 6-А класу гімназії </a:t>
            </a:r>
          </a:p>
          <a:p>
            <a:r>
              <a:rPr lang="uk-UA" dirty="0" smtClean="0"/>
              <a:t>Слюсаренко Анжела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uk-UA" sz="4000" dirty="0" smtClean="0"/>
              <a:t>Сусіди Німеччини</a:t>
            </a:r>
            <a:endParaRPr lang="ru-RU" sz="4000" dirty="0"/>
          </a:p>
        </p:txBody>
      </p:sp>
      <p:pic>
        <p:nvPicPr>
          <p:cNvPr id="4" name="Picture 2" descr="C:\Users\дом\Desktop\Нымеччина\germany (1)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628800"/>
            <a:ext cx="4391025" cy="4333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4048" y="1844824"/>
            <a:ext cx="36724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Держави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спільний</a:t>
            </a:r>
            <a:r>
              <a:rPr lang="ru-RU" dirty="0" smtClean="0"/>
              <a:t> кордон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Німеччиною</a:t>
            </a:r>
            <a:r>
              <a:rPr lang="ru-RU" dirty="0" smtClean="0"/>
              <a:t> — на </a:t>
            </a:r>
            <a:r>
              <a:rPr lang="ru-RU" dirty="0" err="1" smtClean="0"/>
              <a:t>півночі</a:t>
            </a:r>
            <a:r>
              <a:rPr lang="ru-RU" dirty="0" smtClean="0"/>
              <a:t> </a:t>
            </a:r>
            <a:r>
              <a:rPr lang="ru-RU" dirty="0" err="1" smtClean="0"/>
              <a:t>Данія</a:t>
            </a:r>
            <a:r>
              <a:rPr lang="ru-RU" dirty="0" smtClean="0"/>
              <a:t> (68 км), на </a:t>
            </a:r>
            <a:r>
              <a:rPr lang="ru-RU" dirty="0" err="1" smtClean="0"/>
              <a:t>заході</a:t>
            </a:r>
            <a:r>
              <a:rPr lang="ru-RU" dirty="0" smtClean="0"/>
              <a:t> — </a:t>
            </a:r>
            <a:r>
              <a:rPr lang="ru-RU" dirty="0" err="1" smtClean="0"/>
              <a:t>Нідерланди</a:t>
            </a:r>
            <a:r>
              <a:rPr lang="ru-RU" dirty="0" smtClean="0"/>
              <a:t> (577 км), </a:t>
            </a:r>
            <a:r>
              <a:rPr lang="ru-RU" dirty="0" err="1" smtClean="0"/>
              <a:t>Бельгія</a:t>
            </a:r>
            <a:r>
              <a:rPr lang="ru-RU" dirty="0" smtClean="0"/>
              <a:t> (167 км), Люксембург (138 км) та </a:t>
            </a:r>
            <a:r>
              <a:rPr lang="ru-RU" dirty="0" err="1" smtClean="0"/>
              <a:t>Франція</a:t>
            </a:r>
            <a:r>
              <a:rPr lang="ru-RU" dirty="0" smtClean="0"/>
              <a:t> (451 км), на </a:t>
            </a:r>
            <a:r>
              <a:rPr lang="ru-RU" dirty="0" err="1" smtClean="0"/>
              <a:t>півдні</a:t>
            </a:r>
            <a:r>
              <a:rPr lang="ru-RU" dirty="0" smtClean="0"/>
              <a:t> —</a:t>
            </a:r>
            <a:r>
              <a:rPr lang="ru-RU" dirty="0" err="1" smtClean="0"/>
              <a:t>Швейцарія</a:t>
            </a:r>
            <a:r>
              <a:rPr lang="ru-RU" dirty="0" smtClean="0"/>
              <a:t> (334 км), </a:t>
            </a:r>
            <a:r>
              <a:rPr lang="ru-RU" dirty="0" err="1" smtClean="0"/>
              <a:t>Австрія</a:t>
            </a:r>
            <a:r>
              <a:rPr lang="ru-RU" dirty="0" smtClean="0"/>
              <a:t> (784 км)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Чехія</a:t>
            </a:r>
            <a:r>
              <a:rPr lang="ru-RU" dirty="0" smtClean="0"/>
              <a:t> (646 км), а на </a:t>
            </a:r>
            <a:r>
              <a:rPr lang="ru-RU" dirty="0" err="1" smtClean="0"/>
              <a:t>сході</a:t>
            </a:r>
            <a:r>
              <a:rPr lang="ru-RU" dirty="0" smtClean="0"/>
              <a:t> — </a:t>
            </a:r>
            <a:r>
              <a:rPr lang="ru-RU" dirty="0" err="1" smtClean="0"/>
              <a:t>Польща</a:t>
            </a:r>
            <a:r>
              <a:rPr lang="ru-RU" dirty="0" smtClean="0"/>
              <a:t> (456 км). На </a:t>
            </a:r>
            <a:r>
              <a:rPr lang="ru-RU" dirty="0" err="1" smtClean="0"/>
              <a:t>півночі</a:t>
            </a:r>
            <a:r>
              <a:rPr lang="ru-RU" dirty="0" smtClean="0"/>
              <a:t> </a:t>
            </a:r>
            <a:r>
              <a:rPr lang="ru-RU" dirty="0" err="1" smtClean="0"/>
              <a:t>омивається</a:t>
            </a:r>
            <a:r>
              <a:rPr lang="ru-RU" dirty="0" smtClean="0"/>
              <a:t> </a:t>
            </a:r>
            <a:r>
              <a:rPr lang="ru-RU" dirty="0" err="1" smtClean="0"/>
              <a:t>Балтійським</a:t>
            </a:r>
            <a:r>
              <a:rPr lang="ru-RU" dirty="0" smtClean="0"/>
              <a:t> та </a:t>
            </a:r>
            <a:r>
              <a:rPr lang="ru-RU" dirty="0" err="1" smtClean="0"/>
              <a:t>Північним</a:t>
            </a:r>
            <a:r>
              <a:rPr lang="ru-RU" dirty="0" smtClean="0"/>
              <a:t> морями.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відомості про країну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784976" cy="45720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Офіційна назва – Федеративна Республіка Німеччини</a:t>
            </a:r>
          </a:p>
          <a:p>
            <a:r>
              <a:rPr lang="uk-UA" dirty="0" smtClean="0"/>
              <a:t>Площа – 351 021 км </a:t>
            </a:r>
          </a:p>
          <a:p>
            <a:r>
              <a:rPr lang="uk-UA" dirty="0" smtClean="0"/>
              <a:t>Склад території – 16 земель </a:t>
            </a:r>
          </a:p>
          <a:p>
            <a:r>
              <a:rPr lang="uk-UA" dirty="0" smtClean="0"/>
              <a:t>Кількість населення – 82 </a:t>
            </a:r>
            <a:r>
              <a:rPr lang="uk-UA" dirty="0" err="1" smtClean="0"/>
              <a:t>млн</a:t>
            </a:r>
            <a:r>
              <a:rPr lang="uk-UA" dirty="0" smtClean="0"/>
              <a:t> осіб </a:t>
            </a:r>
          </a:p>
          <a:p>
            <a:r>
              <a:rPr lang="uk-UA" dirty="0" smtClean="0"/>
              <a:t>Столиця – Берлін </a:t>
            </a:r>
          </a:p>
          <a:p>
            <a:r>
              <a:rPr lang="uk-UA" dirty="0" smtClean="0"/>
              <a:t>Державний устрій – парламентська республіка</a:t>
            </a:r>
            <a:r>
              <a:rPr lang="ru-RU" dirty="0" smtClean="0"/>
              <a:t> </a:t>
            </a:r>
            <a:endParaRPr lang="uk-UA" dirty="0" smtClean="0"/>
          </a:p>
          <a:p>
            <a:r>
              <a:rPr lang="uk-UA" dirty="0" smtClean="0"/>
              <a:t>Валюта – євро </a:t>
            </a:r>
          </a:p>
          <a:p>
            <a:r>
              <a:rPr lang="uk-UA" dirty="0" smtClean="0"/>
              <a:t>Телефонний код - +49 </a:t>
            </a:r>
          </a:p>
          <a:p>
            <a:r>
              <a:rPr lang="uk-UA" dirty="0" smtClean="0"/>
              <a:t>Офіційна мова - німецька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Фізична карта Німеччини</a:t>
            </a:r>
            <a:endParaRPr lang="ru-RU" dirty="0"/>
          </a:p>
        </p:txBody>
      </p:sp>
      <p:pic>
        <p:nvPicPr>
          <p:cNvPr id="1027" name="Picture 3" descr="C:\Users\дом\Desktop\Нымеччина\1334164836_5ff32c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648" y="1527175"/>
            <a:ext cx="3794191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Нымеччина\800px-Zugspitzmassiv_von_Westen_au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4320480" cy="3240360"/>
          </a:xfrm>
          <a:prstGeom prst="rect">
            <a:avLst/>
          </a:prstGeom>
          <a:noFill/>
        </p:spPr>
      </p:pic>
      <p:pic>
        <p:nvPicPr>
          <p:cNvPr id="2051" name="Picture 3" descr="C:\Users\дом\Desktop\Нымеччина\2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72816"/>
            <a:ext cx="4320479" cy="3240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51571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гора Цугшпітце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Боденське озеро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Клімат Німеччини</a:t>
            </a:r>
            <a:endParaRPr lang="ru-RU" dirty="0"/>
          </a:p>
        </p:txBody>
      </p:sp>
      <p:pic>
        <p:nvPicPr>
          <p:cNvPr id="4" name="Picture 8" descr="C:\Users\1\Desktop\0f55d04617b07a3646b1216452acaffc_bi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472608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868144" y="1628800"/>
            <a:ext cx="30963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Клімат Німеччини помірний з середньорічною температурою близько 9° С. </a:t>
            </a:r>
          </a:p>
          <a:p>
            <a:pPr marL="45720">
              <a:buClr>
                <a:schemeClr val="accent6">
                  <a:lumMod val="75000"/>
                </a:schemeClr>
              </a:buClr>
              <a:defRPr/>
            </a:pPr>
            <a:r>
              <a:rPr lang="uk-UA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itchFamily="18" charset="0"/>
              </a:rPr>
              <a:t>В північному регіоні позначається морський вплив, що і пом'якшує клімат. У центрі країни клімат більше континентальний: зима холодніша, а літо тепліше. Найтепліше літо - в Рейнській долині, а найхолодніші зими - в Альпах, на півдні країни. Середня температура січня у Берліні від - 3° С до 2° С, середня температура липня - від 14° С до 24° С. Найбільше опадів випадає на півдні - 1980 мм в рік, менше всього - на півночі: до 710 мм в рік.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Герб та прапор</a:t>
            </a:r>
            <a:endParaRPr lang="ru-RU" dirty="0"/>
          </a:p>
        </p:txBody>
      </p:sp>
      <p:pic>
        <p:nvPicPr>
          <p:cNvPr id="3074" name="Picture 2" descr="C:\Users\дом\Desktop\Нымеччина\emble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726160" cy="4657700"/>
          </a:xfrm>
          <a:prstGeom prst="rect">
            <a:avLst/>
          </a:prstGeom>
          <a:noFill/>
        </p:spPr>
      </p:pic>
      <p:pic>
        <p:nvPicPr>
          <p:cNvPr id="3075" name="Picture 3" descr="C:\Users\дом\Desktop\Нымеччина\fla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619625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Німеччина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поділена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16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політико-адміністративних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територій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 —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федеральні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землі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Останні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свою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чергу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діляться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439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районів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міських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округів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дом\Desktop\Нымеччина\image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921355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факти про Німеччину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Практично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поліцейські</a:t>
            </a:r>
            <a:r>
              <a:rPr lang="ru-RU" dirty="0" smtClean="0"/>
              <a:t> </a:t>
            </a:r>
            <a:r>
              <a:rPr lang="ru-RU" dirty="0" err="1" smtClean="0"/>
              <a:t>машини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 - </a:t>
            </a:r>
            <a:r>
              <a:rPr lang="ru-RU" dirty="0" err="1" smtClean="0"/>
              <a:t>фірми</a:t>
            </a:r>
            <a:r>
              <a:rPr lang="ru-RU" dirty="0" smtClean="0"/>
              <a:t> "Мерседес".  </a:t>
            </a:r>
          </a:p>
          <a:p>
            <a:r>
              <a:rPr lang="ru-RU" dirty="0" smtClean="0"/>
              <a:t>Штраф за </a:t>
            </a:r>
            <a:r>
              <a:rPr lang="ru-RU" dirty="0" err="1" smtClean="0"/>
              <a:t>ляпас</a:t>
            </a:r>
            <a:r>
              <a:rPr lang="ru-RU" dirty="0" smtClean="0"/>
              <a:t> - 500 </a:t>
            </a:r>
            <a:r>
              <a:rPr lang="ru-RU" dirty="0" err="1" smtClean="0"/>
              <a:t>євро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80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криміналу</a:t>
            </a:r>
            <a:r>
              <a:rPr lang="ru-RU" dirty="0" smtClean="0"/>
              <a:t> в </a:t>
            </a:r>
            <a:r>
              <a:rPr lang="ru-RU" dirty="0" err="1" smtClean="0"/>
              <a:t>Німеччині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іноземцями</a:t>
            </a:r>
            <a:r>
              <a:rPr lang="ru-RU" dirty="0" smtClean="0"/>
              <a:t>. 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Намалювати</a:t>
            </a:r>
            <a:r>
              <a:rPr lang="ru-RU" dirty="0" smtClean="0"/>
              <a:t> свастику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скинути</a:t>
            </a:r>
            <a:r>
              <a:rPr lang="ru-RU" dirty="0" smtClean="0"/>
              <a:t> руку в </a:t>
            </a:r>
            <a:r>
              <a:rPr lang="ru-RU" dirty="0" err="1" smtClean="0"/>
              <a:t>фашистькому</a:t>
            </a:r>
            <a:r>
              <a:rPr lang="ru-RU" dirty="0" smtClean="0"/>
              <a:t> </a:t>
            </a:r>
            <a:r>
              <a:rPr lang="ru-RU" dirty="0" err="1" smtClean="0"/>
              <a:t>вітанні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Німеччині</a:t>
            </a:r>
            <a:r>
              <a:rPr lang="ru-RU" dirty="0" smtClean="0"/>
              <a:t> заборонено законом.</a:t>
            </a:r>
          </a:p>
          <a:p>
            <a:r>
              <a:rPr lang="ru-RU" dirty="0" smtClean="0"/>
              <a:t>Штраф за </a:t>
            </a:r>
            <a:r>
              <a:rPr lang="ru-RU" dirty="0" err="1" smtClean="0"/>
              <a:t>кинутий</a:t>
            </a:r>
            <a:r>
              <a:rPr lang="ru-RU" dirty="0" smtClean="0"/>
              <a:t> на асфальт </a:t>
            </a:r>
            <a:r>
              <a:rPr lang="ru-RU" dirty="0" err="1" smtClean="0"/>
              <a:t>недопалок</a:t>
            </a:r>
            <a:r>
              <a:rPr lang="ru-RU" dirty="0" smtClean="0"/>
              <a:t> у </a:t>
            </a:r>
            <a:r>
              <a:rPr lang="ru-RU" dirty="0" err="1" smtClean="0"/>
              <a:t>Німеччині</a:t>
            </a:r>
            <a:r>
              <a:rPr lang="ru-RU" dirty="0" smtClean="0"/>
              <a:t> - 20 </a:t>
            </a:r>
            <a:r>
              <a:rPr lang="ru-RU" dirty="0" err="1" smtClean="0"/>
              <a:t>євро</a:t>
            </a:r>
            <a:r>
              <a:rPr lang="ru-RU" dirty="0" smtClean="0"/>
              <a:t>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252</TotalTime>
  <Words>383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Слайд 1</vt:lpstr>
      <vt:lpstr>Сусіди Німеччини</vt:lpstr>
      <vt:lpstr>Загальні відомості про країну</vt:lpstr>
      <vt:lpstr>Фізична карта Німеччини</vt:lpstr>
      <vt:lpstr>Слайд 5</vt:lpstr>
      <vt:lpstr>Клімат Німеччини</vt:lpstr>
      <vt:lpstr>Герб та прапор</vt:lpstr>
      <vt:lpstr>Німеччина поділена на 16 політико-адміністративних територій — федеральні землі. Останні в свою чергу діляться на 439 районів і міських округів</vt:lpstr>
      <vt:lpstr>Цікаві факти про Німеччину</vt:lpstr>
      <vt:lpstr>У Німеччині – на середньостатистичну душу припадає 146 літрів пива на рік.</vt:lpstr>
      <vt:lpstr>На німецьких друкованих машинах друкуються 90% всіх банкнот у світі, в тому числі американські долари і російські рублі. За останні 50 років підприємство “Koenig &amp; Bauer” продало більше 1300 верстатів листового друку в більш ніж 70 країн світу. </vt:lpstr>
      <vt:lpstr>Благодійність у Німеччині</vt:lpstr>
      <vt:lpstr>Слайд 13</vt:lpstr>
      <vt:lpstr>Близько чверті з 82 мільйонів німців досягли віку 60 і більше років. </vt:lpstr>
      <vt:lpstr>У Німеччині найвищі у світі тарифи на стільниковий зв’язок.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Німеччина</dc:title>
  <dc:creator>дом</dc:creator>
  <cp:lastModifiedBy>дом</cp:lastModifiedBy>
  <cp:revision>25</cp:revision>
  <dcterms:created xsi:type="dcterms:W3CDTF">2014-01-09T15:14:44Z</dcterms:created>
  <dcterms:modified xsi:type="dcterms:W3CDTF">2014-01-12T12:07:53Z</dcterms:modified>
</cp:coreProperties>
</file>