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2F1A9-C182-4B4B-9594-9392ECBE61F8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558C6-264A-40A8-884F-439FA51E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9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558C6-264A-40A8-884F-439FA51EB7A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6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AEF9B35-1222-4F37-BC82-DA0806E6946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ACAAF74-52D3-42D1-BA9C-D95523ADF01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Китай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 учениця 10-Ф класу Семененко 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97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Водними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ресурсами Китай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забезпечений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нерівномірно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Є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дефіцит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води у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західних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північно-західних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пустельних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напівпустельних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Гідроенергоресурси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КНР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використовуються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3—5 %.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71499"/>
            <a:ext cx="3317354" cy="2653883"/>
          </a:xfrm>
          <a:prstGeom prst="roundRect">
            <a:avLst>
              <a:gd name="adj" fmla="val 3574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2"/>
          <a:stretch/>
        </p:blipFill>
        <p:spPr bwMode="auto">
          <a:xfrm>
            <a:off x="418302" y="3223411"/>
            <a:ext cx="5256584" cy="3199807"/>
          </a:xfrm>
          <a:prstGeom prst="roundRect">
            <a:avLst>
              <a:gd name="adj" fmla="val 1812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23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3995" y="4305604"/>
            <a:ext cx="3419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Ґрунтовий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покрив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характеризується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різноманітністю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представлені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ґрунтів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Євразійського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континенту,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крім-тундрових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тайги. 45 %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піскові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кам'янисті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пустелі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766727"/>
            <a:ext cx="2268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Лісистість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невисока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13 %,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збіднені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господарську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діяльність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90" y="432318"/>
            <a:ext cx="5255542" cy="328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:\Users\123\AppData\Local\Microsoft\Windows\Temporary Internet Files\Content.IE5\OKJ64K1S\MP9004485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859712" cy="318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66678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Населення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КНР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1,3 млрд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Держава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дотримується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жорсткої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демографічної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зниження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приросту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КНР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поступово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перейшла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типу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відтворення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міграційноактивний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народ, про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свідчить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від'ємний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показник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сальдо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зовнішньої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міграції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(-0,4 на 1000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C:\Users\123\AppData\Local\Microsoft\Windows\Temporary Internet Files\Content.IE5\0C4617WN\MP90017851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97435"/>
            <a:ext cx="3657600" cy="243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23\AppData\Local\Microsoft\Windows\Temporary Internet Files\Content.IE5\JNJNQTB3\MP90040175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44" y="3645024"/>
            <a:ext cx="3901440" cy="259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23\AppData\Local\Microsoft\Windows\Temporary Internet Files\Content.IE5\MCZJH8PD\MP90041182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1" b="96191" l="4073" r="100000">
                        <a14:foregroundMark x1="75062" y1="50000" x2="75062" y2="50000"/>
                        <a14:foregroundMark x1="76559" y1="42090" x2="76891" y2="48242"/>
                        <a14:foregroundMark x1="74314" y1="76465" x2="76559" y2="66113"/>
                        <a14:backgroundMark x1="47797" y1="68555" x2="47797" y2="68555"/>
                        <a14:backgroundMark x1="47797" y1="68555" x2="47797" y2="68555"/>
                        <a14:backgroundMark x1="55611" y1="83008" x2="56110" y2="82227"/>
                        <a14:backgroundMark x1="76891" y1="73633" x2="77473" y2="69629"/>
                        <a14:backgroundMark x1="89776" y1="49023" x2="89776" y2="50488"/>
                        <a14:backgroundMark x1="59268" y1="30273" x2="59767" y2="3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0" y="3645024"/>
            <a:ext cx="3405694" cy="28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4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666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92 %.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етнічних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меншин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 належать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чжуани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хубей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тибетці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іцзу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уйгури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мяо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монголи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корейці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маньчжури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народів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окраїнних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Китайська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належить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однойменної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сіно-тибетської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сім'ї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сповідують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конфуціанство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даосизм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різновид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буддизму — махаяну.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6" name="Picture 4" descr="C:\Users\123\AppData\Local\Microsoft\Windows\Temporary Internet Files\Content.IE5\JNJNQTB3\MC90018631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41053"/>
            <a:ext cx="2979327" cy="201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413855"/>
            <a:ext cx="6048672" cy="321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451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42533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густота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130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1 км2.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Розміщене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нерівномірно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80%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1/10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Найзаселеніші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нижньої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течії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річок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Хуанхе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долин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Янцзи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Сіцзяну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окремі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Північно-Східного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Китаю. Тут густота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перевищує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1 км2. Мало заселена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північно-західна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Тибеті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одна особа на 1 км2.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взагалі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незаселені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урбанізації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ЗО %.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ЗО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міст-мільйонерів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201" r="4844" b="2095"/>
          <a:stretch/>
        </p:blipFill>
        <p:spPr bwMode="auto">
          <a:xfrm>
            <a:off x="4936939" y="692696"/>
            <a:ext cx="3803486" cy="478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53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74 %, а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15 %.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 млн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безробітних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292494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У </a:t>
            </a:r>
            <a:r>
              <a:rPr lang="ru-RU" dirty="0" err="1" smtClean="0"/>
              <a:t>статевій</a:t>
            </a:r>
            <a:r>
              <a:rPr lang="ru-RU" dirty="0" smtClean="0"/>
              <a:t>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переважають</a:t>
            </a:r>
            <a:r>
              <a:rPr lang="ru-RU" dirty="0" smtClean="0"/>
              <a:t> </a:t>
            </a:r>
            <a:r>
              <a:rPr lang="ru-RU" dirty="0" err="1" smtClean="0"/>
              <a:t>чоловіки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пов'язано</a:t>
            </a:r>
            <a:r>
              <a:rPr lang="ru-RU" dirty="0" smtClean="0"/>
              <a:t> з</a:t>
            </a:r>
          </a:p>
          <a:p>
            <a:pPr algn="r"/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високим</a:t>
            </a:r>
            <a:r>
              <a:rPr lang="ru-RU" dirty="0" smtClean="0"/>
              <a:t> </a:t>
            </a:r>
            <a:r>
              <a:rPr lang="ru-RU" dirty="0" err="1" smtClean="0"/>
              <a:t>соціальним</a:t>
            </a:r>
            <a:r>
              <a:rPr lang="ru-RU" dirty="0" smtClean="0"/>
              <a:t> статусом </a:t>
            </a:r>
            <a:r>
              <a:rPr lang="ru-RU" dirty="0" err="1" smtClean="0"/>
              <a:t>чоловіків</a:t>
            </a:r>
            <a:r>
              <a:rPr lang="ru-RU" dirty="0" smtClean="0"/>
              <a:t>, тяжкими </a:t>
            </a:r>
            <a:r>
              <a:rPr lang="ru-RU" dirty="0" err="1" smtClean="0"/>
              <a:t>умовами</a:t>
            </a:r>
            <a:r>
              <a:rPr lang="ru-RU" dirty="0" smtClean="0"/>
              <a:t> </a:t>
            </a:r>
            <a:r>
              <a:rPr lang="ru-RU" dirty="0" err="1" smtClean="0"/>
              <a:t>праці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endParaRPr lang="ru-RU" dirty="0" smtClean="0"/>
          </a:p>
          <a:p>
            <a:pPr algn="r"/>
            <a:r>
              <a:rPr lang="ru-RU" dirty="0" smtClean="0"/>
              <a:t>і </a:t>
            </a:r>
            <a:r>
              <a:rPr lang="ru-RU" dirty="0" err="1" smtClean="0"/>
              <a:t>частими</a:t>
            </a:r>
            <a:r>
              <a:rPr lang="ru-RU" dirty="0" smtClean="0"/>
              <a:t> </a:t>
            </a:r>
            <a:r>
              <a:rPr lang="ru-RU" dirty="0" err="1" smtClean="0"/>
              <a:t>дітонародженнями</a:t>
            </a:r>
            <a:r>
              <a:rPr lang="ru-RU" dirty="0" smtClean="0"/>
              <a:t>. У </a:t>
            </a:r>
            <a:r>
              <a:rPr lang="ru-RU" dirty="0" err="1" smtClean="0"/>
              <a:t>країні</a:t>
            </a:r>
            <a:r>
              <a:rPr lang="ru-RU" dirty="0" smtClean="0"/>
              <a:t> </a:t>
            </a:r>
            <a:r>
              <a:rPr lang="ru-RU" dirty="0" err="1" smtClean="0"/>
              <a:t>здійснюється</a:t>
            </a:r>
            <a:r>
              <a:rPr lang="ru-RU" dirty="0" smtClean="0"/>
              <a:t> </a:t>
            </a:r>
            <a:r>
              <a:rPr lang="ru-RU" dirty="0" err="1" smtClean="0"/>
              <a:t>демографічна</a:t>
            </a:r>
            <a:r>
              <a:rPr lang="ru-RU" dirty="0" smtClean="0"/>
              <a:t> </a:t>
            </a:r>
            <a:r>
              <a:rPr lang="ru-RU" dirty="0" err="1" smtClean="0"/>
              <a:t>політика</a:t>
            </a:r>
            <a:endParaRPr lang="ru-RU" dirty="0" smtClean="0"/>
          </a:p>
          <a:p>
            <a:pPr algn="r"/>
            <a:r>
              <a:rPr lang="ru-RU" dirty="0" err="1" smtClean="0"/>
              <a:t>стосовно</a:t>
            </a:r>
            <a:r>
              <a:rPr lang="ru-RU" dirty="0" smtClean="0"/>
              <a:t> </a:t>
            </a: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 smtClean="0"/>
              <a:t>чисельності</a:t>
            </a:r>
            <a:r>
              <a:rPr lang="ru-RU" dirty="0" smtClean="0"/>
              <a:t> </a:t>
            </a:r>
            <a:r>
              <a:rPr lang="ru-RU" dirty="0" err="1" smtClean="0"/>
              <a:t>народжених</a:t>
            </a:r>
            <a:r>
              <a:rPr lang="ru-RU" dirty="0" smtClean="0"/>
              <a:t> - </a:t>
            </a:r>
            <a:r>
              <a:rPr lang="ru-RU" dirty="0" err="1" smtClean="0"/>
              <a:t>сім'я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одну </a:t>
            </a:r>
            <a:r>
              <a:rPr lang="ru-RU" dirty="0" err="1" smtClean="0"/>
              <a:t>дитину</a:t>
            </a:r>
            <a:endParaRPr lang="ru-RU" dirty="0" smtClean="0"/>
          </a:p>
          <a:p>
            <a:pPr algn="r"/>
            <a:r>
              <a:rPr lang="ru-RU" dirty="0" err="1" smtClean="0"/>
              <a:t>отримує</a:t>
            </a:r>
            <a:r>
              <a:rPr lang="ru-RU" dirty="0" smtClean="0"/>
              <a:t> </a:t>
            </a:r>
            <a:r>
              <a:rPr lang="ru-RU" dirty="0" err="1" smtClean="0"/>
              <a:t>пільги</a:t>
            </a:r>
            <a:r>
              <a:rPr lang="ru-RU" dirty="0" smtClean="0"/>
              <a:t>, </a:t>
            </a:r>
            <a:r>
              <a:rPr lang="ru-RU" dirty="0" err="1" smtClean="0"/>
              <a:t>грошові</a:t>
            </a:r>
            <a:r>
              <a:rPr lang="ru-RU" dirty="0" smtClean="0"/>
              <a:t> </a:t>
            </a:r>
            <a:r>
              <a:rPr lang="ru-RU" dirty="0" err="1" smtClean="0"/>
              <a:t>премії</a:t>
            </a:r>
            <a:r>
              <a:rPr lang="ru-RU" dirty="0" smtClean="0"/>
              <a:t>. Як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народжується</a:t>
            </a:r>
            <a:r>
              <a:rPr lang="ru-RU" dirty="0" smtClean="0"/>
              <a:t> друга </a:t>
            </a:r>
            <a:r>
              <a:rPr lang="ru-RU" dirty="0" err="1" smtClean="0"/>
              <a:t>дитина</a:t>
            </a:r>
            <a:r>
              <a:rPr lang="ru-RU" dirty="0" smtClean="0"/>
              <a:t>,</a:t>
            </a:r>
          </a:p>
          <a:p>
            <a:pPr algn="r"/>
            <a:r>
              <a:rPr lang="ru-RU" dirty="0" err="1" smtClean="0"/>
              <a:t>сім'я</a:t>
            </a:r>
            <a:r>
              <a:rPr lang="ru-RU" dirty="0" smtClean="0"/>
              <a:t> </a:t>
            </a:r>
            <a:r>
              <a:rPr lang="ru-RU" dirty="0" err="1" smtClean="0"/>
              <a:t>позбавлялася</a:t>
            </a:r>
            <a:r>
              <a:rPr lang="ru-RU" dirty="0" smtClean="0"/>
              <a:t> </a:t>
            </a:r>
            <a:r>
              <a:rPr lang="ru-RU" dirty="0" err="1" smtClean="0"/>
              <a:t>пільг</a:t>
            </a:r>
            <a:r>
              <a:rPr lang="ru-RU" dirty="0" smtClean="0"/>
              <a:t> і </a:t>
            </a:r>
            <a:r>
              <a:rPr lang="ru-RU" dirty="0" err="1" smtClean="0"/>
              <a:t>мусить</a:t>
            </a:r>
            <a:r>
              <a:rPr lang="ru-RU" dirty="0" smtClean="0"/>
              <a:t> </a:t>
            </a:r>
            <a:r>
              <a:rPr lang="ru-RU" dirty="0" err="1" smtClean="0"/>
              <a:t>повернути</a:t>
            </a:r>
            <a:r>
              <a:rPr lang="ru-RU" dirty="0" smtClean="0"/>
              <a:t> </a:t>
            </a:r>
            <a:r>
              <a:rPr lang="ru-RU" dirty="0" err="1" smtClean="0"/>
              <a:t>державі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грошові</a:t>
            </a:r>
            <a:r>
              <a:rPr lang="ru-RU" dirty="0" smtClean="0"/>
              <a:t> </a:t>
            </a:r>
            <a:r>
              <a:rPr lang="ru-RU" dirty="0" err="1" smtClean="0"/>
              <a:t>премії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8932"/>
            <a:ext cx="3923928" cy="261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4" y="3789040"/>
            <a:ext cx="3571875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92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48245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осподарство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Соціально-економічні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досягнення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КНР є одними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найпомітніших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останніх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десятиліть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ст. Китай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лідером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цементу, зерна,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бавовни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утримує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позиції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видобутком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електроенергії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корпорації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розглядають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Китай як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найперспективнішу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ринку.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активно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залучає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капітал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друге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іноземними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інвестиціями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19" l="2441" r="99414">
                        <a14:foregroundMark x1="69336" y1="77449" x2="73633" y2="85991"/>
                        <a14:foregroundMark x1="78613" y1="74943" x2="78613" y2="74943"/>
                        <a14:foregroundMark x1="85352" y1="73462" x2="86816" y2="72779"/>
                        <a14:foregroundMark x1="91504" y1="66287" x2="91797" y2="64579"/>
                        <a14:foregroundMark x1="87207" y1="25513" x2="86230" y2="20957"/>
                        <a14:foregroundMark x1="92090" y1="15490" x2="92090" y2="13440"/>
                        <a14:foregroundMark x1="58301" y1="1595" x2="60742" y2="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680"/>
            <a:ext cx="2122008" cy="181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69" y1="8850" x2="5469" y2="8850"/>
                        <a14:foregroundMark x1="2500" y1="5310" x2="11094" y2="23599"/>
                        <a14:foregroundMark x1="87969" y1="79941" x2="93594" y2="82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78339"/>
            <a:ext cx="2402320" cy="1272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1" b="89801" l="0" r="100000">
                        <a14:backgroundMark x1="8333" y1="27612" x2="8500" y2="38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9115"/>
            <a:ext cx="3072202" cy="20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99010"/>
            <a:ext cx="2619375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64" y="4869160"/>
            <a:ext cx="307342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100000" l="6875" r="94125">
                        <a14:backgroundMark x1="69125" y1="49000" x2="64750" y2="60500"/>
                        <a14:backgroundMark x1="62000" y1="62167" x2="56625" y2="73833"/>
                        <a14:backgroundMark x1="45750" y1="79167" x2="48875" y2="84167"/>
                        <a14:backgroundMark x1="30375" y1="80167" x2="30875" y2="97500"/>
                        <a14:backgroundMark x1="68750" y1="96667" x2="70250" y2="98333"/>
                        <a14:backgroundMark x1="75000" y1="98833" x2="76750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2" y="4526082"/>
            <a:ext cx="2857437" cy="214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68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Транспорт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налічується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80 тис.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транспорту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зв'язку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 млн.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90%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державного сектора.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Структура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вигляд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48%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транспорт, 28% —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19% —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5% —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трубопровідний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обсяг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вантажопотоків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2" name="Picture 2" descr="C:\Users\123\AppData\Local\Microsoft\Windows\Temporary Internet Files\Content.IE5\WCVIY7UM\MP9001822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57" y="476672"/>
            <a:ext cx="3402025" cy="5385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123\AppData\Local\Microsoft\Windows\Temporary Internet Files\Content.IE5\6LNKK2G8\MP90040219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5" y="3841309"/>
            <a:ext cx="3914488" cy="2608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3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0466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Довжина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60 тис. км,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шляхів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965 тис. км,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шляхів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110 тис. км. На 1 тис. км2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 км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доріг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продовжує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відігравати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роль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далекі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усередині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Незважаючи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протяжність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густота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мережі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набагато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таких великих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 США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вантажопотоки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магістралі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Особливо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інтенсивно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використовуються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дороги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Пекін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Шеньян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Тяньцзінь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Шанхай,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Пекін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Гуанчжоу,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34%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30%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пасажирських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744416" cy="209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6" y="4153003"/>
            <a:ext cx="3566274" cy="216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16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2842" y="2060848"/>
            <a:ext cx="43248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  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Розвиток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відображає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ріст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китайського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торгового флоту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сполучення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500 портами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265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Пасажирський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величезним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перевантаженням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90393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Довжина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авіаліній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324 тис. км.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Літаки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китайської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авіації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рейси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300 маршрутами.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Протяжність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33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міжнародних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авіаліній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108 тис. км.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095500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9636"/>
            <a:ext cx="4189315" cy="2836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8625">
                        <a14:foregroundMark x1="76875" y1="33333" x2="77250" y2="32333"/>
                        <a14:backgroundMark x1="36625" y1="78500" x2="67375" y2="83333"/>
                        <a14:backgroundMark x1="35750" y1="69167" x2="34500" y2="82667"/>
                        <a14:backgroundMark x1="82000" y1="79833" x2="87125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27" y="3147234"/>
            <a:ext cx="4314056" cy="32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06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30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4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66678"/>
            <a:ext cx="3987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Винятково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транспорт, особливо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віддалених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транспорту.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10%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пунктів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дорожнього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сполучення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Протяжність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автодоріг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перевищує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965 тис. км, у т. ч.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магістральних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державного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110 тис. км. На 1 тис. км2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протяжність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автодоріг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КНР в 5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нижча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і в 13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нижча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5"/>
            <a:ext cx="40767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123\AppData\Local\Microsoft\Windows\Temporary Internet Files\Content.IE5\OVT8G40H\MP90044235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81" y="566678"/>
            <a:ext cx="4194120" cy="284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61"/>
          <a:stretch/>
        </p:blipFill>
        <p:spPr bwMode="auto">
          <a:xfrm>
            <a:off x="360391" y="3988889"/>
            <a:ext cx="3563537" cy="2575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44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865" y="476672"/>
            <a:ext cx="44644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Офіційна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назва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Китайська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Народна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Республіка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Столиця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Пекін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Найбільше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місто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Шанхай</a:t>
            </a: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Офіційна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мова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Китайська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Державний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устрій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Соціалістична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республіка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Загалом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9 596 960 км² (3-тє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місце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Води (%): 2,83</a:t>
            </a: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Населення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1 330 000 000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Густота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населення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140/км²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ВВП на душу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населення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$7600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Валюта: Юань 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2348205" cy="2545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80" y="620688"/>
            <a:ext cx="346614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69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розміщений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Азії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Протяжність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заходу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5 тис. км,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4 тис. км. 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омивається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водами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Тихого океану. Китаю належать ряд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них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Хайнань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Тайвань.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Наприкінці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1990-х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до складу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КНР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якості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спеціальних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адміністративних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увійшли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колишні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британська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колонія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Гонконг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португальська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Макао.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65904"/>
            <a:ext cx="5050532" cy="42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24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476672"/>
            <a:ext cx="338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КНР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Казахстаном,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Монголією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Російською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Федерацією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 КНДР,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В'єтнамом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Лаосом,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М'янмою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Бутаном, Непалом,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Індією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Таджикистаном і Киргизстаном.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кордон Китаю проходить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кордонами,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особливо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важкодоступні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височіють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хребти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Каракоруму,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Гімалаїв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Бірманських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доступними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кордон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В'єтнамом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Вигідним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високорозвинених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Кореї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09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5040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умовах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динамічного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китайської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паливно-енергетичних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вистачає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тому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сусідство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регіонами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Казахстаном.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шляхом 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змогу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імпортувати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нафтопродукти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Індонезії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Малайзії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Брунею,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Австралії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3520" y="4941168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Особливістю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економіко-географічного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положення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 є те,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пролягають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найкоротші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наземні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берегів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Тихого океану до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8" y="3149321"/>
            <a:ext cx="4283968" cy="345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123\AppData\Local\Microsoft\Windows\Temporary Internet Files\Content.IE5\OKJ64K1S\MC90019478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24" y="298353"/>
            <a:ext cx="3269100" cy="428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37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3888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Клімат</a:t>
            </a: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знаходиться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межах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трьох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поясів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помірного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субтропічного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тропічного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Зимою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Харбіні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температура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опускатися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-20°С, а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провінціях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+15°С.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Влітку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перепад температур не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великий.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Найжаркіше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Турфанськая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западина, де температура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липні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+50°С (на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гарячих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каменях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смажити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яєчню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південно-східному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побережжі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мусони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властиві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дощі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літній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період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тайфуни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535660" cy="2651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533775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11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недарма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геологічною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коморою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". КНР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кам'яного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(за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видобутком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1,3 млрд т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розвідані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газу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Китаю, шельф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горючих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сланців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Китаю).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9" b="100000" l="0" r="100000">
                        <a14:foregroundMark x1="7900" y1="36913" x2="7900" y2="36913"/>
                        <a14:foregroundMark x1="17672" y1="29195" x2="17672" y2="29195"/>
                        <a14:foregroundMark x1="76923" y1="84564" x2="77755" y2="82550"/>
                        <a14:foregroundMark x1="81081" y1="78523" x2="82328" y2="76510"/>
                        <a14:foregroundMark x1="91476" y1="79195" x2="93139" y2="74497"/>
                        <a14:foregroundMark x1="96881" y1="54698" x2="95426" y2="55034"/>
                        <a14:foregroundMark x1="92100" y1="36577" x2="93763" y2="34564"/>
                        <a14:foregroundMark x1="89813" y1="17450" x2="89397" y2="16107"/>
                        <a14:foregroundMark x1="25780" y1="92282" x2="27027" y2="89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67037" cy="32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33856"/>
            <a:ext cx="4007474" cy="2963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17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поклади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сконцентровані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Китаю. Через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простягається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Тихоокеанський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металогенічний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пояс,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пов'язані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родовища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мангану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вольфраму,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молібдену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олова,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сурми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ртуті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Так, Китай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запасами вольфраму, олова,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сурми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титану, цинку, магнезиту,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літію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бури,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рідкоземельних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друге — за запасами фосфору,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нікелю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ртуті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молібдену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ніобію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за запасами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центральному й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Китаї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нерудні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корисні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копалини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сірка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гіпс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особливо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поклади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фосфоритів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89510" l="2000" r="90000">
                        <a14:foregroundMark x1="26667" y1="47552" x2="17333" y2="41958"/>
                        <a14:foregroundMark x1="14000" y1="44755" x2="13333" y2="48951"/>
                        <a14:foregroundMark x1="19333" y1="37063" x2="36000" y2="33566"/>
                        <a14:foregroundMark x1="49333" y1="23776" x2="60000" y2="15385"/>
                        <a14:foregroundMark x1="68667" y1="78322" x2="70667" y2="84615"/>
                        <a14:foregroundMark x1="36667" y1="63636" x2="58000" y2="76224"/>
                        <a14:foregroundMark x1="23333" y1="50350" x2="28000" y2="5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301270" cy="21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49" y="1228301"/>
            <a:ext cx="2740480" cy="27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0" b="92449" l="4089" r="93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423150" cy="18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6" b="95794" l="9936" r="89904">
                        <a14:backgroundMark x1="22917" y1="67757" x2="26282" y2="59112"/>
                        <a14:backgroundMark x1="41186" y1="87850" x2="46474" y2="90187"/>
                        <a14:backgroundMark x1="76282" y1="89486" x2="83333" y2="76402"/>
                        <a14:backgroundMark x1="62660" y1="93925" x2="642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92" y="4149080"/>
            <a:ext cx="3391735" cy="232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" b="99048" l="1429" r="99048">
                        <a14:foregroundMark x1="7143" y1="59524" x2="68571" y2="84286"/>
                        <a14:backgroundMark x1="77619" y1="11429" x2="77619" y2="11429"/>
                        <a14:backgroundMark x1="64762" y1="6667" x2="98571" y2="22857"/>
                        <a14:backgroundMark x1="91429" y1="28095" x2="99048" y2="4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89" y="4857750"/>
            <a:ext cx="2000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6788" y1="82324" x2="66569" y2="84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440268"/>
            <a:ext cx="4702473" cy="283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51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183</TotalTime>
  <Words>1362</Words>
  <Application>Microsoft Office PowerPoint</Application>
  <PresentationFormat>Экран (4:3)</PresentationFormat>
  <Paragraphs>53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Паркет</vt:lpstr>
      <vt:lpstr>Китай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</dc:title>
  <dc:creator>123</dc:creator>
  <cp:lastModifiedBy>123</cp:lastModifiedBy>
  <cp:revision>14</cp:revision>
  <dcterms:created xsi:type="dcterms:W3CDTF">2013-03-05T16:35:47Z</dcterms:created>
  <dcterms:modified xsi:type="dcterms:W3CDTF">2013-03-05T19:39:45Z</dcterms:modified>
</cp:coreProperties>
</file>