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Північно</a:t>
            </a:r>
            <a:r>
              <a:rPr lang="ru-RU" dirty="0" smtClean="0"/>
              <a:t>-</a:t>
            </a:r>
            <a:r>
              <a:rPr lang="uk-UA" dirty="0" smtClean="0"/>
              <a:t>Східний економічний район</a:t>
            </a:r>
            <a:endParaRPr lang="ru-RU" dirty="0"/>
          </a:p>
        </p:txBody>
      </p:sp>
      <p:pic>
        <p:nvPicPr>
          <p:cNvPr id="4" name="Рисунок 3" descr="Карта_України_Північно-cхідний_економічний_рай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858000" cy="4792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28888" cy="617220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Працює</a:t>
            </a:r>
            <a:r>
              <a:rPr lang="ru-RU" sz="2400" dirty="0" smtClean="0"/>
              <a:t> комплекс на </a:t>
            </a:r>
            <a:r>
              <a:rPr lang="ru-RU" sz="2400" dirty="0" err="1" smtClean="0"/>
              <a:t>привізному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Донбасу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Придніпров'я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металургія</a:t>
            </a:r>
            <a:r>
              <a:rPr lang="ru-RU" sz="2400" dirty="0" smtClean="0"/>
              <a:t> в межах району представлена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первинними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стадіями</a:t>
            </a:r>
            <a:r>
              <a:rPr lang="ru-RU" sz="2400" dirty="0" smtClean="0"/>
              <a:t> циклу — </a:t>
            </a:r>
            <a:r>
              <a:rPr lang="ru-RU" sz="2400" dirty="0" err="1" smtClean="0"/>
              <a:t>Дніпровським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гірничозбагачувальним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комбінатом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Кременчука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чавуноплавильним</a:t>
            </a:r>
            <a:r>
              <a:rPr lang="ru-RU" sz="2400" dirty="0" smtClean="0"/>
              <a:t> заводом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Хімічна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, в основному,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органічного</a:t>
            </a:r>
            <a:r>
              <a:rPr lang="ru-RU" sz="2400" dirty="0" smtClean="0"/>
              <a:t> синтезу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Найбільшими</a:t>
            </a:r>
            <a:r>
              <a:rPr lang="ru-RU" sz="2400" dirty="0" smtClean="0"/>
              <a:t> центрами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лаків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фарб</a:t>
            </a:r>
            <a:r>
              <a:rPr lang="ru-RU" sz="2400" dirty="0" smtClean="0"/>
              <a:t>, </a:t>
            </a:r>
            <a:r>
              <a:rPr lang="ru-RU" sz="2400" dirty="0" err="1" smtClean="0"/>
              <a:t>гумотехнічних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фотохімічних</a:t>
            </a:r>
            <a:r>
              <a:rPr lang="ru-RU" sz="2400" dirty="0" smtClean="0"/>
              <a:t> — </a:t>
            </a:r>
            <a:r>
              <a:rPr lang="ru-RU" sz="2400" dirty="0" err="1" smtClean="0"/>
              <a:t>Шостка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 — Конотоп. </a:t>
            </a:r>
            <a:endParaRPr lang="ru-RU" sz="2400" dirty="0" smtClean="0"/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розвинута</a:t>
            </a:r>
            <a:r>
              <a:rPr lang="ru-RU" sz="2400" dirty="0" smtClean="0"/>
              <a:t> в Сумах та </a:t>
            </a:r>
            <a:r>
              <a:rPr lang="ru-RU" sz="2400" dirty="0" err="1" smtClean="0"/>
              <a:t>Первомайському</a:t>
            </a:r>
            <a:r>
              <a:rPr lang="ru-RU" sz="2400" dirty="0" smtClean="0"/>
              <a:t> (</a:t>
            </a:r>
            <a:r>
              <a:rPr lang="ru-RU" sz="2400" dirty="0" err="1" smtClean="0"/>
              <a:t>Харківська</a:t>
            </a:r>
            <a:r>
              <a:rPr lang="ru-RU" sz="2400" dirty="0" smtClean="0"/>
              <a:t> область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потужний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будівельно-індустріальний</a:t>
            </a:r>
            <a:r>
              <a:rPr lang="ru-RU" sz="2400" dirty="0" smtClean="0"/>
              <a:t> комплекс, </a:t>
            </a:r>
            <a:r>
              <a:rPr lang="ru-RU" sz="2400" dirty="0" err="1" smtClean="0"/>
              <a:t>що</a:t>
            </a:r>
            <a:r>
              <a:rPr lang="ru-RU" sz="2400" dirty="0" smtClean="0"/>
              <a:t>  </a:t>
            </a:r>
            <a:r>
              <a:rPr lang="ru-RU" sz="2400" dirty="0" err="1" smtClean="0"/>
              <a:t>спеціалізується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виробництві</a:t>
            </a:r>
            <a:r>
              <a:rPr lang="ru-RU" sz="2400" dirty="0" smtClean="0"/>
              <a:t> цементу (</a:t>
            </a:r>
            <a:r>
              <a:rPr lang="ru-RU" sz="2400" dirty="0" err="1" smtClean="0"/>
              <a:t>Балаклія</a:t>
            </a:r>
            <a:r>
              <a:rPr lang="ru-RU" sz="2400" dirty="0" smtClean="0"/>
              <a:t>), </a:t>
            </a:r>
            <a:r>
              <a:rPr lang="ru-RU" sz="2400" dirty="0" err="1" smtClean="0"/>
              <a:t>скла</a:t>
            </a:r>
            <a:r>
              <a:rPr lang="ru-RU" sz="2400" dirty="0" smtClean="0"/>
              <a:t> (Полтава, Мерефа), </a:t>
            </a:r>
            <a:r>
              <a:rPr lang="ru-RU" sz="2400" dirty="0" err="1" smtClean="0"/>
              <a:t>порцеляни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фаянсу (Полтава), </a:t>
            </a:r>
            <a:r>
              <a:rPr lang="ru-RU" sz="2400" dirty="0" err="1" smtClean="0"/>
              <a:t>залізобетонних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конструкцій</a:t>
            </a:r>
            <a:r>
              <a:rPr lang="ru-RU" sz="2400" dirty="0" smtClean="0"/>
              <a:t> (</a:t>
            </a:r>
            <a:r>
              <a:rPr lang="ru-RU" sz="2400" dirty="0" err="1" smtClean="0"/>
              <a:t>Кременчук</a:t>
            </a:r>
            <a:r>
              <a:rPr lang="ru-RU" sz="2400" dirty="0" smtClean="0"/>
              <a:t>, </a:t>
            </a:r>
            <a:r>
              <a:rPr lang="ru-RU" sz="2400" dirty="0" err="1" smtClean="0"/>
              <a:t>Харків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28888" cy="61722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Лісовиробничий</a:t>
            </a:r>
            <a:r>
              <a:rPr lang="ru-RU" sz="2400" dirty="0" smtClean="0"/>
              <a:t> комплекс </a:t>
            </a:r>
            <a:r>
              <a:rPr lang="ru-RU" sz="2400" dirty="0" err="1" smtClean="0"/>
              <a:t>орієнтується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споживача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деревообробні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Харкові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Чугуєві</a:t>
            </a:r>
            <a:r>
              <a:rPr lang="ru-RU" sz="2400" dirty="0" smtClean="0"/>
              <a:t>, Сумах, </a:t>
            </a:r>
            <a:r>
              <a:rPr lang="ru-RU" sz="2400" dirty="0" err="1" smtClean="0"/>
              <a:t>Полтаві</a:t>
            </a:r>
            <a:r>
              <a:rPr lang="ru-RU" sz="2400" dirty="0" smtClean="0"/>
              <a:t>, Лубнах, </a:t>
            </a:r>
            <a:r>
              <a:rPr lang="ru-RU" sz="2400" dirty="0" err="1" smtClean="0"/>
              <a:t>Кременчуку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Поряд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комплексами </a:t>
            </a:r>
            <a:r>
              <a:rPr lang="ru-RU" sz="2400" dirty="0" err="1" smtClean="0"/>
              <a:t>важкої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індустрії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Північно-Східному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агропромисловий</a:t>
            </a:r>
            <a:r>
              <a:rPr lang="ru-RU" sz="2400" dirty="0" smtClean="0"/>
              <a:t> </a:t>
            </a:r>
            <a:r>
              <a:rPr lang="ru-RU" sz="2400" dirty="0" smtClean="0"/>
              <a:t>комплекс.</a:t>
            </a:r>
          </a:p>
          <a:p>
            <a:r>
              <a:rPr lang="ru-RU" sz="2400" dirty="0" err="1" smtClean="0"/>
              <a:t>Сільське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спеціалізується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вирощуванні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зернових</a:t>
            </a:r>
            <a:r>
              <a:rPr lang="ru-RU" sz="2400" dirty="0" smtClean="0"/>
              <a:t>, </a:t>
            </a:r>
            <a:r>
              <a:rPr lang="ru-RU" sz="2400" dirty="0" err="1" smtClean="0"/>
              <a:t>цукрового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буряку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соняшнику</a:t>
            </a:r>
            <a:r>
              <a:rPr lang="ru-RU" sz="2400" dirty="0" smtClean="0"/>
              <a:t> (у </a:t>
            </a:r>
            <a:r>
              <a:rPr lang="ru-RU" sz="2400" dirty="0" err="1" smtClean="0"/>
              <a:t>південній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), </a:t>
            </a:r>
            <a:r>
              <a:rPr lang="ru-RU" sz="2400" dirty="0" err="1" smtClean="0"/>
              <a:t>картоплі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овочів</a:t>
            </a:r>
            <a:r>
              <a:rPr lang="ru-RU" sz="2400" dirty="0" smtClean="0"/>
              <a:t> (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приміських</a:t>
            </a:r>
            <a:r>
              <a:rPr lang="ru-RU" sz="2400" dirty="0" smtClean="0"/>
              <a:t> зонах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). </a:t>
            </a:r>
            <a:endParaRPr lang="ru-RU" sz="2400" dirty="0" smtClean="0"/>
          </a:p>
          <a:p>
            <a:r>
              <a:rPr lang="ru-RU" sz="2400" dirty="0" err="1" smtClean="0"/>
              <a:t>Тваринництво</a:t>
            </a:r>
            <a:r>
              <a:rPr lang="ru-RU" sz="2400" dirty="0" smtClean="0"/>
              <a:t> — </a:t>
            </a:r>
            <a:r>
              <a:rPr lang="ru-RU" sz="2400" dirty="0" err="1" smtClean="0"/>
              <a:t>молочно-м'ясного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 У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потужна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переробна</a:t>
            </a:r>
            <a:r>
              <a:rPr lang="ru-RU" sz="2400" dirty="0" smtClean="0"/>
              <a:t> сфера АПК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Харчова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обсягом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поступається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машинобудівному</a:t>
            </a:r>
            <a:r>
              <a:rPr lang="ru-RU" sz="2400" dirty="0" smtClean="0"/>
              <a:t> комплексу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— </a:t>
            </a:r>
            <a:r>
              <a:rPr lang="ru-RU" sz="2400" dirty="0" err="1" smtClean="0"/>
              <a:t>цукрова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борошномельно-круп'яна</a:t>
            </a:r>
            <a:r>
              <a:rPr lang="ru-RU" sz="2400" dirty="0" smtClean="0"/>
              <a:t>, </a:t>
            </a:r>
            <a:r>
              <a:rPr lang="ru-RU" sz="2400" dirty="0" err="1" smtClean="0"/>
              <a:t>олійна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спиртова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м'ясна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молочна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28888" cy="6248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Легка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 представлена </a:t>
            </a:r>
            <a:r>
              <a:rPr lang="ru-RU" sz="2400" dirty="0" err="1" smtClean="0"/>
              <a:t>виробництвом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вовняних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бавовняних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трикотажних</a:t>
            </a:r>
            <a:r>
              <a:rPr lang="ru-RU" sz="2400" dirty="0" smtClean="0"/>
              <a:t> тканин,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шкіряно-взуттєвими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хутровими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— </a:t>
            </a:r>
            <a:r>
              <a:rPr lang="ru-RU" sz="2400" dirty="0" err="1" smtClean="0"/>
              <a:t>Харків</a:t>
            </a:r>
            <a:r>
              <a:rPr lang="ru-RU" sz="2400" dirty="0" smtClean="0"/>
              <a:t>, Полтава, </a:t>
            </a:r>
            <a:r>
              <a:rPr lang="ru-RU" sz="2400" dirty="0" err="1" smtClean="0"/>
              <a:t>Суми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Значного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в </a:t>
            </a:r>
            <a:r>
              <a:rPr lang="ru-RU" sz="2400" dirty="0" err="1" smtClean="0"/>
              <a:t>Північно-Східному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транспорту, </a:t>
            </a:r>
            <a:r>
              <a:rPr lang="ru-RU" sz="2400" dirty="0" err="1" smtClean="0"/>
              <a:t>окрім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морського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обсягом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перевезень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вантажів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пасажирів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залізничний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автомобільний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територію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проходять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шосе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простягаються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Росії</a:t>
            </a:r>
            <a:r>
              <a:rPr lang="ru-RU" sz="2400" dirty="0" smtClean="0"/>
              <a:t> до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портів</a:t>
            </a:r>
            <a:r>
              <a:rPr lang="ru-RU" sz="2400" dirty="0" smtClean="0"/>
              <a:t> на Чорному та </a:t>
            </a:r>
            <a:r>
              <a:rPr lang="ru-RU" sz="2400" dirty="0" err="1" smtClean="0"/>
              <a:t>Азовському</a:t>
            </a:r>
            <a:r>
              <a:rPr lang="ru-RU" sz="2400" dirty="0" smtClean="0"/>
              <a:t> морях,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Найбільший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вузол</a:t>
            </a:r>
            <a:r>
              <a:rPr lang="ru-RU" sz="2400" dirty="0" smtClean="0"/>
              <a:t> — </a:t>
            </a:r>
            <a:r>
              <a:rPr lang="ru-RU" sz="2400" dirty="0" err="1" smtClean="0"/>
              <a:t>Харків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важливе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річковий</a:t>
            </a:r>
            <a:r>
              <a:rPr lang="ru-RU" sz="2400" dirty="0" smtClean="0"/>
              <a:t> порт </a:t>
            </a:r>
            <a:r>
              <a:rPr lang="ru-RU" sz="2400" dirty="0" err="1" smtClean="0"/>
              <a:t>Кременчук</a:t>
            </a:r>
            <a:r>
              <a:rPr lang="ru-RU" sz="2400" dirty="0" smtClean="0"/>
              <a:t>, </a:t>
            </a:r>
            <a:r>
              <a:rPr lang="ru-RU" sz="2400" dirty="0" err="1" smtClean="0"/>
              <a:t>залізничні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вузли</a:t>
            </a:r>
            <a:r>
              <a:rPr lang="ru-RU" sz="2400" dirty="0" smtClean="0"/>
              <a:t> Конотоп, Полтава, </a:t>
            </a:r>
            <a:r>
              <a:rPr lang="ru-RU" sz="2400" dirty="0" err="1" smtClean="0"/>
              <a:t>Лозова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476488" cy="61722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Рекреаційний</a:t>
            </a:r>
            <a:r>
              <a:rPr lang="ru-RU" sz="2400" dirty="0" smtClean="0"/>
              <a:t> комплекс району </a:t>
            </a:r>
            <a:r>
              <a:rPr lang="ru-RU" sz="2400" dirty="0" err="1" smtClean="0"/>
              <a:t>використовує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мальовничі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 в долинах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,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озер, </a:t>
            </a:r>
            <a:r>
              <a:rPr lang="ru-RU" sz="2400" dirty="0" err="1" smtClean="0"/>
              <a:t>мінеральні</a:t>
            </a:r>
            <a:r>
              <a:rPr lang="ru-RU" sz="2400" dirty="0" smtClean="0"/>
              <a:t> води Миргорода, </a:t>
            </a:r>
            <a:r>
              <a:rPr lang="ru-RU" sz="2400" dirty="0" err="1" smtClean="0"/>
              <a:t>пам'ятки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архітектури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Полтави</a:t>
            </a:r>
            <a:r>
              <a:rPr lang="ru-RU" sz="2400" dirty="0" smtClean="0"/>
              <a:t>, </a:t>
            </a:r>
            <a:r>
              <a:rPr lang="ru-RU" sz="2400" dirty="0" err="1" smtClean="0"/>
              <a:t>Глухова</a:t>
            </a:r>
            <a:r>
              <a:rPr lang="ru-RU" sz="2400" dirty="0" smtClean="0"/>
              <a:t>, Путивля,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подій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ремесел (Конотоп, </a:t>
            </a:r>
            <a:r>
              <a:rPr lang="ru-RU" sz="2400" dirty="0" err="1" smtClean="0"/>
              <a:t>Сорочинці</a:t>
            </a:r>
            <a:r>
              <a:rPr lang="ru-RU" sz="2400" dirty="0" smtClean="0"/>
              <a:t>, </a:t>
            </a:r>
            <a:r>
              <a:rPr lang="ru-RU" sz="2400" dirty="0" err="1" smtClean="0"/>
              <a:t>Опішня</a:t>
            </a:r>
            <a:r>
              <a:rPr lang="ru-RU" sz="2400" dirty="0" smtClean="0"/>
              <a:t>, </a:t>
            </a:r>
            <a:r>
              <a:rPr lang="ru-RU" sz="2400" dirty="0" err="1" smtClean="0"/>
              <a:t>Кролевець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552688" cy="5181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Ядром </a:t>
            </a:r>
            <a:r>
              <a:rPr lang="ru-RU" sz="2400" dirty="0" err="1" smtClean="0"/>
              <a:t>Північно-Східного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Харків</a:t>
            </a:r>
            <a:r>
              <a:rPr lang="ru-RU" sz="2400" b="1" dirty="0" smtClean="0"/>
              <a:t> </a:t>
            </a:r>
            <a:r>
              <a:rPr lang="ru-RU" sz="2400" dirty="0" smtClean="0"/>
              <a:t>(1456 тис.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). </a:t>
            </a:r>
            <a:endParaRPr lang="ru-RU" sz="2400" dirty="0" smtClean="0"/>
          </a:p>
          <a:p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водночас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центром </a:t>
            </a:r>
            <a:r>
              <a:rPr lang="ru-RU" sz="2400" dirty="0" err="1" smtClean="0"/>
              <a:t>Харківського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вузла</a:t>
            </a:r>
            <a:r>
              <a:rPr lang="ru-RU" sz="2400" dirty="0" smtClean="0"/>
              <a:t> — одного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err="1" smtClean="0"/>
              <a:t>Провідними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індустрії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зайнято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70 %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працюючих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найменувань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важливої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господарського</a:t>
            </a:r>
            <a:r>
              <a:rPr lang="ru-RU" sz="2400" dirty="0" smtClean="0"/>
              <a:t> комплексу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(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підшипників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турбін</a:t>
            </a:r>
            <a:r>
              <a:rPr lang="ru-RU" sz="2400" dirty="0" smtClean="0"/>
              <a:t> 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тракторів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військової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контрольно-вимірювальних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28888" cy="60960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Також</a:t>
            </a:r>
            <a:r>
              <a:rPr lang="ru-RU" sz="2400" dirty="0" smtClean="0"/>
              <a:t> у </a:t>
            </a:r>
            <a:r>
              <a:rPr lang="ru-RU" sz="2400" dirty="0" err="1" smtClean="0"/>
              <a:t>Харкові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легкої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індустрії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одним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вузлом</a:t>
            </a:r>
            <a:r>
              <a:rPr lang="ru-RU" sz="2400" dirty="0" smtClean="0"/>
              <a:t> (</a:t>
            </a:r>
            <a:r>
              <a:rPr lang="ru-RU" sz="2400" dirty="0" err="1" smtClean="0"/>
              <a:t>вісім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залізниць</a:t>
            </a:r>
            <a:r>
              <a:rPr lang="ru-RU" sz="2400" dirty="0" smtClean="0"/>
              <a:t>), </a:t>
            </a:r>
            <a:r>
              <a:rPr lang="ru-RU" sz="2400" dirty="0" err="1" smtClean="0"/>
              <a:t>науково-освітнім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культурним</a:t>
            </a:r>
            <a:r>
              <a:rPr lang="ru-RU" sz="2400" dirty="0" smtClean="0"/>
              <a:t> центром (</a:t>
            </a:r>
            <a:r>
              <a:rPr lang="ru-RU" sz="2400" dirty="0" err="1" smtClean="0"/>
              <a:t>Північно-Східний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науковий</a:t>
            </a:r>
            <a:r>
              <a:rPr lang="ru-RU" sz="2400" dirty="0" smtClean="0"/>
              <a:t> центр НАН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40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театрів</a:t>
            </a:r>
            <a:r>
              <a:rPr lang="ru-RU" sz="2400" dirty="0" smtClean="0"/>
              <a:t>, 70 </a:t>
            </a:r>
            <a:r>
              <a:rPr lang="ru-RU" sz="2400" dirty="0" err="1" smtClean="0"/>
              <a:t>музеїв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28888" cy="6172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Полтава</a:t>
            </a:r>
            <a:r>
              <a:rPr lang="ru-RU" sz="2400" dirty="0" smtClean="0"/>
              <a:t> (308 тис.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) — </a:t>
            </a:r>
            <a:r>
              <a:rPr lang="ru-RU" sz="2400" dirty="0" err="1" smtClean="0"/>
              <a:t>адміністративний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економічний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культурно-науковий</a:t>
            </a:r>
            <a:r>
              <a:rPr lang="ru-RU" sz="2400" dirty="0" smtClean="0"/>
              <a:t> центр </a:t>
            </a:r>
            <a:r>
              <a:rPr lang="ru-RU" sz="2400" dirty="0" err="1" smtClean="0"/>
              <a:t>однойменної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Згадується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в </a:t>
            </a:r>
            <a:r>
              <a:rPr lang="ru-RU" sz="2400" dirty="0" err="1" smtClean="0"/>
              <a:t>літописах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en-US" sz="2400" dirty="0" smtClean="0"/>
              <a:t>XII </a:t>
            </a:r>
            <a:r>
              <a:rPr lang="ru-RU" sz="2400" dirty="0" smtClean="0"/>
              <a:t>ст. </a:t>
            </a:r>
            <a:endParaRPr lang="ru-RU" sz="2400" dirty="0" smtClean="0"/>
          </a:p>
          <a:p>
            <a:r>
              <a:rPr lang="ru-RU" sz="2400" dirty="0" err="1" smtClean="0"/>
              <a:t>Промисловість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спеціалізується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електротехнічному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видах точного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галузях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харчової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легкої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індустрії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Полтаві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</a:t>
            </a:r>
            <a:r>
              <a:rPr lang="ru-RU" sz="2400" dirty="0" err="1" smtClean="0"/>
              <a:t>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, два </a:t>
            </a:r>
            <a:r>
              <a:rPr lang="ru-RU" sz="2400" dirty="0" err="1" smtClean="0"/>
              <a:t>театри</a:t>
            </a:r>
            <a:r>
              <a:rPr lang="ru-RU" sz="2400" dirty="0" smtClean="0"/>
              <a:t>, </a:t>
            </a:r>
            <a:r>
              <a:rPr lang="ru-RU" sz="2400" dirty="0" err="1" smtClean="0"/>
              <a:t>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музеїв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28888" cy="58674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b="1" dirty="0" err="1" smtClean="0"/>
              <a:t>Суми</a:t>
            </a:r>
            <a:r>
              <a:rPr lang="ru-RU" sz="2400" dirty="0" smtClean="0"/>
              <a:t> (279 тис.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)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третім</a:t>
            </a:r>
            <a:r>
              <a:rPr lang="ru-RU" sz="2400" dirty="0" smtClean="0"/>
              <a:t> за величиною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центром </a:t>
            </a:r>
            <a:r>
              <a:rPr lang="ru-RU" sz="2400" dirty="0" err="1" smtClean="0"/>
              <a:t>промислового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спеціалізується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машинобудуванні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хімічній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нафтохімічній</a:t>
            </a:r>
            <a:r>
              <a:rPr lang="ru-RU" sz="2400" dirty="0" smtClean="0"/>
              <a:t>, </a:t>
            </a:r>
            <a:r>
              <a:rPr lang="ru-RU" sz="2400" dirty="0" err="1" smtClean="0"/>
              <a:t>легкій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Тут </a:t>
            </a:r>
            <a:r>
              <a:rPr lang="ru-RU" sz="2400" dirty="0" err="1" smtClean="0"/>
              <a:t>є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університети</a:t>
            </a:r>
            <a:r>
              <a:rPr lang="ru-RU" sz="2400" dirty="0" smtClean="0"/>
              <a:t>, </a:t>
            </a:r>
            <a:r>
              <a:rPr lang="ru-RU" sz="2400" dirty="0" err="1" smtClean="0"/>
              <a:t>українська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банківської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, два </a:t>
            </a:r>
            <a:r>
              <a:rPr lang="ru-RU" sz="2400" dirty="0" err="1" smtClean="0"/>
              <a:t>театри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культурно-освітні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628888" cy="50292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проблем району </a:t>
            </a:r>
            <a:r>
              <a:rPr lang="ru-RU" sz="2400" dirty="0" err="1" smtClean="0"/>
              <a:t>є</a:t>
            </a:r>
            <a:r>
              <a:rPr lang="ru-RU" sz="2400" dirty="0" smtClean="0"/>
              <a:t> великий </a:t>
            </a:r>
            <a:r>
              <a:rPr lang="ru-RU" sz="2400" dirty="0" err="1" smtClean="0"/>
              <a:t>розрив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рівнях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соціально-економічного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великими </a:t>
            </a:r>
            <a:r>
              <a:rPr lang="ru-RU" sz="2400" dirty="0" err="1" smtClean="0"/>
              <a:t>містами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територіями</a:t>
            </a:r>
            <a:r>
              <a:rPr lang="ru-RU" sz="2400" dirty="0" smtClean="0"/>
              <a:t>, особливо </a:t>
            </a:r>
            <a:r>
              <a:rPr lang="ru-RU" sz="2400" dirty="0" err="1" smtClean="0"/>
              <a:t>Сумської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. Там </a:t>
            </a:r>
            <a:r>
              <a:rPr lang="ru-RU" sz="2400" dirty="0" err="1" smtClean="0"/>
              <a:t>гостро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народжуваності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безробіття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неефективного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угідь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Харківська область</a:t>
            </a:r>
            <a:endParaRPr lang="ru-RU" dirty="0"/>
          </a:p>
        </p:txBody>
      </p:sp>
      <p:pic>
        <p:nvPicPr>
          <p:cNvPr id="4" name="Содержимое 3" descr="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9982"/>
            <a:ext cx="6934200" cy="54780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/>
          <a:lstStyle/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628888" cy="5105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 складу </a:t>
            </a:r>
            <a:r>
              <a:rPr lang="ru-RU" sz="2400" dirty="0" err="1" smtClean="0"/>
              <a:t>Північно-Східного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району,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84 тис. км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(13,9%), входить три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: </a:t>
            </a:r>
            <a:r>
              <a:rPr lang="ru-RU" sz="2400" dirty="0" err="1" smtClean="0"/>
              <a:t>Харківська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Полтавська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Сумська</a:t>
            </a:r>
            <a:r>
              <a:rPr lang="ru-RU" sz="2400" dirty="0" smtClean="0"/>
              <a:t>. </a:t>
            </a:r>
            <a:endParaRPr lang="ru-RU" sz="2400" dirty="0" smtClean="0"/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Проживають</a:t>
            </a:r>
            <a:r>
              <a:rPr lang="ru-RU" sz="2400" dirty="0" smtClean="0"/>
              <a:t> тут 5,5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 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(12,1%). </a:t>
            </a:r>
            <a:endParaRPr lang="ru-RU" sz="2400" dirty="0" smtClean="0"/>
          </a:p>
          <a:p>
            <a:r>
              <a:rPr lang="ru-RU" sz="2400" dirty="0" err="1" smtClean="0"/>
              <a:t>Охоплює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заселення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Слобідської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освоювали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наші</a:t>
            </a:r>
            <a:r>
              <a:rPr lang="ru-RU" sz="2400" dirty="0" smtClean="0"/>
              <a:t> предки у Х</a:t>
            </a:r>
            <a:r>
              <a:rPr lang="en-US" sz="2400" dirty="0" smtClean="0"/>
              <a:t>V</a:t>
            </a:r>
            <a:r>
              <a:rPr lang="ru-RU" sz="2400" dirty="0" smtClean="0"/>
              <a:t>І-Х</a:t>
            </a:r>
            <a:r>
              <a:rPr lang="en-US" sz="2400" dirty="0" smtClean="0"/>
              <a:t>V</a:t>
            </a:r>
            <a:r>
              <a:rPr lang="ru-RU" sz="2400" dirty="0" smtClean="0"/>
              <a:t>ІІ </a:t>
            </a:r>
            <a:r>
              <a:rPr lang="ru-RU" sz="2400" dirty="0" err="1" smtClean="0"/>
              <a:t>століттях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заході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межує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високорозвинутими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Центральним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Придніпровським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Східним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економічними</a:t>
            </a:r>
            <a:r>
              <a:rPr lang="ru-RU" sz="2400" dirty="0" smtClean="0"/>
              <a:t> районами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Територія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Північно-Східного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розміщена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неподалік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паливно-сировинних</a:t>
            </a:r>
            <a:r>
              <a:rPr lang="ru-RU" sz="2400" dirty="0" smtClean="0"/>
              <a:t> баз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Донбасу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Придніпров'я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Дніпра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14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6928546" cy="46148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75" y="838200"/>
            <a:ext cx="7213600" cy="5410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r>
              <a:rPr lang="uk-UA" dirty="0" smtClean="0"/>
              <a:t>Сумська область</a:t>
            </a:r>
            <a:endParaRPr lang="ru-RU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010400" cy="487923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иколаївська_церква_у_місті_Лебедині_Сумської_област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533400"/>
            <a:ext cx="7836240" cy="5867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ujanucja_gyc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685800"/>
            <a:ext cx="7767953" cy="571976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Полтавська область</a:t>
            </a: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66850"/>
            <a:ext cx="6911975" cy="47625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a2f371aa0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38200"/>
            <a:ext cx="7670085" cy="5105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343" y="533399"/>
            <a:ext cx="8116457" cy="58303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552688" cy="5181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від'ємний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областях. Особливо </a:t>
            </a:r>
            <a:r>
              <a:rPr lang="ru-RU" sz="2400" dirty="0" err="1" smtClean="0"/>
              <a:t>високі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темпи</a:t>
            </a:r>
            <a:r>
              <a:rPr lang="ru-RU" sz="2400" dirty="0" smtClean="0"/>
              <a:t> </a:t>
            </a:r>
            <a:r>
              <a:rPr lang="ru-RU" sz="2400" dirty="0" err="1" smtClean="0"/>
              <a:t>депопуляції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сільській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місцевості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Останнє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відтоком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сіл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промислові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центри</a:t>
            </a:r>
            <a:r>
              <a:rPr lang="ru-RU" sz="2400" dirty="0" smtClean="0"/>
              <a:t> як у межах району,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Донбасу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Придніпров'я</a:t>
            </a:r>
            <a:r>
              <a:rPr lang="ru-RU" sz="2400" dirty="0" smtClean="0"/>
              <a:t>,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. </a:t>
            </a:r>
            <a:endParaRPr lang="ru-RU" sz="2400" dirty="0" smtClean="0"/>
          </a:p>
          <a:p>
            <a:r>
              <a:rPr lang="ru-RU" sz="2400" dirty="0" err="1" smtClean="0"/>
              <a:t>Середня</a:t>
            </a:r>
            <a:r>
              <a:rPr lang="ru-RU" sz="2400" dirty="0" smtClean="0"/>
              <a:t> густота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— 65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на км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Найбільше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концентрується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містах</a:t>
            </a:r>
            <a:r>
              <a:rPr lang="ru-RU" sz="2400" dirty="0" smtClean="0"/>
              <a:t> та районах, </a:t>
            </a:r>
            <a:r>
              <a:rPr lang="ru-RU" sz="2400" dirty="0" err="1" smtClean="0"/>
              <a:t>прилеглих</a:t>
            </a:r>
            <a:r>
              <a:rPr lang="ru-RU" sz="2400" dirty="0" smtClean="0"/>
              <a:t> до великих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</a:t>
            </a:r>
            <a:r>
              <a:rPr lang="ru-RU" sz="2400" dirty="0" smtClean="0"/>
              <a:t> (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урбанізації</a:t>
            </a:r>
            <a:r>
              <a:rPr lang="ru-RU" sz="2400" dirty="0" smtClean="0"/>
              <a:t> — 72 </a:t>
            </a:r>
            <a:r>
              <a:rPr lang="ru-RU" sz="2400" dirty="0" smtClean="0"/>
              <a:t>%).</a:t>
            </a:r>
          </a:p>
          <a:p>
            <a:r>
              <a:rPr lang="ru-RU" sz="2400" dirty="0" err="1" smtClean="0"/>
              <a:t>Харків</a:t>
            </a:r>
            <a:r>
              <a:rPr lang="ru-RU" sz="2400" dirty="0" smtClean="0"/>
              <a:t> (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1,5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) став ядром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агломерації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охоплює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п'ять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селищ </a:t>
            </a:r>
            <a:r>
              <a:rPr lang="ru-RU" sz="2400" dirty="0" err="1" smtClean="0"/>
              <a:t>міського</a:t>
            </a:r>
            <a:r>
              <a:rPr lang="ru-RU" sz="2400" dirty="0" smtClean="0"/>
              <a:t> типу.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552688" cy="6248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Харківщина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областей району </a:t>
            </a:r>
            <a:r>
              <a:rPr lang="ru-RU" sz="2400" dirty="0" err="1" smtClean="0"/>
              <a:t>часткою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 (80%) та </a:t>
            </a:r>
            <a:r>
              <a:rPr lang="ru-RU" sz="2400" dirty="0" err="1" smtClean="0"/>
              <a:t>середньою</a:t>
            </a:r>
            <a:r>
              <a:rPr lang="ru-RU" sz="2400" dirty="0" smtClean="0"/>
              <a:t> густотою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— 88,6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на 1 км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Частка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українців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Північно-Східному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— 82 </a:t>
            </a:r>
            <a:r>
              <a:rPr lang="ru-RU" sz="2400" dirty="0" smtClean="0"/>
              <a:t>%.</a:t>
            </a:r>
          </a:p>
          <a:p>
            <a:r>
              <a:rPr lang="ru-RU" sz="2400" dirty="0" err="1" smtClean="0"/>
              <a:t>Близько</a:t>
            </a:r>
            <a:r>
              <a:rPr lang="ru-RU" sz="2400" dirty="0" smtClean="0"/>
              <a:t> 16 % </a:t>
            </a:r>
            <a:r>
              <a:rPr lang="ru-RU" sz="2400" dirty="0" err="1" smtClean="0"/>
              <a:t>становлять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росіяни</a:t>
            </a:r>
            <a:r>
              <a:rPr lang="ru-RU" sz="2400" dirty="0" smtClean="0"/>
              <a:t> (у </a:t>
            </a:r>
            <a:r>
              <a:rPr lang="ru-RU" sz="2400" dirty="0" err="1" smtClean="0"/>
              <a:t>Харківській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— 25 </a:t>
            </a:r>
            <a:r>
              <a:rPr lang="ru-RU" sz="2400" dirty="0" smtClean="0"/>
              <a:t>%).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Полтавський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діалект</a:t>
            </a:r>
            <a:r>
              <a:rPr lang="ru-RU" sz="2400" dirty="0" smtClean="0"/>
              <a:t> </a:t>
            </a:r>
            <a:r>
              <a:rPr lang="ru-RU" sz="2400" dirty="0" err="1" smtClean="0"/>
              <a:t>лежить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межах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складна </a:t>
            </a:r>
            <a:r>
              <a:rPr lang="ru-RU" sz="2400" dirty="0" err="1" smtClean="0"/>
              <a:t>ситуація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оволодінням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мешканцями</a:t>
            </a:r>
            <a:r>
              <a:rPr lang="ru-RU" sz="2400" dirty="0" smtClean="0"/>
              <a:t> державною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. </a:t>
            </a:r>
            <a:r>
              <a:rPr lang="ru-RU" sz="2400" dirty="0" err="1" smtClean="0"/>
              <a:t>Пов'язано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головним</a:t>
            </a:r>
            <a:r>
              <a:rPr lang="ru-RU" sz="2400" dirty="0" smtClean="0"/>
              <a:t> чином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русифікаторською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метрополій</a:t>
            </a:r>
            <a:r>
              <a:rPr lang="ru-RU" sz="2400" dirty="0" smtClean="0"/>
              <a:t>, голодомором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нищенням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інтелігенції</a:t>
            </a:r>
            <a:r>
              <a:rPr lang="ru-RU" sz="2400" dirty="0" smtClean="0"/>
              <a:t> у 30-х роках </a:t>
            </a:r>
            <a:r>
              <a:rPr lang="en-US" sz="2400" dirty="0" smtClean="0"/>
              <a:t>XX </a:t>
            </a:r>
            <a:r>
              <a:rPr lang="ru-RU" sz="2400" dirty="0" smtClean="0"/>
              <a:t>ст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Складна </a:t>
            </a:r>
            <a:r>
              <a:rPr lang="ru-RU" sz="2400" dirty="0" err="1" smtClean="0"/>
              <a:t>демографічна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зумовила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трудовими</a:t>
            </a:r>
            <a:r>
              <a:rPr lang="ru-RU" sz="2400" dirty="0" smtClean="0"/>
              <a:t> ресурсами,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помітно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знизилася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молодих</a:t>
            </a:r>
            <a:r>
              <a:rPr lang="ru-RU" sz="2400" dirty="0" smtClean="0"/>
              <a:t> людей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зросла</a:t>
            </a:r>
            <a:r>
              <a:rPr lang="ru-RU" sz="2400" dirty="0" smtClean="0"/>
              <a:t> — </a:t>
            </a:r>
            <a:r>
              <a:rPr lang="ru-RU" sz="2400" dirty="0" err="1" smtClean="0"/>
              <a:t>пенсіонерів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628888" cy="5181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 </a:t>
            </a:r>
            <a:r>
              <a:rPr lang="ru-RU" sz="2400" dirty="0" err="1" smtClean="0"/>
              <a:t>мінеральних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район </a:t>
            </a:r>
            <a:r>
              <a:rPr lang="ru-RU" sz="2400" dirty="0" err="1" smtClean="0"/>
              <a:t>порівняно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паливні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Передусім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природний</a:t>
            </a:r>
            <a:r>
              <a:rPr lang="ru-RU" sz="2400" dirty="0" smtClean="0"/>
              <a:t> газ,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</a:t>
            </a:r>
            <a:r>
              <a:rPr lang="ru-RU" sz="2400" dirty="0" smtClean="0"/>
              <a:t> запаси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зосереджені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Харківській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(</a:t>
            </a:r>
            <a:r>
              <a:rPr lang="ru-RU" sz="2400" dirty="0" err="1" smtClean="0"/>
              <a:t>Шебелинське</a:t>
            </a:r>
            <a:r>
              <a:rPr lang="ru-RU" sz="2400" dirty="0" smtClean="0"/>
              <a:t>, </a:t>
            </a:r>
            <a:r>
              <a:rPr lang="ru-RU" sz="2400" dirty="0" err="1" smtClean="0"/>
              <a:t>Хрестищенське</a:t>
            </a:r>
            <a:r>
              <a:rPr lang="ru-RU" sz="2400" dirty="0" smtClean="0"/>
              <a:t>, </a:t>
            </a:r>
            <a:r>
              <a:rPr lang="ru-RU" sz="2400" dirty="0" err="1" smtClean="0"/>
              <a:t>Єфремівське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родовища</a:t>
            </a:r>
            <a:r>
              <a:rPr lang="ru-RU" sz="2400" dirty="0" smtClean="0"/>
              <a:t>), </a:t>
            </a:r>
            <a:r>
              <a:rPr lang="ru-RU" sz="2400" dirty="0" err="1" smtClean="0"/>
              <a:t>незначні</a:t>
            </a:r>
            <a:r>
              <a:rPr lang="ru-RU" sz="2400" dirty="0" smtClean="0"/>
              <a:t> — у </a:t>
            </a:r>
            <a:r>
              <a:rPr lang="ru-RU" sz="2400" dirty="0" err="1" smtClean="0"/>
              <a:t>Полтавській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Сумській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областях </a:t>
            </a:r>
            <a:r>
              <a:rPr lang="ru-RU" sz="2400" dirty="0" err="1" smtClean="0"/>
              <a:t>основне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Виявлені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Харківщини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кам'яного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, у </a:t>
            </a:r>
            <a:r>
              <a:rPr lang="ru-RU" sz="2400" dirty="0" err="1" smtClean="0"/>
              <a:t>Полтавській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Сумській</a:t>
            </a:r>
            <a:r>
              <a:rPr lang="ru-RU" sz="2400" dirty="0" smtClean="0"/>
              <a:t> областях — торфу, у </a:t>
            </a:r>
            <a:r>
              <a:rPr lang="ru-RU" sz="2400" dirty="0" err="1" smtClean="0"/>
              <a:t>кожній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є</a:t>
            </a:r>
            <a:r>
              <a:rPr lang="ru-RU" sz="2400" dirty="0" smtClean="0"/>
              <a:t> запаси бурого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28888" cy="60960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копалин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високоякісні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руди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Кременчуцького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залізорудного</a:t>
            </a:r>
            <a:r>
              <a:rPr lang="ru-RU" sz="2400" dirty="0" smtClean="0"/>
              <a:t> району,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фосфорити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Харківській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Сумській</a:t>
            </a:r>
            <a:r>
              <a:rPr lang="ru-RU" sz="2400" dirty="0" smtClean="0"/>
              <a:t> областях, </a:t>
            </a:r>
            <a:r>
              <a:rPr lang="ru-RU" sz="2400" dirty="0" err="1" smtClean="0"/>
              <a:t>кам'яна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Сумській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різна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будівельна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родовищах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Північно-Східного</a:t>
            </a:r>
            <a:r>
              <a:rPr lang="ru-RU" sz="2400" dirty="0" smtClean="0"/>
              <a:t> району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Водні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численними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лівими</a:t>
            </a:r>
            <a:r>
              <a:rPr lang="ru-RU" sz="2400" dirty="0" smtClean="0"/>
              <a:t> притоками </a:t>
            </a:r>
            <a:r>
              <a:rPr lang="ru-RU" sz="2400" dirty="0" err="1" smtClean="0"/>
              <a:t>Дніпра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Сіверським</a:t>
            </a:r>
            <a:r>
              <a:rPr lang="ru-RU" sz="2400" dirty="0" smtClean="0"/>
              <a:t> Донцем </a:t>
            </a:r>
            <a:r>
              <a:rPr lang="ru-RU" sz="2400" dirty="0" err="1" smtClean="0"/>
              <a:t>з</a:t>
            </a:r>
            <a:r>
              <a:rPr lang="ru-RU" sz="2400" dirty="0" smtClean="0"/>
              <a:t> Осколом.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рівнинний</a:t>
            </a:r>
            <a:r>
              <a:rPr lang="ru-RU" sz="2400" dirty="0" smtClean="0"/>
              <a:t> характер </a:t>
            </a:r>
            <a:r>
              <a:rPr lang="ru-RU" sz="2400" dirty="0" err="1" smtClean="0"/>
              <a:t>течії</a:t>
            </a:r>
            <a:r>
              <a:rPr lang="ru-RU" sz="2400" dirty="0" smtClean="0"/>
              <a:t>, </a:t>
            </a:r>
            <a:r>
              <a:rPr lang="ru-RU" sz="2400" dirty="0" err="1" smtClean="0"/>
              <a:t>весняну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повінь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танення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снігів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зосереджені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північній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Сумщини</a:t>
            </a:r>
            <a:r>
              <a:rPr lang="ru-RU" sz="2400" dirty="0" smtClean="0"/>
              <a:t>. </a:t>
            </a:r>
            <a:endParaRPr lang="ru-RU" sz="2400" dirty="0" smtClean="0"/>
          </a:p>
          <a:p>
            <a:r>
              <a:rPr lang="ru-RU" sz="2400" dirty="0" err="1" smtClean="0"/>
              <a:t>Окремі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адміністративні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Харківщини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півдня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характеризуються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лісистістю</a:t>
            </a:r>
            <a:r>
              <a:rPr lang="ru-RU" sz="2400" dirty="0" smtClean="0"/>
              <a:t>. 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ростуть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листяні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, в основному в </a:t>
            </a:r>
            <a:r>
              <a:rPr lang="ru-RU" sz="2400" dirty="0" err="1" smtClean="0"/>
              <a:t>річкових</a:t>
            </a:r>
            <a:r>
              <a:rPr lang="ru-RU" sz="2400" dirty="0" smtClean="0"/>
              <a:t> долинах.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705088" cy="63246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Рельєф</a:t>
            </a:r>
            <a:r>
              <a:rPr lang="ru-RU" sz="2400" dirty="0" smtClean="0"/>
              <a:t> </a:t>
            </a:r>
            <a:r>
              <a:rPr lang="ru-RU" sz="2400" dirty="0" err="1" smtClean="0"/>
              <a:t>низовинний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незначними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висотами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відрогах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Середньоруської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Донецької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височин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перевищують</a:t>
            </a:r>
            <a:r>
              <a:rPr lang="ru-RU" sz="2400" dirty="0" smtClean="0"/>
              <a:t> 200 м. </a:t>
            </a:r>
            <a:endParaRPr lang="ru-RU" sz="2400" dirty="0" smtClean="0"/>
          </a:p>
          <a:p>
            <a:r>
              <a:rPr lang="ru-RU" sz="2400" dirty="0" err="1" smtClean="0"/>
              <a:t>Клімат</a:t>
            </a:r>
            <a:r>
              <a:rPr lang="ru-RU" sz="2400" dirty="0" smtClean="0"/>
              <a:t> </a:t>
            </a:r>
            <a:r>
              <a:rPr lang="ru-RU" sz="2400" dirty="0" smtClean="0"/>
              <a:t>району </a:t>
            </a:r>
            <a:r>
              <a:rPr lang="ru-RU" sz="2400" dirty="0" err="1" smtClean="0"/>
              <a:t>континентальний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зими</a:t>
            </a:r>
            <a:r>
              <a:rPr lang="ru-RU" sz="2400" dirty="0" smtClean="0"/>
              <a:t> тут </a:t>
            </a:r>
            <a:r>
              <a:rPr lang="ru-RU" sz="2400" dirty="0" err="1" smtClean="0"/>
              <a:t>найхолодніші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літо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спекотне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сухе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межах </a:t>
            </a:r>
            <a:r>
              <a:rPr lang="ru-RU" sz="2400" dirty="0" err="1" smtClean="0"/>
              <a:t>Північно-Східного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виражені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теренах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 </a:t>
            </a:r>
            <a:endParaRPr lang="ru-RU" sz="2400" dirty="0" smtClean="0"/>
          </a:p>
          <a:p>
            <a:r>
              <a:rPr lang="ru-RU" sz="2400" dirty="0" err="1" smtClean="0"/>
              <a:t>Північ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Сумщини</a:t>
            </a:r>
            <a:r>
              <a:rPr lang="ru-RU" sz="2400" dirty="0" smtClean="0"/>
              <a:t> — зона </a:t>
            </a:r>
            <a:r>
              <a:rPr lang="ru-RU" sz="2400" dirty="0" err="1" smtClean="0"/>
              <a:t>мішаних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сірими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лісовими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дерново-підзолистими</a:t>
            </a:r>
            <a:r>
              <a:rPr lang="ru-RU" sz="2400" dirty="0" smtClean="0"/>
              <a:t> грунтами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лісостеп</a:t>
            </a:r>
            <a:r>
              <a:rPr lang="ru-RU" sz="2400" dirty="0" smtClean="0"/>
              <a:t>, а </a:t>
            </a:r>
            <a:r>
              <a:rPr lang="ru-RU" sz="2400" dirty="0" err="1" smtClean="0"/>
              <a:t>крайню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південну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— степ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родючими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чорноземами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Рекреаційне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байрачні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, </a:t>
            </a:r>
            <a:r>
              <a:rPr lang="ru-RU" sz="2400" dirty="0" err="1" smtClean="0"/>
              <a:t>мальовничі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мінеральні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Полтавської</a:t>
            </a:r>
            <a:r>
              <a:rPr lang="ru-RU" sz="2400" dirty="0" smtClean="0"/>
              <a:t> (Миргород) та </a:t>
            </a:r>
            <a:r>
              <a:rPr lang="ru-RU" sz="2400" dirty="0" err="1" smtClean="0"/>
              <a:t>Харківської</a:t>
            </a:r>
            <a:r>
              <a:rPr lang="ru-RU" sz="2400" dirty="0" smtClean="0"/>
              <a:t> областей.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Господарство</a:t>
            </a:r>
            <a:r>
              <a:rPr lang="ru-RU" dirty="0" smtClean="0"/>
              <a:t> району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628888" cy="51054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Провідними</a:t>
            </a:r>
            <a:r>
              <a:rPr lang="ru-RU" sz="2400" dirty="0" smtClean="0"/>
              <a:t> в </a:t>
            </a:r>
            <a:r>
              <a:rPr lang="ru-RU" sz="2400" dirty="0" err="1" smtClean="0"/>
              <a:t>економічному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електроенергетика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хімічна</a:t>
            </a:r>
            <a:r>
              <a:rPr lang="ru-RU" sz="2400" dirty="0" smtClean="0"/>
              <a:t>, </a:t>
            </a:r>
            <a:r>
              <a:rPr lang="ru-RU" sz="2400" dirty="0" err="1" smtClean="0"/>
              <a:t>будівельних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, легка та </a:t>
            </a:r>
            <a:r>
              <a:rPr lang="ru-RU" sz="2400" dirty="0" err="1" smtClean="0"/>
              <a:t>лісова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агропромисловий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транспортний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рекреаційний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міжгалузеві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комплекси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Паливна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електроенергетика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базуються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видобутку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переробці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нафти</a:t>
            </a:r>
            <a:r>
              <a:rPr lang="ru-RU" sz="2400" dirty="0" smtClean="0"/>
              <a:t> та газу, </a:t>
            </a:r>
            <a:r>
              <a:rPr lang="ru-RU" sz="2400" dirty="0" err="1" smtClean="0"/>
              <a:t>виробництві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електроенергії</a:t>
            </a:r>
            <a:r>
              <a:rPr lang="ru-RU" sz="2400" dirty="0" smtClean="0"/>
              <a:t> (20 % </a:t>
            </a:r>
            <a:r>
              <a:rPr lang="ru-RU" sz="2400" dirty="0" err="1" smtClean="0"/>
              <a:t>загальнодержавного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обсягу</a:t>
            </a:r>
            <a:r>
              <a:rPr lang="ru-RU" sz="2400" dirty="0" smtClean="0"/>
              <a:t>). </a:t>
            </a:r>
            <a:endParaRPr lang="ru-RU" sz="2400" dirty="0" smtClean="0"/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електроенергетики</a:t>
            </a:r>
            <a:r>
              <a:rPr lang="ru-RU" sz="2400" dirty="0" smtClean="0"/>
              <a:t> належать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ТЕЦ та </a:t>
            </a:r>
            <a:r>
              <a:rPr lang="ru-RU" sz="2400" dirty="0" err="1" smtClean="0"/>
              <a:t>Зміївська</a:t>
            </a:r>
            <a:r>
              <a:rPr lang="ru-RU" sz="2400" dirty="0" smtClean="0"/>
              <a:t> ДРЕС,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місцевому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привізному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донецькому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Кременчуцька</a:t>
            </a:r>
            <a:r>
              <a:rPr lang="ru-RU" sz="2400" dirty="0" smtClean="0"/>
              <a:t> ГЕС.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28888" cy="61722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Провідну</a:t>
            </a:r>
            <a:r>
              <a:rPr lang="ru-RU" sz="2400" dirty="0" smtClean="0"/>
              <a:t> роль у </a:t>
            </a:r>
            <a:r>
              <a:rPr lang="ru-RU" sz="2400" dirty="0" err="1" smtClean="0"/>
              <a:t>господарському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комплексі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Північно-Східного</a:t>
            </a:r>
            <a:r>
              <a:rPr lang="ru-RU" sz="2400" dirty="0" smtClean="0"/>
              <a:t> ЕР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машинобудівний</a:t>
            </a:r>
            <a:r>
              <a:rPr lang="ru-RU" sz="2400" dirty="0" smtClean="0"/>
              <a:t> комплекс. У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60 % </a:t>
            </a:r>
            <a:r>
              <a:rPr lang="ru-RU" sz="2400" dirty="0" err="1" smtClean="0"/>
              <a:t>зайнятих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промисловому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виробництві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Спеціалізується</a:t>
            </a:r>
            <a:r>
              <a:rPr lang="ru-RU" sz="2400" dirty="0" smtClean="0"/>
              <a:t> район на </a:t>
            </a:r>
            <a:r>
              <a:rPr lang="ru-RU" sz="2400" dirty="0" err="1" smtClean="0"/>
              <a:t>енергетичному</a:t>
            </a:r>
            <a:r>
              <a:rPr lang="ru-RU" sz="2400" dirty="0" smtClean="0"/>
              <a:t> ж </a:t>
            </a:r>
            <a:r>
              <a:rPr lang="ru-RU" sz="2400" dirty="0" err="1" smtClean="0"/>
              <a:t>електротехнічному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машинобудуванні</a:t>
            </a:r>
            <a:r>
              <a:rPr lang="ru-RU" sz="2400" dirty="0" smtClean="0"/>
              <a:t>, тракторному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сільськогосподарському</a:t>
            </a:r>
            <a:r>
              <a:rPr lang="ru-RU" sz="2400" dirty="0" smtClean="0"/>
              <a:t>, транспортному, </a:t>
            </a:r>
            <a:r>
              <a:rPr lang="ru-RU" sz="2400" dirty="0" err="1" smtClean="0"/>
              <a:t>верстато</a:t>
            </a:r>
            <a:r>
              <a:rPr lang="ru-RU" sz="2400" dirty="0" smtClean="0"/>
              <a:t>-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приладобудуванні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виробництві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устаткування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галузей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. </a:t>
            </a:r>
            <a:endParaRPr lang="ru-RU" sz="2400" dirty="0" smtClean="0"/>
          </a:p>
          <a:p>
            <a:r>
              <a:rPr lang="ru-RU" sz="2400" dirty="0" err="1" smtClean="0"/>
              <a:t>Найбільшим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вузлом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зосереджені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турбіни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типів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електростанцій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електродвигуни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трактори</a:t>
            </a:r>
            <a:r>
              <a:rPr lang="ru-RU" sz="2400" dirty="0" smtClean="0"/>
              <a:t>, </a:t>
            </a:r>
            <a:r>
              <a:rPr lang="ru-RU" sz="2400" dirty="0" err="1" smtClean="0"/>
              <a:t>літаки</a:t>
            </a:r>
            <a:r>
              <a:rPr lang="ru-RU" sz="2400" dirty="0" smtClean="0"/>
              <a:t>, </a:t>
            </a:r>
            <a:r>
              <a:rPr lang="ru-RU" sz="2400" dirty="0" err="1" smtClean="0"/>
              <a:t>верстати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прилади</a:t>
            </a:r>
            <a:r>
              <a:rPr lang="ru-RU" sz="2400" dirty="0" smtClean="0"/>
              <a:t>, </a:t>
            </a:r>
            <a:r>
              <a:rPr lang="ru-RU" sz="2400" dirty="0" err="1" smtClean="0"/>
              <a:t>гірничо-шахтне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, </a:t>
            </a:r>
            <a:r>
              <a:rPr lang="ru-RU" sz="2400" dirty="0" err="1" smtClean="0"/>
              <a:t>є</a:t>
            </a:r>
            <a:r>
              <a:rPr lang="ru-RU" sz="2400" dirty="0" smtClean="0"/>
              <a:t> м. </a:t>
            </a:r>
            <a:r>
              <a:rPr lang="ru-RU" sz="2400" dirty="0" err="1" smtClean="0"/>
              <a:t>Харків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Важливими</a:t>
            </a:r>
            <a:r>
              <a:rPr lang="ru-RU" sz="2400" dirty="0" smtClean="0"/>
              <a:t> центрами транспортного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Кременчук</a:t>
            </a:r>
            <a:r>
              <a:rPr lang="ru-RU" sz="2400" dirty="0" smtClean="0"/>
              <a:t>, </a:t>
            </a:r>
            <a:r>
              <a:rPr lang="ru-RU" sz="2400" dirty="0" err="1" smtClean="0"/>
              <a:t>електротехнічного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верстатобудуванні</a:t>
            </a:r>
            <a:r>
              <a:rPr lang="ru-RU" sz="2400" dirty="0" smtClean="0"/>
              <a:t> — Полтава, </a:t>
            </a:r>
            <a:r>
              <a:rPr lang="ru-RU" sz="2400" dirty="0" err="1" smtClean="0"/>
              <a:t>сільськогосподарського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  </a:t>
            </a:r>
            <a:r>
              <a:rPr lang="ru-RU" sz="2400" dirty="0" err="1" smtClean="0"/>
              <a:t>приладобудування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Суми</a:t>
            </a:r>
            <a:r>
              <a:rPr lang="ru-RU" sz="2400" dirty="0" smtClean="0"/>
              <a:t>. 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</TotalTime>
  <Words>914</Words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Північно-Східний економічний район</vt:lpstr>
      <vt:lpstr>Загальні відомості</vt:lpstr>
      <vt:lpstr>Населення і трудові ресурси.</vt:lpstr>
      <vt:lpstr>Слайд 4</vt:lpstr>
      <vt:lpstr>Природні умови і ресурси</vt:lpstr>
      <vt:lpstr>Слайд 6</vt:lpstr>
      <vt:lpstr>Слайд 7</vt:lpstr>
      <vt:lpstr>Господарство району</vt:lpstr>
      <vt:lpstr>Слайд 9</vt:lpstr>
      <vt:lpstr>Слайд 10</vt:lpstr>
      <vt:lpstr>Слайд 11</vt:lpstr>
      <vt:lpstr>Слайд 12</vt:lpstr>
      <vt:lpstr>Слайд 13</vt:lpstr>
      <vt:lpstr>Найбільші міста</vt:lpstr>
      <vt:lpstr>Слайд 15</vt:lpstr>
      <vt:lpstr>Слайд 16</vt:lpstr>
      <vt:lpstr>Слайд 17</vt:lpstr>
      <vt:lpstr>Проблеми й перспективи розвитку</vt:lpstr>
      <vt:lpstr>Харківська область</vt:lpstr>
      <vt:lpstr>Слайд 20</vt:lpstr>
      <vt:lpstr>Слайд 21</vt:lpstr>
      <vt:lpstr>Сумська область</vt:lpstr>
      <vt:lpstr>Слайд 23</vt:lpstr>
      <vt:lpstr>Слайд 24</vt:lpstr>
      <vt:lpstr>Полтавська область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Північно-Східний економічний район</dc:title>
  <cp:lastModifiedBy>UserXP</cp:lastModifiedBy>
  <cp:revision>3</cp:revision>
  <dcterms:modified xsi:type="dcterms:W3CDTF">2012-05-18T07:19:27Z</dcterms:modified>
</cp:coreProperties>
</file>