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54AB17-B335-408A-90A0-1477A0EA637D}" type="datetimeFigureOut">
              <a:rPr lang="uk-UA" smtClean="0"/>
              <a:t>10.03.2014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BDF115A-3427-495E-A405-8E3256FC63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AB17-B335-408A-90A0-1477A0EA637D}" type="datetimeFigureOut">
              <a:rPr lang="uk-UA" smtClean="0"/>
              <a:t>10.03.2014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115A-3427-495E-A405-8E3256FC63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AB17-B335-408A-90A0-1477A0EA637D}" type="datetimeFigureOut">
              <a:rPr lang="uk-UA" smtClean="0"/>
              <a:t>10.03.2014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115A-3427-495E-A405-8E3256FC63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AB17-B335-408A-90A0-1477A0EA637D}" type="datetimeFigureOut">
              <a:rPr lang="uk-UA" smtClean="0"/>
              <a:t>10.03.2014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115A-3427-495E-A405-8E3256FC63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AB17-B335-408A-90A0-1477A0EA637D}" type="datetimeFigureOut">
              <a:rPr lang="uk-UA" smtClean="0"/>
              <a:t>10.03.2014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115A-3427-495E-A405-8E3256FC63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AB17-B335-408A-90A0-1477A0EA637D}" type="datetimeFigureOut">
              <a:rPr lang="uk-UA" smtClean="0"/>
              <a:t>10.03.2014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115A-3427-495E-A405-8E3256FC63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54AB17-B335-408A-90A0-1477A0EA637D}" type="datetimeFigureOut">
              <a:rPr lang="uk-UA" smtClean="0"/>
              <a:t>10.03.2014</a:t>
            </a:fld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DF115A-3427-495E-A405-8E3256FC63C2}" type="slidenum">
              <a:rPr lang="uk-UA" smtClean="0"/>
              <a:t>‹#›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54AB17-B335-408A-90A0-1477A0EA637D}" type="datetimeFigureOut">
              <a:rPr lang="uk-UA" smtClean="0"/>
              <a:t>10.03.2014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BDF115A-3427-495E-A405-8E3256FC63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AB17-B335-408A-90A0-1477A0EA637D}" type="datetimeFigureOut">
              <a:rPr lang="uk-UA" smtClean="0"/>
              <a:t>10.03.2014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115A-3427-495E-A405-8E3256FC63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AB17-B335-408A-90A0-1477A0EA637D}" type="datetimeFigureOut">
              <a:rPr lang="uk-UA" smtClean="0"/>
              <a:t>10.03.2014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115A-3427-495E-A405-8E3256FC63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AB17-B335-408A-90A0-1477A0EA637D}" type="datetimeFigureOut">
              <a:rPr lang="uk-UA" smtClean="0"/>
              <a:t>10.03.2014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115A-3427-495E-A405-8E3256FC63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54AB17-B335-408A-90A0-1477A0EA637D}" type="datetimeFigureOut">
              <a:rPr lang="uk-UA" smtClean="0"/>
              <a:t>10.03.2014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BDF115A-3427-495E-A405-8E3256FC63C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k.wikipedia.org/wiki/197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uk.wikipedia.org/wiki/%D0%A4%D0%B5%D1%82%D0%B8%D1%88%D0%B8%D0%B7%D0%BC" TargetMode="External"/><Relationship Id="rId7" Type="http://schemas.openxmlformats.org/officeDocument/2006/relationships/hyperlink" Target="http://uk.wikipedia.org/w/index.php?title=%D0%94%D1%96%D1%94%D0%B3%D0%BE-%D0%A1%D1%83%D0%B0%D1%80%D0%B5%D1%81&amp;action=edit&amp;redlink=1" TargetMode="External"/><Relationship Id="rId2" Type="http://schemas.openxmlformats.org/officeDocument/2006/relationships/hyperlink" Target="http://uk.wikipedia.org/wiki/%D0%90%D0%BD%D1%96%D0%BC%D0%B0%D0%BB%D1%96%D0%B7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C%D0%B0%D0%B6%D1%83%D0%BD%D0%B3%D0%B0&amp;action=edit&amp;redlink=1" TargetMode="External"/><Relationship Id="rId5" Type="http://schemas.openxmlformats.org/officeDocument/2006/relationships/hyperlink" Target="http://uk.wikipedia.org/wiki/%D0%90%D0%BD%D1%82%D0%B0%D0%BD%D0%B0%D0%BD%D0%B0%D1%80%D1%96%D0%B2%D1%83" TargetMode="External"/><Relationship Id="rId4" Type="http://schemas.openxmlformats.org/officeDocument/2006/relationships/hyperlink" Target="http://uk.wikipedia.org/wiki/%D0%A5%D1%80%D0%B8%D1%81%D1%82%D0%B8%D1%8F%D0%BD%D1%81%D1%82%D0%B2%D0%BE" TargetMode="Externa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86%D0%BD%D0%B4%D1%96%D0%B9%D1%81%D1%8C%D0%BA%D0%B8%D0%B9_%D0%BE%D0%BA%D0%B5%D0%B0%D0%B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C%D0%BE%D0%B7%D0%B0%D0%BC%D0%B1%D1%96%D0%BA" TargetMode="External"/><Relationship Id="rId4" Type="http://schemas.openxmlformats.org/officeDocument/2006/relationships/hyperlink" Target="http://uk.wikipedia.org/wiki/%D0%90%D1%84%D1%80%D0%B8%D0%BA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4%D1%96%D0%B4%D1%8C%D1%94_%D0%A0%D0%B0%D1%86%D1%96%D1%80%D0%B0%D0%BA%D0%B0&amp;action=edit&amp;redlink=1" TargetMode="External"/><Relationship Id="rId2" Type="http://schemas.openxmlformats.org/officeDocument/2006/relationships/hyperlink" Target="http://uk.wikipedia.org/wiki/19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D%D1%96%D0%BC%D0%B5%D1%87%D1%87%D0%B8%D0%BD%D0%B0" TargetMode="External"/><Relationship Id="rId3" Type="http://schemas.openxmlformats.org/officeDocument/2006/relationships/hyperlink" Target="http://uk.wikipedia.org/wiki/%D0%9A%D0%B8%D1%82%D0%B0%D0%B9" TargetMode="External"/><Relationship Id="rId7" Type="http://schemas.openxmlformats.org/officeDocument/2006/relationships/hyperlink" Target="http://uk.wikipedia.org/wiki/%D0%A1%D0%B8%D0%BD%D0%B3%D0%B0%D0%BF%D1%83%D1%80" TargetMode="External"/><Relationship Id="rId2" Type="http://schemas.openxmlformats.org/officeDocument/2006/relationships/hyperlink" Target="http://uk.wikipedia.org/wiki/%D0%A4%D1%80%D0%B0%D0%BD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A8%D0%90" TargetMode="External"/><Relationship Id="rId5" Type="http://schemas.openxmlformats.org/officeDocument/2006/relationships/hyperlink" Target="http://uk.wikipedia.org/wiki/%D0%91%D0%B5%D0%BB%D1%8C%D0%B3%D1%96%D1%8F" TargetMode="External"/><Relationship Id="rId4" Type="http://schemas.openxmlformats.org/officeDocument/2006/relationships/hyperlink" Target="http://uk.wikipedia.org/wiki/%D0%93%D0%BE%D0%BD%D0%BA%D0%BE%D0%BD%D0%B3" TargetMode="Externa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0%B0%D1%85%D0%B0%D0%B4%D0%B7%D0%B0%D0%BD%D0%B3%D0%B0_(%D0%BF%D1%80%D0%BE%D0%B2%D1%96%D0%BD%D1%86%D1%96%D1%8F)" TargetMode="External"/><Relationship Id="rId13" Type="http://schemas.openxmlformats.org/officeDocument/2006/relationships/hyperlink" Target="http://uk.wikipedia.org/wiki/%D0%A2%D1%83%D0%BB%D1%96%D0%B0%D1%80%D0%B0" TargetMode="External"/><Relationship Id="rId3" Type="http://schemas.openxmlformats.org/officeDocument/2006/relationships/hyperlink" Target="http://uk.wikipedia.org/wiki/%D0%90%D0%BD%D1%82%D0%B0%D0%BD%D0%B0%D0%BD%D0%B0%D1%80%D1%96%D0%B2%D1%83" TargetMode="External"/><Relationship Id="rId7" Type="http://schemas.openxmlformats.org/officeDocument/2006/relationships/hyperlink" Target="http://uk.wikipedia.org/wiki/%D0%A4%D1%96%D0%B0%D0%BD%D0%B0%D1%80%D0%B0%D0%BD%D1%86%D1%83%D0%B0" TargetMode="External"/><Relationship Id="rId12" Type="http://schemas.openxmlformats.org/officeDocument/2006/relationships/hyperlink" Target="http://uk.wikipedia.org/wiki/%D0%A2%D1%83%D0%BB%D1%96%D0%B0%D1%80%D0%B0_(%D0%BF%D1%80%D0%BE%D0%B2%D1%96%D0%BD%D1%86%D1%96%D1%8F)" TargetMode="External"/><Relationship Id="rId2" Type="http://schemas.openxmlformats.org/officeDocument/2006/relationships/hyperlink" Target="http://uk.wikipedia.org/wiki/%D0%90%D0%BD%D1%82%D0%B0%D0%BD%D0%B0%D0%BD%D0%B0%D1%80%D1%96%D0%B2%D1%83_(%D0%BF%D1%80%D0%BE%D0%B2%D1%96%D0%BD%D1%86%D1%96%D1%8F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4%D1%96%D0%B0%D0%BD%D0%B0%D1%80%D0%B0%D0%BD%D1%86%D1%83%D0%B0_(%D0%BF%D1%80%D0%BE%D0%B2%D1%96%D0%BD%D1%86%D1%96%D1%8F)" TargetMode="External"/><Relationship Id="rId11" Type="http://schemas.openxmlformats.org/officeDocument/2006/relationships/hyperlink" Target="http://uk.wikipedia.org/wiki/%D0%A2%D1%83%D0%B0%D0%BC%D0%B0%D1%81%D1%96%D0%BD%D0%B0" TargetMode="External"/><Relationship Id="rId5" Type="http://schemas.openxmlformats.org/officeDocument/2006/relationships/hyperlink" Target="http://uk.wikipedia.org/wiki/%D0%90%D0%BD%D1%86%D1%96%D1%80%D0%B0%D0%BD%D0%B0%D0%BD%D0%B0" TargetMode="External"/><Relationship Id="rId10" Type="http://schemas.openxmlformats.org/officeDocument/2006/relationships/hyperlink" Target="http://uk.wikipedia.org/wiki/%D0%A2%D1%83%D0%B0%D0%BC%D0%B0%D1%81%D1%96%D0%BD%D0%B0_(%D0%BF%D1%80%D0%BE%D0%B2%D1%96%D0%BD%D1%86%D1%96%D1%8F)" TargetMode="External"/><Relationship Id="rId4" Type="http://schemas.openxmlformats.org/officeDocument/2006/relationships/hyperlink" Target="http://uk.wikipedia.org/wiki/%D0%90%D0%BD%D1%86%D1%96%D1%80%D0%B0%D0%BD%D0%B0%D0%BD%D0%B0_(%D0%BF%D1%80%D0%BE%D0%B2%D1%96%D0%BD%D1%86%D1%96%D1%8F)" TargetMode="External"/><Relationship Id="rId9" Type="http://schemas.openxmlformats.org/officeDocument/2006/relationships/hyperlink" Target="http://uk.wikipedia.org/wiki/%D0%9C%D0%B0%D1%85%D0%B0%D0%B4%D0%B7%D0%B0%D0%BD%D0%B3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037977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37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Демократична Республіка </a:t>
            </a:r>
            <a:r>
              <a:rPr lang="uk-UA" sz="37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Мадаґаскар</a:t>
            </a:r>
            <a:endParaRPr lang="uk-UA" sz="37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5028" y="2374778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Прапор</a:t>
            </a:r>
          </a:p>
        </p:txBody>
      </p:sp>
      <p:pic>
        <p:nvPicPr>
          <p:cNvPr id="1027" name="Picture 3" descr="C:\Users\Саша\Desktop\Seal_of_Madagasca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72" y="3534294"/>
            <a:ext cx="3290648" cy="3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44235" y="4994952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/>
              <a:t>Герб</a:t>
            </a:r>
          </a:p>
        </p:txBody>
      </p:sp>
      <p:pic>
        <p:nvPicPr>
          <p:cNvPr id="8" name="Picture 2" descr="C:\Users\Саша\Desktop\madagascar-flag_wallpapers_32903_1920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3743316" cy="2339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47157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-99392"/>
            <a:ext cx="4341168" cy="10668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</a:t>
            </a:r>
            <a:r>
              <a:rPr lang="uk-UA" sz="60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аселення</a:t>
            </a:r>
            <a:endParaRPr lang="uk-UA" sz="6000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836712"/>
            <a:ext cx="6048672" cy="602128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Мадагаскар — </a:t>
            </a:r>
            <a:r>
              <a:rPr lang="uk-UA" dirty="0" err="1"/>
              <a:t>поліетнічна</a:t>
            </a:r>
            <a:r>
              <a:rPr lang="uk-UA" dirty="0"/>
              <a:t> </a:t>
            </a:r>
            <a:r>
              <a:rPr lang="uk-UA" dirty="0" smtClean="0"/>
              <a:t>держава.</a:t>
            </a:r>
          </a:p>
          <a:p>
            <a:r>
              <a:rPr lang="uk-UA" dirty="0"/>
              <a:t>18 етнічних груп: </a:t>
            </a:r>
            <a:r>
              <a:rPr lang="uk-UA" dirty="0" err="1"/>
              <a:t>антадруї</a:t>
            </a:r>
            <a:r>
              <a:rPr lang="uk-UA" dirty="0"/>
              <a:t>, </a:t>
            </a:r>
            <a:r>
              <a:rPr lang="uk-UA" dirty="0" err="1"/>
              <a:t>антайсака</a:t>
            </a:r>
            <a:r>
              <a:rPr lang="uk-UA" dirty="0"/>
              <a:t>, </a:t>
            </a:r>
            <a:r>
              <a:rPr lang="uk-UA" dirty="0" err="1"/>
              <a:t>антайфасі</a:t>
            </a:r>
            <a:r>
              <a:rPr lang="uk-UA" dirty="0"/>
              <a:t>, бару, </a:t>
            </a:r>
            <a:r>
              <a:rPr lang="uk-UA" dirty="0" err="1"/>
              <a:t>бецілеу</a:t>
            </a:r>
            <a:r>
              <a:rPr lang="uk-UA" dirty="0"/>
              <a:t>, везу, </a:t>
            </a:r>
            <a:r>
              <a:rPr lang="uk-UA" dirty="0" err="1"/>
              <a:t>зафіманіра</a:t>
            </a:r>
            <a:r>
              <a:rPr lang="uk-UA" dirty="0"/>
              <a:t>, </a:t>
            </a:r>
            <a:r>
              <a:rPr lang="uk-UA" dirty="0" err="1"/>
              <a:t>махафалі</a:t>
            </a:r>
            <a:r>
              <a:rPr lang="uk-UA" dirty="0"/>
              <a:t>,мерина, </a:t>
            </a:r>
            <a:r>
              <a:rPr lang="uk-UA" dirty="0" err="1"/>
              <a:t>сакалава</a:t>
            </a:r>
            <a:r>
              <a:rPr lang="uk-UA" dirty="0"/>
              <a:t>, </a:t>
            </a:r>
            <a:r>
              <a:rPr lang="uk-UA" dirty="0" err="1"/>
              <a:t>танала</a:t>
            </a:r>
            <a:r>
              <a:rPr lang="uk-UA" dirty="0"/>
              <a:t> та ін</a:t>
            </a:r>
            <a:r>
              <a:rPr lang="uk-UA" dirty="0" smtClean="0"/>
              <a:t>.</a:t>
            </a:r>
          </a:p>
          <a:p>
            <a:r>
              <a:rPr lang="uk-UA" dirty="0"/>
              <a:t>Середня щільність населення — 27,2 чол. на 1 </a:t>
            </a:r>
            <a:r>
              <a:rPr lang="uk-UA" dirty="0" err="1" smtClean="0"/>
              <a:t>км²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 smtClean="0"/>
              <a:t>Сільське </a:t>
            </a:r>
            <a:r>
              <a:rPr lang="uk-UA" dirty="0"/>
              <a:t>населення — 82</a:t>
            </a:r>
            <a:r>
              <a:rPr lang="uk-UA" dirty="0" smtClean="0"/>
              <a:t>%.</a:t>
            </a:r>
          </a:p>
          <a:p>
            <a:r>
              <a:rPr lang="ru-RU" dirty="0" err="1" smtClean="0"/>
              <a:t>Населення</a:t>
            </a:r>
            <a:r>
              <a:rPr lang="ru-RU" dirty="0" smtClean="0"/>
              <a:t> 7,6 </a:t>
            </a:r>
            <a:r>
              <a:rPr lang="ru-RU" dirty="0" err="1"/>
              <a:t>мільйонів</a:t>
            </a:r>
            <a:r>
              <a:rPr lang="ru-RU" dirty="0"/>
              <a:t> у </a:t>
            </a:r>
            <a:r>
              <a:rPr lang="ru-RU" dirty="0">
                <a:hlinkClick r:id="rId2" tooltip="1975"/>
              </a:rPr>
              <a:t>1975</a:t>
            </a:r>
            <a:r>
              <a:rPr lang="ru-RU" dirty="0"/>
              <a:t>-му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Іноземці</a:t>
            </a:r>
            <a:r>
              <a:rPr lang="ru-RU" dirty="0" smtClean="0"/>
              <a:t>,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/>
              <a:t>0,15% </a:t>
            </a:r>
            <a:r>
              <a:rPr lang="ru-RU" dirty="0" err="1"/>
              <a:t>населення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  <p:pic>
        <p:nvPicPr>
          <p:cNvPr id="10242" name="Picture 2" descr="C:\Users\Саша\Desktop\800px-Antananarivo_Rova-Pal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27" y="1628800"/>
            <a:ext cx="3360374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35702" y="5229200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Антананаріву</a:t>
            </a:r>
          </a:p>
        </p:txBody>
      </p:sp>
    </p:spTree>
    <p:extLst>
      <p:ext uri="{BB962C8B-B14F-4D97-AF65-F5344CB8AC3E}">
        <p14:creationId xmlns:p14="http://schemas.microsoft.com/office/powerpoint/2010/main" val="326423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4932040" cy="6309320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52% населення сповідують традиційну релігію (</a:t>
            </a:r>
            <a:r>
              <a:rPr lang="uk-UA" dirty="0">
                <a:hlinkClick r:id="rId2" tooltip="Анімалізм"/>
              </a:rPr>
              <a:t>анімалізм</a:t>
            </a:r>
            <a:r>
              <a:rPr lang="uk-UA" dirty="0"/>
              <a:t>, </a:t>
            </a:r>
            <a:r>
              <a:rPr lang="uk-UA" dirty="0">
                <a:hlinkClick r:id="rId3" tooltip="Фетишизм"/>
              </a:rPr>
              <a:t>фетишизм</a:t>
            </a:r>
            <a:r>
              <a:rPr lang="uk-UA" dirty="0"/>
              <a:t>, культ предків, сил природи тощо), 41% — </a:t>
            </a:r>
            <a:r>
              <a:rPr lang="uk-UA" dirty="0">
                <a:hlinkClick r:id="rId4" tooltip="Християнство"/>
              </a:rPr>
              <a:t>християнство</a:t>
            </a:r>
            <a:r>
              <a:rPr lang="uk-UA" dirty="0"/>
              <a:t> (приблизно рівна кількість католиків і протестантів), 7% </a:t>
            </a:r>
            <a:r>
              <a:rPr lang="uk-UA" dirty="0" smtClean="0"/>
              <a:t>становлять </a:t>
            </a:r>
            <a:r>
              <a:rPr lang="uk-UA" dirty="0"/>
              <a:t>мусульмани-суніти. </a:t>
            </a:r>
          </a:p>
          <a:p>
            <a:r>
              <a:rPr lang="ru-RU" dirty="0" err="1"/>
              <a:t>Найважливіші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: </a:t>
            </a:r>
            <a:r>
              <a:rPr lang="ru-RU" dirty="0" err="1">
                <a:hlinkClick r:id="rId5" tooltip="Антананаріву"/>
              </a:rPr>
              <a:t>Антананаріву</a:t>
            </a:r>
            <a:r>
              <a:rPr lang="ru-RU" dirty="0"/>
              <a:t>, порт </a:t>
            </a:r>
            <a:r>
              <a:rPr lang="ru-RU" dirty="0" err="1" smtClean="0"/>
              <a:t>Туамасин</a:t>
            </a:r>
            <a:r>
              <a:rPr lang="ru-RU" dirty="0" smtClean="0"/>
              <a:t>, </a:t>
            </a:r>
            <a:r>
              <a:rPr lang="ru-RU" dirty="0"/>
              <a:t>порт </a:t>
            </a:r>
            <a:r>
              <a:rPr lang="ru-RU" dirty="0" err="1">
                <a:hlinkClick r:id="rId6" tooltip="Мажунга (ще не написана)"/>
              </a:rPr>
              <a:t>Мажунга</a:t>
            </a:r>
            <a:r>
              <a:rPr lang="ru-RU" dirty="0"/>
              <a:t>, порт і </a:t>
            </a:r>
            <a:r>
              <a:rPr lang="ru-RU" dirty="0" err="1"/>
              <a:t>військово-морська</a:t>
            </a:r>
            <a:r>
              <a:rPr lang="ru-RU" dirty="0"/>
              <a:t> база </a:t>
            </a:r>
            <a:r>
              <a:rPr lang="ru-RU" dirty="0" err="1">
                <a:hlinkClick r:id="rId7" tooltip="Дієго-Суарес (ще не написана)"/>
              </a:rPr>
              <a:t>Дієго-Суарес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1266" name="Picture 2" descr="C:\Users\Саша\Desktop\800px-Antsiranana_Diego_Suarez_typical_Arab-influenced_architecture_Madagasca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44" y="188640"/>
            <a:ext cx="4154264" cy="3115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Саша\Desktop\800px-Old_container_vs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26014" y="3246582"/>
            <a:ext cx="160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err="1"/>
              <a:t>Дієго-Суарес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030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052736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6000" b="1" dirty="0">
                <a:ln/>
                <a:solidFill>
                  <a:schemeClr val="accent3"/>
                </a:solidFill>
              </a:rPr>
              <a:t>Мова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061" y="1124744"/>
            <a:ext cx="9036496" cy="518457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У </a:t>
            </a:r>
            <a:r>
              <a:rPr lang="ru-RU" dirty="0" err="1"/>
              <a:t>Конституції</a:t>
            </a:r>
            <a:r>
              <a:rPr lang="ru-RU" dirty="0"/>
              <a:t> 2007 року </a:t>
            </a:r>
            <a:r>
              <a:rPr lang="ru-RU" dirty="0" err="1"/>
              <a:t>малагасійська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залишилася</a:t>
            </a:r>
            <a:r>
              <a:rPr lang="ru-RU" dirty="0"/>
              <a:t> державною, а </a:t>
            </a:r>
            <a:r>
              <a:rPr lang="ru-RU" dirty="0" err="1"/>
              <a:t>офіційними</a:t>
            </a:r>
            <a:r>
              <a:rPr lang="ru-RU" dirty="0"/>
              <a:t> </a:t>
            </a:r>
            <a:r>
              <a:rPr lang="ru-RU" dirty="0" err="1"/>
              <a:t>оголошувалися</a:t>
            </a:r>
            <a:r>
              <a:rPr lang="ru-RU" dirty="0"/>
              <a:t> </a:t>
            </a:r>
            <a:r>
              <a:rPr lang="ru-RU" dirty="0" err="1"/>
              <a:t>малагасійська</a:t>
            </a:r>
            <a:r>
              <a:rPr lang="ru-RU" dirty="0"/>
              <a:t>, </a:t>
            </a:r>
            <a:r>
              <a:rPr lang="ru-RU" dirty="0" err="1"/>
              <a:t>французька</a:t>
            </a:r>
            <a:r>
              <a:rPr lang="ru-RU" dirty="0"/>
              <a:t> та </a:t>
            </a:r>
            <a:r>
              <a:rPr lang="ru-RU" dirty="0" err="1"/>
              <a:t>англійська</a:t>
            </a:r>
            <a:r>
              <a:rPr lang="ru-RU" dirty="0" smtClean="0"/>
              <a:t>.</a:t>
            </a:r>
          </a:p>
          <a:p>
            <a:pPr algn="ctr"/>
            <a:r>
              <a:rPr lang="uk-UA" dirty="0"/>
              <a:t>Англійська мова втратила цей статус конституційно після референдуму, проведеного в листопаді 2010 року. Ці результати не були визнаними політичною опозицією міжнародної </a:t>
            </a:r>
            <a:r>
              <a:rPr lang="uk-UA" dirty="0" smtClean="0"/>
              <a:t>спільноти.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43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038" y="2895600"/>
            <a:ext cx="6773924" cy="10668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Дякую за увагу!</a:t>
            </a:r>
            <a:endParaRPr lang="uk-UA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0440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ша\Desktop\550px-MDG_orthographic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945" y="1619250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4716016" cy="5544616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Мадагаскар</a:t>
            </a:r>
            <a:r>
              <a:rPr lang="en-US" sz="2400" dirty="0" smtClean="0"/>
              <a:t>, </a:t>
            </a:r>
            <a:r>
              <a:rPr lang="uk-UA" sz="2400" dirty="0"/>
              <a:t>офіційна назва </a:t>
            </a:r>
            <a:r>
              <a:rPr lang="uk-UA" sz="2400" b="1" dirty="0"/>
              <a:t>Демократична Республіка Мадаґаскар</a:t>
            </a:r>
            <a:r>
              <a:rPr lang="uk-UA" sz="2400" dirty="0"/>
              <a:t> — держава в західній частині </a:t>
            </a:r>
            <a:r>
              <a:rPr lang="uk-UA" sz="2400" dirty="0">
                <a:hlinkClick r:id="rId3" tooltip="Індійський океан"/>
              </a:rPr>
              <a:t>Індійського океану</a:t>
            </a:r>
            <a:r>
              <a:rPr lang="uk-UA" sz="2400" dirty="0"/>
              <a:t>, на острові Мадагаскар і прилеглих дрібних островах біля східного </a:t>
            </a:r>
            <a:r>
              <a:rPr lang="uk-UA" sz="2400" dirty="0" smtClean="0"/>
              <a:t>берега </a:t>
            </a:r>
            <a:r>
              <a:rPr lang="uk-UA" sz="2400" dirty="0" smtClean="0">
                <a:hlinkClick r:id="rId4" tooltip="Африка"/>
              </a:rPr>
              <a:t>Африки</a:t>
            </a:r>
            <a:r>
              <a:rPr lang="uk-UA" sz="2400" dirty="0"/>
              <a:t>, близько 400 км від </a:t>
            </a:r>
            <a:r>
              <a:rPr lang="uk-UA" sz="2400" dirty="0">
                <a:hlinkClick r:id="rId5" tooltip="Мозамбік"/>
              </a:rPr>
              <a:t>Мозамбіку</a:t>
            </a:r>
            <a:r>
              <a:rPr lang="uk-UA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8249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Autofit/>
          </a:bodyPr>
          <a:lstStyle/>
          <a:p>
            <a:pPr algn="ctr"/>
            <a:r>
              <a:rPr lang="uk-U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Історія</a:t>
            </a:r>
            <a:endParaRPr lang="uk-U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4572000" cy="6021288"/>
          </a:xfrm>
        </p:spPr>
        <p:txBody>
          <a:bodyPr>
            <a:normAutofit/>
          </a:bodyPr>
          <a:lstStyle/>
          <a:p>
            <a:r>
              <a:rPr lang="uk-UA" dirty="0"/>
              <a:t>Незалежність від Франції отримано в </a:t>
            </a:r>
            <a:r>
              <a:rPr lang="uk-UA" dirty="0">
                <a:hlinkClick r:id="rId2" tooltip="1960"/>
              </a:rPr>
              <a:t>1960</a:t>
            </a:r>
            <a:r>
              <a:rPr lang="uk-UA" dirty="0"/>
              <a:t>. У 1972 армія взяла уряд під контроль,</a:t>
            </a:r>
            <a:r>
              <a:rPr lang="uk-UA" dirty="0" err="1"/>
              <a:t> </a:t>
            </a:r>
            <a:r>
              <a:rPr lang="uk-UA" dirty="0" err="1">
                <a:hlinkClick r:id="rId3" tooltip="Дідьє Рацірака (ще не написана)"/>
              </a:rPr>
              <a:t>Дідь</a:t>
            </a:r>
            <a:r>
              <a:rPr lang="uk-UA" dirty="0">
                <a:hlinkClick r:id="rId3" tooltip="Дідьє Рацірака (ще не написана)"/>
              </a:rPr>
              <a:t>є Рацірака</a:t>
            </a:r>
            <a:r>
              <a:rPr lang="uk-UA" dirty="0"/>
              <a:t> став президентом; в 1977 Національний фронт захисту малагасійської соціалістичної революції став єдиною легальною політичною організацією.</a:t>
            </a:r>
            <a:endParaRPr lang="uk-UA" dirty="0"/>
          </a:p>
        </p:txBody>
      </p:sp>
      <p:pic>
        <p:nvPicPr>
          <p:cNvPr id="3075" name="Picture 3" descr="C:\Users\Саша\Desktop\ratsirak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397631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48126" y="5754099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hlinkClick r:id="rId3" tooltip="Дідьє Рацірака (ще не написана)"/>
              </a:rPr>
              <a:t>Дідьє</a:t>
            </a:r>
            <a:r>
              <a:rPr lang="uk-UA" dirty="0" smtClean="0">
                <a:hlinkClick r:id="rId3" tooltip="Дідьє Рацірака (ще не написана)"/>
              </a:rPr>
              <a:t> </a:t>
            </a:r>
            <a:r>
              <a:rPr lang="uk-UA" dirty="0" err="1" smtClean="0">
                <a:hlinkClick r:id="rId3" tooltip="Дідьє Рацірака (ще не написана)"/>
              </a:rPr>
              <a:t>Рацірака</a:t>
            </a:r>
            <a:r>
              <a:rPr lang="uk-UA" dirty="0" smtClean="0"/>
              <a:t>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528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-171400"/>
            <a:ext cx="4557192" cy="1066800"/>
          </a:xfrm>
        </p:spPr>
        <p:txBody>
          <a:bodyPr>
            <a:noAutofit/>
          </a:bodyPr>
          <a:lstStyle/>
          <a:p>
            <a:pPr algn="ctr"/>
            <a:r>
              <a:rPr lang="uk-U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Природа</a:t>
            </a:r>
            <a:endParaRPr lang="uk-UA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87220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Мадагаскар —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найбільших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островів</a:t>
            </a:r>
            <a:r>
              <a:rPr lang="ru-RU" dirty="0" smtClean="0"/>
              <a:t>,</a:t>
            </a:r>
            <a:r>
              <a:rPr lang="uk-UA" dirty="0"/>
              <a:t> площа 590 тисяч </a:t>
            </a:r>
            <a:r>
              <a:rPr lang="uk-UA" dirty="0" err="1" smtClean="0"/>
              <a:t>км²</a:t>
            </a:r>
            <a:r>
              <a:rPr lang="uk-UA" dirty="0" smtClean="0"/>
              <a:t>.</a:t>
            </a:r>
          </a:p>
          <a:p>
            <a:r>
              <a:rPr lang="ru-RU" dirty="0"/>
              <a:t>Мадагаскар — </a:t>
            </a:r>
            <a:r>
              <a:rPr lang="ru-RU" dirty="0" err="1"/>
              <a:t>гірська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: </a:t>
            </a:r>
            <a:r>
              <a:rPr lang="ru-RU" dirty="0" err="1"/>
              <a:t>понад</a:t>
            </a:r>
            <a:r>
              <a:rPr lang="ru-RU" dirty="0"/>
              <a:t> половину острова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гірські</a:t>
            </a:r>
            <a:r>
              <a:rPr lang="ru-RU" dirty="0"/>
              <a:t> </a:t>
            </a:r>
            <a:r>
              <a:rPr lang="ru-RU" dirty="0" err="1"/>
              <a:t>хребти</a:t>
            </a:r>
            <a:r>
              <a:rPr lang="ru-RU" dirty="0"/>
              <a:t>, </a:t>
            </a:r>
            <a:r>
              <a:rPr lang="ru-RU" dirty="0" err="1"/>
              <a:t>плоскогіря</a:t>
            </a:r>
            <a:r>
              <a:rPr lang="ru-RU" dirty="0"/>
              <a:t> і пасма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горбів</a:t>
            </a:r>
            <a:r>
              <a:rPr lang="ru-RU" dirty="0" smtClean="0"/>
              <a:t>.</a:t>
            </a:r>
          </a:p>
          <a:p>
            <a:r>
              <a:rPr lang="ru-RU" dirty="0" err="1"/>
              <a:t>Діючих</a:t>
            </a:r>
            <a:r>
              <a:rPr lang="ru-RU" dirty="0"/>
              <a:t> </a:t>
            </a:r>
            <a:r>
              <a:rPr lang="ru-RU" dirty="0" err="1"/>
              <a:t>вулканів</a:t>
            </a:r>
            <a:r>
              <a:rPr lang="ru-RU" dirty="0"/>
              <a:t> на </a:t>
            </a:r>
            <a:r>
              <a:rPr lang="ru-RU" dirty="0" err="1"/>
              <a:t>Мадагаскарі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, але </a:t>
            </a:r>
            <a:r>
              <a:rPr lang="ru-RU" dirty="0" err="1"/>
              <a:t>згаслих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098" name="Picture 2" descr="C:\Users\Саша\Desktop\800px-Isalo_National_Park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53544"/>
            <a:ext cx="5472608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15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uk-UA" sz="6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uk-UA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лімат</a:t>
            </a:r>
            <a:endParaRPr lang="uk-UA" sz="6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365104"/>
            <a:ext cx="9144000" cy="249289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Клімат східного узбережжя Мадагаскару є досить вологим та жарким, на заході спекотний та посушливий. </a:t>
            </a:r>
            <a:endParaRPr lang="uk-UA" dirty="0" smtClean="0"/>
          </a:p>
          <a:p>
            <a:r>
              <a:rPr lang="uk-UA" dirty="0" smtClean="0"/>
              <a:t>Клімат </a:t>
            </a:r>
            <a:r>
              <a:rPr lang="uk-UA" dirty="0"/>
              <a:t>всюди тропічний, за винятком північно-західної частини острова, де панує клімат екваторіальних мусонів, а рік поділяється </a:t>
            </a:r>
            <a:r>
              <a:rPr lang="uk-UA" dirty="0" smtClean="0"/>
              <a:t>на два сезони</a:t>
            </a:r>
            <a:r>
              <a:rPr lang="uk-UA" dirty="0"/>
              <a:t> — сухий і вологий.</a:t>
            </a:r>
            <a:endParaRPr lang="uk-UA" dirty="0"/>
          </a:p>
        </p:txBody>
      </p:sp>
      <p:pic>
        <p:nvPicPr>
          <p:cNvPr id="5122" name="Picture 2" descr="C:\Users\Саша\Desktop\madagask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827606"/>
            <a:ext cx="6120680" cy="3408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4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376" y="0"/>
            <a:ext cx="5061248" cy="83671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Економіка</a:t>
            </a:r>
            <a:endParaRPr lang="uk-UA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2341696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Мадагаскар вважається однією з найменш розвинених держав світу. </a:t>
            </a:r>
            <a:endParaRPr lang="uk-UA" dirty="0" smtClean="0"/>
          </a:p>
          <a:p>
            <a:r>
              <a:rPr lang="uk-UA" dirty="0" smtClean="0"/>
              <a:t>Мадагаскар - аграрна країна. </a:t>
            </a:r>
          </a:p>
          <a:p>
            <a:r>
              <a:rPr lang="uk-UA" dirty="0" smtClean="0"/>
              <a:t>Основні галузі промисловості: харчова, текстильна, взуттєва, цементна, паперова, нафтова, туризм. </a:t>
            </a:r>
          </a:p>
          <a:p>
            <a:r>
              <a:rPr lang="uk-UA" dirty="0" smtClean="0"/>
              <a:t>Є </a:t>
            </a:r>
            <a:r>
              <a:rPr lang="uk-UA" dirty="0"/>
              <a:t>залізничний, автомобільний, морський транспорт. У країні 18 морських портів, найбільший — </a:t>
            </a:r>
            <a:r>
              <a:rPr lang="uk-UA" dirty="0" err="1" smtClean="0"/>
              <a:t>Туамасіна</a:t>
            </a:r>
            <a:r>
              <a:rPr lang="uk-UA" dirty="0" smtClean="0"/>
              <a:t>. </a:t>
            </a:r>
            <a:r>
              <a:rPr lang="uk-UA" dirty="0"/>
              <a:t>Антананаріву має міжнародний аеропорт.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59077" y="4816804"/>
            <a:ext cx="12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Туамасіна</a:t>
            </a:r>
            <a:endParaRPr lang="uk-UA" dirty="0"/>
          </a:p>
        </p:txBody>
      </p:sp>
      <p:pic>
        <p:nvPicPr>
          <p:cNvPr id="6146" name="Picture 2" descr="C:\Users\Саша\Desktop\800px-Port_Toamasina_Madagas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6630"/>
            <a:ext cx="6120680" cy="4077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066800"/>
          </a:xfrm>
        </p:spPr>
        <p:txBody>
          <a:bodyPr>
            <a:no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uk-UA" sz="6000" b="1" dirty="0">
                <a:ln/>
                <a:solidFill>
                  <a:srgbClr val="FF0000"/>
                </a:solidFill>
              </a:rPr>
              <a:t>Імпорт та </a:t>
            </a:r>
            <a:r>
              <a:rPr lang="uk-UA" sz="6000" b="1" dirty="0" smtClean="0">
                <a:ln/>
                <a:solidFill>
                  <a:srgbClr val="FF0000"/>
                </a:solidFill>
              </a:rPr>
              <a:t>експорт</a:t>
            </a:r>
            <a:endParaRPr lang="uk-UA" sz="6000" b="1" dirty="0">
              <a:ln/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76" y="764704"/>
            <a:ext cx="4853080" cy="609329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Обсяги імпорту зазвичай перевищують обсяги експорту. </a:t>
            </a:r>
            <a:endParaRPr lang="uk-UA" dirty="0" smtClean="0"/>
          </a:p>
          <a:p>
            <a:r>
              <a:rPr lang="uk-UA" dirty="0" smtClean="0"/>
              <a:t>Основні </a:t>
            </a:r>
            <a:r>
              <a:rPr lang="uk-UA" dirty="0"/>
              <a:t>одиниці імпорту: нафта, продукти харчування та товари споживання. Головні </a:t>
            </a:r>
            <a:r>
              <a:rPr lang="uk-UA" dirty="0" err="1"/>
              <a:t>партнери </a:t>
            </a:r>
            <a:r>
              <a:rPr lang="uk-UA" dirty="0"/>
              <a:t>— </a:t>
            </a:r>
            <a:r>
              <a:rPr lang="uk-UA" dirty="0" smtClean="0">
                <a:hlinkClick r:id="rId2" tooltip="Франція"/>
              </a:rPr>
              <a:t>Франція</a:t>
            </a:r>
            <a:r>
              <a:rPr lang="uk-UA" dirty="0" smtClean="0"/>
              <a:t>,</a:t>
            </a:r>
            <a:r>
              <a:rPr lang="uk-UA" dirty="0"/>
              <a:t> </a:t>
            </a:r>
            <a:r>
              <a:rPr lang="uk-UA" dirty="0" smtClean="0">
                <a:hlinkClick r:id="rId3" tooltip="Китай"/>
              </a:rPr>
              <a:t>Китай</a:t>
            </a:r>
            <a:r>
              <a:rPr lang="uk-UA" dirty="0" smtClean="0"/>
              <a:t>,</a:t>
            </a:r>
            <a:r>
              <a:rPr lang="uk-UA" dirty="0"/>
              <a:t> </a:t>
            </a:r>
            <a:r>
              <a:rPr lang="uk-UA" dirty="0" smtClean="0">
                <a:hlinkClick r:id="rId4" tooltip="Гонконг"/>
              </a:rPr>
              <a:t>Гонконг</a:t>
            </a:r>
            <a:r>
              <a:rPr lang="uk-UA" dirty="0" smtClean="0"/>
              <a:t>,</a:t>
            </a:r>
            <a:r>
              <a:rPr lang="uk-UA" dirty="0"/>
              <a:t> </a:t>
            </a:r>
            <a:r>
              <a:rPr lang="uk-UA" dirty="0" smtClean="0">
                <a:hlinkClick r:id="rId5" tooltip="Бельгія"/>
              </a:rPr>
              <a:t>Бельгія</a:t>
            </a:r>
            <a:r>
              <a:rPr lang="uk-UA" dirty="0" smtClean="0"/>
              <a:t>,</a:t>
            </a:r>
            <a:r>
              <a:rPr lang="uk-UA" dirty="0" err="1"/>
              <a:t> </a:t>
            </a:r>
            <a:r>
              <a:rPr lang="uk-UA" dirty="0" err="1">
                <a:hlinkClick r:id="rId6" tooltip="США"/>
              </a:rPr>
              <a:t>США</a:t>
            </a:r>
            <a:r>
              <a:rPr lang="uk-UA" dirty="0" err="1"/>
              <a:t> </a:t>
            </a:r>
            <a:r>
              <a:rPr lang="uk-UA" dirty="0" err="1" smtClean="0"/>
              <a:t>та</a:t>
            </a:r>
            <a:r>
              <a:rPr lang="uk-UA" dirty="0" err="1"/>
              <a:t> </a:t>
            </a:r>
            <a:r>
              <a:rPr lang="uk-UA" dirty="0" err="1" smtClean="0">
                <a:hlinkClick r:id="rId7" tooltip="Сингапур"/>
              </a:rPr>
              <a:t>Син</a:t>
            </a:r>
            <a:r>
              <a:rPr lang="uk-UA" dirty="0" smtClean="0">
                <a:hlinkClick r:id="rId7" tooltip="Сингапур"/>
              </a:rPr>
              <a:t>гапур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 smtClean="0"/>
              <a:t>Основними </a:t>
            </a:r>
            <a:r>
              <a:rPr lang="uk-UA" dirty="0"/>
              <a:t>одиницями </a:t>
            </a:r>
            <a:r>
              <a:rPr lang="uk-UA" dirty="0" smtClean="0"/>
              <a:t>експорту є </a:t>
            </a:r>
            <a:r>
              <a:rPr lang="uk-UA" dirty="0"/>
              <a:t>ваніль, морепродукти, кава, нафтопродукти, цукор, бавовняні тканини та хромова руда. Головні </a:t>
            </a:r>
            <a:r>
              <a:rPr lang="uk-UA" dirty="0" smtClean="0"/>
              <a:t>партнери—</a:t>
            </a:r>
            <a:r>
              <a:rPr lang="uk-UA" dirty="0"/>
              <a:t> </a:t>
            </a:r>
            <a:r>
              <a:rPr lang="uk-UA" dirty="0" smtClean="0">
                <a:hlinkClick r:id="rId6" tooltip="США"/>
              </a:rPr>
              <a:t>США</a:t>
            </a:r>
            <a:r>
              <a:rPr lang="uk-UA" dirty="0" smtClean="0"/>
              <a:t>,</a:t>
            </a:r>
            <a:r>
              <a:rPr lang="uk-UA" dirty="0"/>
              <a:t> </a:t>
            </a:r>
            <a:r>
              <a:rPr lang="uk-UA" dirty="0" smtClean="0">
                <a:hlinkClick r:id="rId2" tooltip="Франція"/>
              </a:rPr>
              <a:t>Франція</a:t>
            </a:r>
            <a:r>
              <a:rPr lang="uk-UA" dirty="0" smtClean="0"/>
              <a:t>,</a:t>
            </a:r>
            <a:r>
              <a:rPr lang="uk-UA" dirty="0"/>
              <a:t> </a:t>
            </a:r>
            <a:r>
              <a:rPr lang="uk-UA" dirty="0" smtClean="0">
                <a:hlinkClick r:id="rId8" tooltip="Німеччина"/>
              </a:rPr>
              <a:t>Німеччина</a:t>
            </a:r>
            <a:r>
              <a:rPr lang="uk-UA" dirty="0" smtClean="0"/>
              <a:t>.</a:t>
            </a:r>
            <a:endParaRPr lang="uk-UA" dirty="0"/>
          </a:p>
          <a:p>
            <a:endParaRPr lang="uk-UA" dirty="0"/>
          </a:p>
        </p:txBody>
      </p:sp>
      <p:pic>
        <p:nvPicPr>
          <p:cNvPr id="7170" name="Picture 2" descr="C:\Users\Саша\Desktop\111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522" y="1916832"/>
            <a:ext cx="4479178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89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5412" y="0"/>
            <a:ext cx="4413176" cy="83671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</a:t>
            </a:r>
            <a:r>
              <a:rPr lang="uk-UA" sz="54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олітика</a:t>
            </a:r>
            <a:endParaRPr lang="uk-UA" sz="5400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2646" y="836712"/>
            <a:ext cx="5304726" cy="60212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26 </a:t>
            </a:r>
            <a:r>
              <a:rPr lang="ru-RU" dirty="0" err="1"/>
              <a:t>червня</a:t>
            </a:r>
            <a:r>
              <a:rPr lang="ru-RU" dirty="0"/>
              <a:t> 1960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проголошена</a:t>
            </a:r>
            <a:r>
              <a:rPr lang="ru-RU" dirty="0"/>
              <a:t>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Малагасійської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 smtClean="0"/>
              <a:t>.</a:t>
            </a:r>
            <a:r>
              <a:rPr lang="uk-UA" dirty="0"/>
              <a:t> </a:t>
            </a:r>
            <a:r>
              <a:rPr lang="uk-UA" dirty="0" smtClean="0"/>
              <a:t> До </a:t>
            </a:r>
            <a:r>
              <a:rPr lang="uk-UA" dirty="0"/>
              <a:t>влади приходить Соціал-демократична партія на чолі з </a:t>
            </a:r>
            <a:r>
              <a:rPr lang="uk-UA" dirty="0" err="1"/>
              <a:t>Філібера</a:t>
            </a:r>
            <a:r>
              <a:rPr lang="uk-UA" dirty="0"/>
              <a:t> </a:t>
            </a:r>
            <a:r>
              <a:rPr lang="uk-UA" dirty="0" err="1"/>
              <a:t>Ціранана</a:t>
            </a:r>
            <a:r>
              <a:rPr lang="uk-UA" dirty="0"/>
              <a:t>. </a:t>
            </a:r>
            <a:endParaRPr lang="uk-UA" dirty="0" smtClean="0"/>
          </a:p>
          <a:p>
            <a:r>
              <a:rPr lang="ru-RU" dirty="0" smtClean="0"/>
              <a:t>17 </a:t>
            </a:r>
            <a:r>
              <a:rPr lang="ru-RU" dirty="0" err="1"/>
              <a:t>березня</a:t>
            </a:r>
            <a:r>
              <a:rPr lang="ru-RU" dirty="0"/>
              <a:t> 2009 президент </a:t>
            </a:r>
            <a:r>
              <a:rPr lang="ru-RU" dirty="0" err="1"/>
              <a:t>країни</a:t>
            </a:r>
            <a:r>
              <a:rPr lang="ru-RU" dirty="0"/>
              <a:t> Марк </a:t>
            </a:r>
            <a:r>
              <a:rPr lang="ru-RU" dirty="0" err="1"/>
              <a:t>Равалуманана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зміщений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поста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 smtClean="0"/>
              <a:t>суперником</a:t>
            </a:r>
            <a:r>
              <a:rPr lang="ru-RU" dirty="0" smtClean="0"/>
              <a:t>. </a:t>
            </a:r>
            <a:r>
              <a:rPr lang="ru-RU" dirty="0" err="1" smtClean="0"/>
              <a:t>Відбувся</a:t>
            </a:r>
            <a:r>
              <a:rPr lang="ru-RU" dirty="0" smtClean="0"/>
              <a:t> </a:t>
            </a:r>
            <a:r>
              <a:rPr lang="ru-RU" dirty="0" err="1" smtClean="0"/>
              <a:t>державний</a:t>
            </a:r>
            <a:r>
              <a:rPr lang="ru-RU" dirty="0" smtClean="0"/>
              <a:t> переворот.</a:t>
            </a:r>
          </a:p>
          <a:p>
            <a:r>
              <a:rPr lang="ru-RU" dirty="0"/>
              <a:t> 20 </a:t>
            </a:r>
            <a:r>
              <a:rPr lang="ru-RU" dirty="0" err="1"/>
              <a:t>березня</a:t>
            </a:r>
            <a:r>
              <a:rPr lang="ru-RU" dirty="0"/>
              <a:t> 2009 </a:t>
            </a:r>
            <a:r>
              <a:rPr lang="ru-RU" dirty="0" err="1"/>
              <a:t>Африканський</a:t>
            </a:r>
            <a:r>
              <a:rPr lang="ru-RU" dirty="0"/>
              <a:t> союз </a:t>
            </a:r>
            <a:r>
              <a:rPr lang="ru-RU" dirty="0" err="1"/>
              <a:t>призупинив</a:t>
            </a:r>
            <a:r>
              <a:rPr lang="ru-RU" dirty="0"/>
              <a:t> членство Мадагаскару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в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державним</a:t>
            </a:r>
            <a:r>
              <a:rPr lang="ru-RU" dirty="0"/>
              <a:t> переворотом.</a:t>
            </a:r>
            <a:endParaRPr lang="ru-RU" dirty="0" smtClean="0"/>
          </a:p>
          <a:p>
            <a:endParaRPr lang="uk-UA" dirty="0"/>
          </a:p>
        </p:txBody>
      </p:sp>
      <p:pic>
        <p:nvPicPr>
          <p:cNvPr id="8194" name="Picture 2" descr="C:\Users\Саша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934" y="1104102"/>
            <a:ext cx="3590629" cy="50101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35865" y="6089217"/>
            <a:ext cx="237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Марк</a:t>
            </a:r>
            <a:r>
              <a:rPr lang="uk-UA" dirty="0"/>
              <a:t> </a:t>
            </a:r>
            <a:r>
              <a:rPr lang="uk-UA" dirty="0" err="1"/>
              <a:t>Равалуманана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50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0565"/>
            <a:ext cx="8229600" cy="857277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Адміністративний </a:t>
            </a:r>
            <a:r>
              <a:rPr lang="uk-UA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поділ</a:t>
            </a:r>
            <a:endParaRPr lang="uk-UA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1543521"/>
          </a:xfrm>
        </p:spPr>
        <p:txBody>
          <a:bodyPr/>
          <a:lstStyle/>
          <a:p>
            <a:pPr algn="ctr"/>
            <a:r>
              <a:rPr lang="ru-RU" dirty="0"/>
              <a:t>В </a:t>
            </a:r>
            <a:r>
              <a:rPr lang="ru-RU" dirty="0" err="1"/>
              <a:t>адміністративному</a:t>
            </a:r>
            <a:r>
              <a:rPr lang="ru-RU" dirty="0"/>
              <a:t> </a:t>
            </a:r>
            <a:r>
              <a:rPr lang="ru-RU" dirty="0" err="1"/>
              <a:t>відношенні</a:t>
            </a:r>
            <a:r>
              <a:rPr lang="ru-RU" dirty="0"/>
              <a:t> </a:t>
            </a:r>
            <a:r>
              <a:rPr lang="ru-RU" b="1" dirty="0"/>
              <a:t>Мадагаскар</a:t>
            </a:r>
            <a:r>
              <a:rPr lang="ru-RU" dirty="0"/>
              <a:t> </a:t>
            </a:r>
            <a:r>
              <a:rPr lang="ru-RU" dirty="0" err="1"/>
              <a:t>поділяється</a:t>
            </a:r>
            <a:r>
              <a:rPr lang="ru-RU" dirty="0"/>
              <a:t> на 6 </a:t>
            </a:r>
            <a:r>
              <a:rPr lang="ru-RU" dirty="0" err="1"/>
              <a:t>провінцій</a:t>
            </a:r>
            <a:r>
              <a:rPr lang="ru-RU" dirty="0"/>
              <a:t>.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59333"/>
              </p:ext>
            </p:extLst>
          </p:nvPr>
        </p:nvGraphicFramePr>
        <p:xfrm>
          <a:off x="589406" y="2996952"/>
          <a:ext cx="7965188" cy="283464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17843"/>
                <a:gridCol w="2079943"/>
                <a:gridCol w="2197418"/>
                <a:gridCol w="1376680"/>
                <a:gridCol w="179330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/>
                        </a:rPr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Назва</a:t>
                      </a:r>
                      <a:endParaRPr lang="uk-UA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Населення, тис. </a:t>
                      </a:r>
                      <a:r>
                        <a:rPr lang="uk-UA" dirty="0" err="1" smtClean="0">
                          <a:effectLst/>
                        </a:rPr>
                        <a:t>жит</a:t>
                      </a:r>
                      <a:r>
                        <a:rPr lang="uk-UA" dirty="0">
                          <a:effectLst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/>
                        </a:rPr>
                        <a:t>Територія,</a:t>
                      </a:r>
                      <a:br>
                        <a:rPr lang="uk-UA" dirty="0">
                          <a:effectLst/>
                        </a:rPr>
                      </a:br>
                      <a:r>
                        <a:rPr lang="uk-UA" dirty="0">
                          <a:effectLst/>
                        </a:rPr>
                        <a:t>тис. </a:t>
                      </a:r>
                      <a:r>
                        <a:rPr lang="uk-UA" dirty="0" err="1">
                          <a:effectLst/>
                        </a:rPr>
                        <a:t>км²</a:t>
                      </a:r>
                      <a:endParaRPr lang="uk-UA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/>
                        </a:rPr>
                        <a:t>Адм. центр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u="none" strike="noStrike">
                          <a:effectLst/>
                          <a:hlinkClick r:id="rId2" tooltip="Антананаріву (провінція)"/>
                        </a:rPr>
                        <a:t>Антананаріву</a:t>
                      </a:r>
                      <a:endParaRPr lang="uk-UA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dirty="0">
                          <a:effectLst/>
                        </a:rPr>
                        <a:t>4 581,8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dirty="0">
                          <a:effectLst/>
                        </a:rPr>
                        <a:t>58,3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u="none" strike="noStrike" dirty="0">
                          <a:effectLst/>
                          <a:hlinkClick r:id="rId3" tooltip="Антананаріву"/>
                        </a:rPr>
                        <a:t>Антананаріву</a:t>
                      </a:r>
                      <a:endParaRPr lang="uk-UA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u="none" strike="noStrike">
                          <a:effectLst/>
                          <a:hlinkClick r:id="rId4" tooltip="Анціранана (провінція)"/>
                        </a:rPr>
                        <a:t>Анціранана</a:t>
                      </a:r>
                      <a:endParaRPr lang="uk-UA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>
                          <a:effectLst/>
                        </a:rPr>
                        <a:t>1 188,4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dirty="0">
                          <a:effectLst/>
                        </a:rPr>
                        <a:t>43,0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u="none" strike="noStrike" dirty="0" err="1">
                          <a:effectLst/>
                          <a:hlinkClick r:id="rId5" tooltip="Анціранана"/>
                        </a:rPr>
                        <a:t>Анціранана</a:t>
                      </a:r>
                      <a:endParaRPr lang="uk-UA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u="none" strike="noStrike">
                          <a:effectLst/>
                          <a:hlinkClick r:id="rId6" tooltip="Фіанаранцуа (провінція)"/>
                        </a:rPr>
                        <a:t>Фіанаранцуа</a:t>
                      </a:r>
                      <a:endParaRPr lang="uk-UA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>
                          <a:effectLst/>
                        </a:rPr>
                        <a:t>3 366,3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>
                          <a:effectLst/>
                        </a:rPr>
                        <a:t>102,4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u="none" strike="noStrike" dirty="0" err="1">
                          <a:effectLst/>
                          <a:hlinkClick r:id="rId7" tooltip="Фіанаранцуа"/>
                        </a:rPr>
                        <a:t>Фіанаранцуа</a:t>
                      </a:r>
                      <a:endParaRPr lang="uk-UA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u="none" strike="noStrike">
                          <a:effectLst/>
                          <a:hlinkClick r:id="rId8" tooltip="Махадзанга (провінція)"/>
                        </a:rPr>
                        <a:t>Махадзанга</a:t>
                      </a:r>
                      <a:endParaRPr lang="uk-UA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>
                          <a:effectLst/>
                        </a:rPr>
                        <a:t>1 733,9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>
                          <a:effectLst/>
                        </a:rPr>
                        <a:t>150,0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u="none" strike="noStrike">
                          <a:effectLst/>
                          <a:hlinkClick r:id="rId9" tooltip="Махадзанга"/>
                        </a:rPr>
                        <a:t>Махадзанга</a:t>
                      </a:r>
                      <a:endParaRPr lang="uk-UA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u="none" strike="noStrike">
                          <a:effectLst/>
                          <a:hlinkClick r:id="rId10" tooltip="Туамасіна (провінція)"/>
                        </a:rPr>
                        <a:t>Туамасіна</a:t>
                      </a:r>
                      <a:endParaRPr lang="uk-UA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>
                          <a:effectLst/>
                        </a:rPr>
                        <a:t>2 593,1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>
                          <a:effectLst/>
                        </a:rPr>
                        <a:t>71,9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u="none" strike="noStrike">
                          <a:effectLst/>
                          <a:hlinkClick r:id="rId11" tooltip="Туамасіна"/>
                        </a:rPr>
                        <a:t>Туамасіна</a:t>
                      </a:r>
                      <a:endParaRPr lang="uk-UA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u="none" strike="noStrike">
                          <a:effectLst/>
                          <a:hlinkClick r:id="rId12" tooltip="Туліара (провінція)"/>
                        </a:rPr>
                        <a:t>Туліара</a:t>
                      </a:r>
                      <a:endParaRPr lang="uk-UA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dirty="0">
                          <a:effectLst/>
                        </a:rPr>
                        <a:t>2 229,6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>
                          <a:effectLst/>
                        </a:rPr>
                        <a:t>161,4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u="none" strike="noStrike" dirty="0" err="1">
                          <a:effectLst/>
                          <a:hlinkClick r:id="rId13" tooltip="Туліара"/>
                        </a:rPr>
                        <a:t>Туліара</a:t>
                      </a:r>
                      <a:endParaRPr lang="uk-UA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2308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4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103</TotalTime>
  <Words>242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Демократична Республіка Мадаґаскар</vt:lpstr>
      <vt:lpstr>Презентация PowerPoint</vt:lpstr>
      <vt:lpstr>Історія</vt:lpstr>
      <vt:lpstr>Природа</vt:lpstr>
      <vt:lpstr>Клімат</vt:lpstr>
      <vt:lpstr>Економіка</vt:lpstr>
      <vt:lpstr>Імпорт та експорт</vt:lpstr>
      <vt:lpstr>Політика</vt:lpstr>
      <vt:lpstr>Адміністративний поділ</vt:lpstr>
      <vt:lpstr>Населення</vt:lpstr>
      <vt:lpstr>Презентация PowerPoint</vt:lpstr>
      <vt:lpstr>Мова</vt:lpstr>
      <vt:lpstr>Дякую за увагу!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Демократична Республіка Мадаґаскар</dc:title>
  <dc:creator>Саша</dc:creator>
  <cp:lastModifiedBy>Саша</cp:lastModifiedBy>
  <cp:revision>10</cp:revision>
  <dcterms:created xsi:type="dcterms:W3CDTF">2014-03-10T18:14:55Z</dcterms:created>
  <dcterms:modified xsi:type="dcterms:W3CDTF">2014-03-10T19:58:32Z</dcterms:modified>
</cp:coreProperties>
</file>