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6" autoAdjust="0"/>
  </p:normalViewPr>
  <p:slideViewPr>
    <p:cSldViewPr>
      <p:cViewPr>
        <p:scale>
          <a:sx n="114" d="100"/>
          <a:sy n="114" d="100"/>
        </p:scale>
        <p:origin x="1446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52F4B4A-E307-47E1-839B-29F1B8175CE0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D282FD4B-2110-4CA1-A54C-09B9C2E10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D6FDD18-DE22-4C8A-AD4A-80E4D221ED62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DBA6C2E0-B7F0-4AB2-8A87-0FCC1A736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8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22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0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3400" y="3619500"/>
            <a:ext cx="7848600" cy="838200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4800" kern="1200" cap="all" baseline="0">
                <a:solidFill>
                  <a:schemeClr val="tx1"/>
                </a:solidFill>
                <a:effectLst>
                  <a:outerShdw blurRad="94454" dist="50800" dir="2700000" algn="tl" rotWithShape="0">
                    <a:srgbClr val="000000">
                      <a:alpha val="3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90600" y="4343400"/>
            <a:ext cx="7391400" cy="914400"/>
          </a:xfrm>
        </p:spPr>
        <p:txBody>
          <a:bodyPr>
            <a:noAutofit/>
          </a:bodyPr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90600" y="1476375"/>
            <a:ext cx="5410200" cy="352425"/>
          </a:xfrm>
        </p:spPr>
        <p:txBody>
          <a:bodyPr anchor="b" anchorCtr="0"/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90600" y="5819777"/>
            <a:ext cx="7391400" cy="304799"/>
          </a:xfr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990600" y="609599"/>
            <a:ext cx="8153400" cy="989013"/>
          </a:xfr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7750" y="5808662"/>
            <a:ext cx="5334000" cy="1588"/>
          </a:xfrm>
          <a:prstGeom prst="line">
            <a:avLst/>
          </a:prstGeom>
          <a:noFill/>
          <a:ln w="6350" cap="rnd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35000">
              <a:schemeClr val="bg1"/>
            </a:gs>
            <a:gs pos="100000">
              <a:schemeClr val="accent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clouds.png"/>
            <p:cNvPicPr>
              <a:picLocks noChangeAspect="1"/>
            </p:cNvPicPr>
            <p:nvPr/>
          </p:nvPicPr>
          <p:blipFill>
            <a:blip r:embed="rId11">
              <a:duotone>
                <a:schemeClr val="accent5"/>
                <a:srgbClr val="FFFFFF"/>
              </a:duotone>
            </a:blip>
            <a:srcRect b="6067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2700" cap="rnd" cmpd="sng" algn="ctr">
              <a:gradFill>
                <a:gsLst>
                  <a:gs pos="0">
                    <a:schemeClr val="accent5"/>
                  </a:gs>
                  <a:gs pos="67000">
                    <a:schemeClr val="bg1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0DA51-C2E5-408A-8504-0C83EDDEDAF4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043608" y="4365104"/>
            <a:ext cx="6186264" cy="1460748"/>
          </a:xfrm>
        </p:spPr>
        <p:txBody>
          <a:bodyPr/>
          <a:lstStyle/>
          <a:p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Підготувала </a:t>
            </a:r>
          </a:p>
          <a:p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Учениця 10-Б класу </a:t>
            </a:r>
          </a:p>
          <a:p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МЗОШ №46</a:t>
            </a:r>
          </a:p>
          <a:p>
            <a:r>
              <a:rPr lang="uk-UA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Камінська</a:t>
            </a:r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Сніжана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196752"/>
            <a:ext cx="9468544" cy="977924"/>
          </a:xfrm>
        </p:spPr>
        <p:txBody>
          <a:bodyPr>
            <a:noAutofit/>
          </a:bodyPr>
          <a:lstStyle/>
          <a:p>
            <a:pPr algn="ctr"/>
            <a:r>
              <a:rPr lang="ru-RU" b="1" i="1" dirty="0" err="1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Федеративна</a:t>
            </a:r>
            <a:r>
              <a:rPr lang="ru-RU" b="1" i="1" dirty="0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b="1" i="1" dirty="0" err="1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республіка</a:t>
            </a:r>
            <a:r>
              <a:rPr lang="ru-RU" b="1" i="1" dirty="0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b="1" i="1" dirty="0" err="1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Німеччина</a:t>
            </a:r>
            <a:endParaRPr lang="ru-RU" b="1" i="1" dirty="0">
              <a:ln w="1016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066708"/>
              </p:ext>
            </p:extLst>
          </p:nvPr>
        </p:nvGraphicFramePr>
        <p:xfrm>
          <a:off x="1115616" y="476672"/>
          <a:ext cx="7272808" cy="5333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9539"/>
                <a:gridCol w="2529000"/>
                <a:gridCol w="2424269"/>
              </a:tblGrid>
              <a:tr h="401317">
                <a:tc rowSpan="4"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ПЕК</a:t>
                      </a:r>
                      <a:endParaRPr lang="ru-RU" sz="20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uk-UA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+</a:t>
                      </a:r>
                      <a:endParaRPr lang="ru-RU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Рур, Саар, </a:t>
                      </a:r>
                      <a:r>
                        <a:rPr lang="uk-UA" sz="16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Ахен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41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/>
                      <a:endParaRPr lang="uk-UA" b="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 algn="l"/>
                      <a:r>
                        <a:rPr lang="uk-UA" b="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uk-UA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(ІІ)</a:t>
                      </a:r>
                      <a:endParaRPr lang="ru-RU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Нижньорейнськийбасейн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89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Нафтопереробка</a:t>
                      </a:r>
                      <a:endParaRPr lang="ru-RU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Гамбург!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0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Електроенергетика</a:t>
                      </a:r>
                      <a:endParaRPr lang="ru-RU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 - 64%;</a:t>
                      </a:r>
                    </a:p>
                    <a:p>
                      <a:r>
                        <a:rPr lang="uk-UA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АЕС - 32% (</a:t>
                      </a:r>
                      <a:r>
                        <a:rPr lang="uk-UA" sz="16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Прирейнський</a:t>
                      </a:r>
                      <a:r>
                        <a:rPr lang="uk-UA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район);</a:t>
                      </a:r>
                    </a:p>
                    <a:p>
                      <a:r>
                        <a:rPr lang="uk-UA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ГЕС</a:t>
                      </a:r>
                      <a:r>
                        <a:rPr lang="uk-UA" sz="16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4% (Альпи);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190"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Чорна металургія</a:t>
                      </a:r>
                      <a:endParaRPr lang="ru-RU" sz="20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Чавун, сталь (</a:t>
                      </a:r>
                      <a:r>
                        <a:rPr lang="en-US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uk-UA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ІІ), прокат+</a:t>
                      </a:r>
                      <a:endParaRPr lang="ru-RU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uk-UA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Рур, Саар (на      )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uk-UA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Бремен (на</a:t>
                      </a:r>
                      <a:r>
                        <a:rPr lang="uk-UA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)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418">
                <a:tc rowSpan="3"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Кольорова металургія</a:t>
                      </a:r>
                      <a:endParaRPr lang="ru-RU" sz="20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lang="ru-RU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Рур (м. </a:t>
                      </a:r>
                      <a:r>
                        <a:rPr lang="uk-UA" sz="16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ессен</a:t>
                      </a:r>
                      <a:r>
                        <a:rPr lang="uk-UA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Альпи (на    )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41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endParaRPr lang="ru-RU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Гамбург, </a:t>
                      </a:r>
                      <a:r>
                        <a:rPr lang="uk-UA" sz="16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Айслебен</a:t>
                      </a:r>
                      <a:r>
                        <a:rPr lang="uk-UA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Рур </a:t>
                      </a:r>
                      <a:r>
                        <a:rPr lang="uk-UA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 1/3          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89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r>
                        <a:rPr lang="en-US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-Zn</a:t>
                      </a:r>
                      <a:endParaRPr lang="ru-RU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Рудні гори, Рур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144634" y="548680"/>
            <a:ext cx="216024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71357" y="1240719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4163624" y="1244763"/>
            <a:ext cx="144016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223689" y="1312727"/>
            <a:ext cx="144016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668344" y="3501008"/>
            <a:ext cx="144016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5157192"/>
            <a:ext cx="369056" cy="14401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3528" y="102694"/>
            <a:ext cx="12961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endParaRPr lang="ru-RU" sz="14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2745">
            <a:off x="346683" y="5045528"/>
            <a:ext cx="2545978" cy="1697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311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435291"/>
              </p:ext>
            </p:extLst>
          </p:nvPr>
        </p:nvGraphicFramePr>
        <p:xfrm>
          <a:off x="539552" y="404664"/>
          <a:ext cx="8136903" cy="63647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4808"/>
                <a:gridCol w="2735683"/>
                <a:gridCol w="3086412"/>
              </a:tblGrid>
              <a:tr h="582176">
                <a:tc rowSpan="5">
                  <a:txBody>
                    <a:bodyPr/>
                    <a:lstStyle/>
                    <a:p>
                      <a:r>
                        <a:rPr lang="uk-UA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Машинобудування</a:t>
                      </a:r>
                      <a:endParaRPr lang="ru-RU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 (ІІ)+</a:t>
                      </a:r>
                      <a:endParaRPr lang="ru-RU" sz="1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Вольфсбург</a:t>
                      </a:r>
                      <a:r>
                        <a:rPr lang="uk-UA" sz="1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(«Фольксваген»)</a:t>
                      </a:r>
                    </a:p>
                    <a:p>
                      <a:r>
                        <a:rPr lang="uk-UA" sz="14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Штутгарт</a:t>
                      </a:r>
                      <a:r>
                        <a:rPr lang="uk-UA" sz="1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,(«</a:t>
                      </a:r>
                      <a:r>
                        <a:rPr lang="uk-UA" sz="14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Даймлер-Бенц</a:t>
                      </a:r>
                      <a:r>
                        <a:rPr lang="uk-UA" sz="1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»), Мюнхен</a:t>
                      </a:r>
                      <a:r>
                        <a:rPr lang="uk-UA" sz="14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(«БМВ»),</a:t>
                      </a:r>
                    </a:p>
                    <a:p>
                      <a:r>
                        <a:rPr lang="uk-UA" sz="14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Кельн («Форд»), </a:t>
                      </a:r>
                      <a:r>
                        <a:rPr lang="uk-UA" sz="1400" i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Рюссельгейм</a:t>
                      </a:r>
                      <a:r>
                        <a:rPr lang="uk-UA" sz="14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(«Опель»)</a:t>
                      </a:r>
                      <a:endParaRPr lang="ru-RU" sz="1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 (ІІІ)+</a:t>
                      </a:r>
                      <a:endParaRPr lang="ru-RU" sz="1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Кіль,</a:t>
                      </a:r>
                      <a:r>
                        <a:rPr lang="uk-UA" sz="14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Гамбург, Бремен</a:t>
                      </a:r>
                      <a:endParaRPr lang="ru-RU" sz="1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+</a:t>
                      </a:r>
                      <a:endParaRPr lang="ru-RU" sz="1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Мюнхен,</a:t>
                      </a:r>
                      <a:r>
                        <a:rPr lang="uk-UA" sz="14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Гамбург, Бремен</a:t>
                      </a:r>
                      <a:endParaRPr lang="ru-RU" sz="1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Верстати+</a:t>
                      </a:r>
                      <a:endParaRPr lang="ru-RU" sz="1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Кельн…</a:t>
                      </a:r>
                      <a:endParaRPr lang="ru-RU" sz="1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Точне+</a:t>
                      </a:r>
                      <a:endParaRPr lang="ru-RU" sz="1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Баварія, </a:t>
                      </a:r>
                      <a:r>
                        <a:rPr lang="uk-UA" sz="14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пд</a:t>
                      </a:r>
                      <a:r>
                        <a:rPr lang="uk-UA" sz="1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</a:t>
                      </a:r>
                      <a:r>
                        <a:rPr lang="uk-UA" sz="14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зх</a:t>
                      </a:r>
                      <a:r>
                        <a:rPr lang="uk-UA" sz="1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uk-UA" sz="14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</a:t>
                      </a:r>
                      <a:r>
                        <a:rPr lang="uk-UA" sz="1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(Дрезден)</a:t>
                      </a:r>
                      <a:endParaRPr lang="ru-RU" sz="1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069">
                <a:tc>
                  <a:txBody>
                    <a:bodyPr/>
                    <a:lstStyle/>
                    <a:p>
                      <a:r>
                        <a:rPr lang="uk-UA" b="1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Хамічна</a:t>
                      </a:r>
                      <a:r>
                        <a:rPr lang="uk-UA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b="1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</a:t>
                      </a:r>
                      <a:r>
                        <a:rPr lang="uk-UA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Пластмаси, СК, СВ, ліки, К добрива фотохімія+</a:t>
                      </a:r>
                      <a:endParaRPr lang="ru-RU" sz="1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Прирейнський</a:t>
                      </a:r>
                      <a:r>
                        <a:rPr lang="uk-UA" sz="1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Дрезденський район, Галл-Лейпцігський район, Ганновер</a:t>
                      </a:r>
                      <a:endParaRPr lang="ru-RU" sz="1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13">
                <a:tc>
                  <a:txBody>
                    <a:bodyPr/>
                    <a:lstStyle/>
                    <a:p>
                      <a:r>
                        <a:rPr lang="uk-UA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Харчова </a:t>
                      </a:r>
                      <a:r>
                        <a:rPr lang="uk-UA" b="1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</a:t>
                      </a:r>
                      <a:r>
                        <a:rPr lang="uk-UA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Пиво+</a:t>
                      </a:r>
                      <a:endParaRPr lang="ru-RU" sz="1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Баварія</a:t>
                      </a:r>
                      <a:endParaRPr lang="ru-RU" sz="1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675">
                <a:tc>
                  <a:txBody>
                    <a:bodyPr/>
                    <a:lstStyle/>
                    <a:p>
                      <a:r>
                        <a:rPr lang="uk-UA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Порцеляно-фаянсова</a:t>
                      </a:r>
                      <a:endParaRPr lang="ru-RU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Порцелянові </a:t>
                      </a:r>
                      <a:r>
                        <a:rPr lang="uk-UA" sz="16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віироби</a:t>
                      </a:r>
                      <a:r>
                        <a:rPr lang="uk-UA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</a:t>
                      </a:r>
                      <a:r>
                        <a:rPr lang="uk-UA" sz="14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Мейсен</a:t>
                      </a:r>
                      <a:endParaRPr lang="ru-RU" sz="1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236">
                <a:tc rowSpan="6">
                  <a:txBody>
                    <a:bodyPr/>
                    <a:lstStyle/>
                    <a:p>
                      <a:r>
                        <a:rPr lang="uk-UA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Сільське господарство (4%</a:t>
                      </a:r>
                      <a:r>
                        <a:rPr lang="uk-UA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, 2% ВВП) </a:t>
                      </a:r>
                      <a:endParaRPr lang="ru-RU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Молочне</a:t>
                      </a:r>
                      <a:r>
                        <a:rPr lang="uk-UA" sz="16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скотарство</a:t>
                      </a:r>
                      <a:endParaRPr lang="ru-RU" sz="1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Північнонімецька низовина</a:t>
                      </a:r>
                      <a:endParaRPr lang="ru-RU" sz="1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Свинарство,</a:t>
                      </a:r>
                      <a:r>
                        <a:rPr lang="uk-UA" sz="16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птахівництво</a:t>
                      </a:r>
                      <a:endParaRPr lang="ru-RU" sz="1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Повсюдно</a:t>
                      </a:r>
                      <a:endParaRPr lang="ru-RU" sz="1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Пшениця, ячмінь</a:t>
                      </a:r>
                      <a:endParaRPr lang="ru-RU" sz="1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Центр, південь</a:t>
                      </a:r>
                      <a:endParaRPr lang="ru-RU" sz="1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Сірі хліби,</a:t>
                      </a:r>
                      <a:r>
                        <a:rPr lang="uk-UA" sz="16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картопля, хміль</a:t>
                      </a:r>
                      <a:endParaRPr lang="ru-RU" sz="1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Північ</a:t>
                      </a:r>
                      <a:endParaRPr lang="ru-RU" sz="1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1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Цукрові буряки, тютюн, виноград</a:t>
                      </a:r>
                      <a:endParaRPr lang="ru-RU" sz="1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Міжгірські</a:t>
                      </a:r>
                      <a:r>
                        <a:rPr lang="uk-UA" sz="1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улоговини центру</a:t>
                      </a:r>
                      <a:endParaRPr lang="ru-RU" sz="1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Кормові культури</a:t>
                      </a:r>
                      <a:endParaRPr lang="ru-RU" sz="1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Повсюдно</a:t>
                      </a:r>
                      <a:endParaRPr lang="ru-RU" sz="1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504" y="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endParaRPr lang="ru-RU" sz="14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8980">
            <a:off x="546266" y="5343103"/>
            <a:ext cx="2140968" cy="1427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644">
            <a:off x="231745" y="1177241"/>
            <a:ext cx="2173762" cy="12950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5953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828201" y="610966"/>
            <a:ext cx="7560840" cy="108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i="1" dirty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Транспорт</a:t>
            </a:r>
            <a:endParaRPr lang="ru-RU" sz="4400" b="1" i="1" dirty="0">
              <a:ln w="1016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algn="ctr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2123728" y="1696616"/>
            <a:ext cx="576064" cy="107592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012160" y="1700808"/>
            <a:ext cx="423664" cy="107173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1367644" y="2769730"/>
            <a:ext cx="1512168" cy="5124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24128" y="2814966"/>
            <a:ext cx="1512168" cy="5124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797496" y="3229744"/>
            <a:ext cx="576064" cy="107592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763688" y="3288523"/>
            <a:ext cx="99814" cy="172465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483768" y="3288523"/>
            <a:ext cx="0" cy="121912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5436096" y="3360119"/>
            <a:ext cx="576064" cy="107592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865390" y="3226923"/>
            <a:ext cx="360720" cy="85014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092280" y="3360119"/>
            <a:ext cx="423664" cy="107173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1079865" y="5047501"/>
            <a:ext cx="1475911" cy="5816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0491" y="4304968"/>
            <a:ext cx="1627567" cy="50543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908385" y="4423518"/>
            <a:ext cx="1523709" cy="50543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699792" y="3800238"/>
            <a:ext cx="1445534" cy="50543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57467" y="4451300"/>
            <a:ext cx="1531574" cy="61628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(Франкфурт-на-</a:t>
            </a:r>
            <a:r>
              <a:rPr lang="ru-RU" sz="16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Майні</a:t>
            </a:r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)</a:t>
            </a:r>
            <a:endParaRPr lang="ru-RU" sz="16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708773" y="4423517"/>
            <a:ext cx="1519411" cy="64406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 м. (порт Гамбург (ХХ))</a:t>
            </a:r>
            <a:endParaRPr lang="ru-RU" sz="16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12734" y="2861188"/>
            <a:ext cx="1260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94087" y="286482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7888" y="4337681"/>
            <a:ext cx="1800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(90%, 50%)</a:t>
            </a:r>
            <a:endParaRPr lang="ru-RU" sz="16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53527" y="5067587"/>
            <a:ext cx="1758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(Гамбург-</a:t>
            </a:r>
            <a:r>
              <a:rPr lang="uk-UA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Мюрхен</a:t>
            </a:r>
            <a:r>
              <a:rPr lang="uk-UA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…)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32654" y="4453551"/>
            <a:ext cx="135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 (20% )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879123" y="3895987"/>
            <a:ext cx="18002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156294" y="3895987"/>
            <a:ext cx="18002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440942" y="3895090"/>
            <a:ext cx="18002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882752" y="4150150"/>
            <a:ext cx="18002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171456" y="4150150"/>
            <a:ext cx="18002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453492" y="4160857"/>
            <a:ext cx="18002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3059152" y="3848473"/>
            <a:ext cx="76990" cy="93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355104" y="3859765"/>
            <a:ext cx="76990" cy="93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3077282" y="4112143"/>
            <a:ext cx="76990" cy="932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371749" y="4112143"/>
            <a:ext cx="76990" cy="932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3139">
            <a:off x="4362560" y="3348971"/>
            <a:ext cx="2060448" cy="1039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6700">
            <a:off x="922" y="2933347"/>
            <a:ext cx="1644870" cy="1095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9602">
            <a:off x="2396436" y="5315034"/>
            <a:ext cx="2252825" cy="1166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6113">
            <a:off x="7619128" y="3215461"/>
            <a:ext cx="1502358" cy="1126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38867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890239"/>
              </p:ext>
            </p:extLst>
          </p:nvPr>
        </p:nvGraphicFramePr>
        <p:xfrm>
          <a:off x="827584" y="1397000"/>
          <a:ext cx="7560840" cy="4408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420"/>
                <a:gridCol w="3780420"/>
              </a:tblGrid>
              <a:tr h="788920">
                <a:tc gridSpan="2">
                  <a:txBody>
                    <a:bodyPr/>
                    <a:lstStyle/>
                    <a:p>
                      <a:pPr algn="ctr"/>
                      <a:r>
                        <a:rPr lang="uk-UA" sz="4000" b="1" i="1" cap="none" spc="0" dirty="0" smtClean="0">
                          <a:ln w="1016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prstDash val="solid"/>
                          </a:ln>
                          <a:solidFill>
                            <a:srgbClr val="FF33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Segoe Print" panose="02000600000000000000" pitchFamily="2" charset="0"/>
                        </a:rPr>
                        <a:t>Зовнішня торгівля</a:t>
                      </a:r>
                      <a:endParaRPr lang="ru-RU" sz="4000" b="1" i="1" cap="none" spc="0" dirty="0">
                        <a:ln w="1016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</a:ln>
                        <a:solidFill>
                          <a:srgbClr val="FF33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Експорт</a:t>
                      </a:r>
                      <a:endParaRPr lang="ru-RU" sz="2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Імпорт</a:t>
                      </a:r>
                      <a:endParaRPr lang="ru-RU" sz="2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15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;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;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Верстати;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Електроніка;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Електротехніка;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Хімікати;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Сталь і прокат;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Кокс…</a:t>
                      </a:r>
                      <a:endParaRPr lang="ru-RU" sz="20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Мінеральна сировина;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Продовольчі товари: цукор (15%);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Зерно (20%), м’ясо (10%),</a:t>
                      </a:r>
                      <a:r>
                        <a:rPr lang="uk-UA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картопля;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Корми;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Кольорові метали: </a:t>
                      </a:r>
                      <a:r>
                        <a:rPr lang="en-US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uk-UA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r>
                        <a:rPr lang="uk-UA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Zn</a:t>
                      </a:r>
                      <a:r>
                        <a:rPr lang="uk-UA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</a:t>
                      </a:r>
                      <a:r>
                        <a:rPr lang="uk-UA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20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8072">
            <a:off x="20837" y="5369773"/>
            <a:ext cx="1780121" cy="1708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5430">
            <a:off x="6991051" y="197848"/>
            <a:ext cx="2098981" cy="1679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156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764704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Segoe Print" panose="02000600000000000000" pitchFamily="2" charset="0"/>
              </a:rPr>
              <a:t>План характеристики Німеччини</a:t>
            </a:r>
            <a:endParaRPr lang="ru-RU" sz="3600" b="1" i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3300"/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628800"/>
            <a:ext cx="7416824" cy="445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uk-UA" b="1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відомості;</a:t>
            </a: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uk-UA" b="1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ЕГП (економіко-географічне положення);</a:t>
            </a: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uk-UA" b="1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території;</a:t>
            </a: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uk-UA" b="1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 умови;</a:t>
            </a: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uk-UA" b="1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 ресурси;</a:t>
            </a: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uk-UA" b="1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Населення;</a:t>
            </a: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uk-UA" b="1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Господарство;</a:t>
            </a: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uk-UA" b="1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Транспорт;</a:t>
            </a: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uk-UA" b="1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Зовнішня торгівля;</a:t>
            </a:r>
            <a:endParaRPr lang="ru-RU" b="1" i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253">
            <a:off x="4503526" y="3474851"/>
            <a:ext cx="3633353" cy="2725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5197">
            <a:off x="5796136" y="1859253"/>
            <a:ext cx="3199021" cy="1999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378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476672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Загальні відомості</a:t>
            </a:r>
            <a:endParaRPr lang="ru-RU" sz="44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3300"/>
              </a:solidFill>
              <a:latin typeface="Segoe Print" panose="02000600000000000000" pitchFamily="2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471442"/>
              </p:ext>
            </p:extLst>
          </p:nvPr>
        </p:nvGraphicFramePr>
        <p:xfrm>
          <a:off x="467544" y="2492896"/>
          <a:ext cx="8496944" cy="33123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8512"/>
                <a:gridCol w="3888432"/>
              </a:tblGrid>
              <a:tr h="775910"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uk-UA" sz="20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uk-UA" sz="20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 </a:t>
                      </a:r>
                      <a:r>
                        <a:rPr lang="uk-UA" sz="20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</a:t>
                      </a:r>
                      <a:r>
                        <a:rPr lang="uk-UA" sz="2000" b="1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км</a:t>
                      </a:r>
                      <a:r>
                        <a:rPr lang="uk-UA" sz="2000" b="1" i="1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uk-UA" b="1" i="1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4400" b="1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</a:t>
                      </a:r>
                      <a:r>
                        <a:rPr lang="uk-UA" sz="2000" b="1" i="1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=</a:t>
                      </a:r>
                      <a:r>
                        <a:rPr lang="uk-UA" sz="2000" b="1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 83 млн чоловік</a:t>
                      </a:r>
                      <a:endParaRPr lang="ru-RU" b="1" i="1" baseline="30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strike="noStrike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2400" b="1" i="1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Столиця</a:t>
                      </a:r>
                      <a:r>
                        <a:rPr lang="uk-UA" sz="2400" b="1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Берлін</a:t>
                      </a:r>
                      <a:endParaRPr lang="ru-RU" sz="2400" b="1" i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458">
                <a:tc gridSpan="2">
                  <a:txBody>
                    <a:bodyPr/>
                    <a:lstStyle/>
                    <a:p>
                      <a:pPr marL="0" indent="0"/>
                      <a:r>
                        <a:rPr lang="uk-UA" sz="20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Державний лад: </a:t>
                      </a:r>
                      <a:r>
                        <a:rPr lang="uk-UA" sz="20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Парламентська республіка,</a:t>
                      </a:r>
                      <a:r>
                        <a:rPr lang="uk-UA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федеративна держава</a:t>
                      </a:r>
                    </a:p>
                    <a:p>
                      <a:pPr marL="0" indent="0"/>
                      <a:r>
                        <a:rPr lang="uk-UA" sz="2000" b="1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 території: </a:t>
                      </a:r>
                      <a:r>
                        <a:rPr lang="uk-UA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земель </a:t>
                      </a:r>
                    </a:p>
                    <a:p>
                      <a:pPr marL="0" indent="0" algn="r"/>
                      <a:r>
                        <a:rPr lang="uk-UA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(Баварія, Берлін, Бранденбург, Бремен, Гамбург, Нижня Саксонія, Саар, Саксонія, Тюрингія, та інші)</a:t>
                      </a:r>
                    </a:p>
                    <a:p>
                      <a:pPr marL="0" indent="0"/>
                      <a:r>
                        <a:rPr lang="uk-UA" sz="2000" b="1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Грошова одиниця:</a:t>
                      </a:r>
                      <a:r>
                        <a:rPr lang="uk-UA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Євро - </a:t>
                      </a:r>
                      <a:r>
                        <a:rPr lang="uk-UA" sz="2000" b="1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</a:t>
                      </a:r>
                      <a:endParaRPr lang="ru-RU" sz="20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9702">
            <a:off x="2090366" y="4857388"/>
            <a:ext cx="2907748" cy="1919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4798">
            <a:off x="6032742" y="4945708"/>
            <a:ext cx="2560272" cy="1706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39147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620688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spc="50" dirty="0" smtClean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Print" panose="02000600000000000000" pitchFamily="2" charset="0"/>
              </a:rPr>
              <a:t>ЕГП (економіко-географічне положення)</a:t>
            </a:r>
            <a:endParaRPr lang="ru-RU" sz="3200" b="1" i="1" spc="50" dirty="0">
              <a:ln w="952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1" y="1844824"/>
            <a:ext cx="5616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 у центрі Європи; серед </a:t>
            </a:r>
            <a:r>
              <a:rPr lang="uk-UA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високорозвинутих</a:t>
            </a: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країн (9 сусідів);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Сусіди – партнери по НАТО, чи нейтральні держави (</a:t>
            </a: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Швейцарія, Австрія</a:t>
            </a: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Пн. – вихід до Північного і Балтійського морім, але мало зручних </a:t>
            </a:r>
            <a:r>
              <a:rPr lang="uk-UA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бухт;Порт</a:t>
            </a: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Гамбург</a:t>
            </a:r>
          </a:p>
          <a:p>
            <a:pPr marL="342900" indent="-342900">
              <a:buFont typeface="+mj-lt"/>
              <a:buAutoNum type="arabicParenR" startAt="4"/>
            </a:pP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 на перетині транзитних авто-, авіа-, залізничних шляхів;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0991">
            <a:off x="5982285" y="3956043"/>
            <a:ext cx="2862857" cy="2904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759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620688"/>
            <a:ext cx="8153400" cy="989013"/>
          </a:xfrm>
        </p:spPr>
        <p:txBody>
          <a:bodyPr/>
          <a:lstStyle/>
          <a:p>
            <a:pPr algn="ctr"/>
            <a:r>
              <a:rPr lang="uk-UA" b="1" i="1" spc="50" dirty="0" smtClean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Print" panose="02000600000000000000" pitchFamily="2" charset="0"/>
              </a:rPr>
              <a:t>Формування території</a:t>
            </a:r>
            <a:endParaRPr lang="ru-RU" b="1" i="1" spc="50" dirty="0">
              <a:ln w="952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egoe Print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060848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тис. до н.е. – германці;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І-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ІІ ст. –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західні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слов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на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сході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 ст. – тевтонці;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1871 р. – 300 феодальних держав;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1871р. – об'єднання Німеччини (</a:t>
            </a:r>
            <a:r>
              <a:rPr lang="uk-UA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Прусія</a:t>
            </a: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1945р. – ліквідація </a:t>
            </a:r>
            <a:r>
              <a:rPr lang="uk-UA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</a:t>
            </a: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Прусії</a:t>
            </a: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(землі до Польщі, Росії);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1949р. – розкол на </a:t>
            </a: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НДР, ФРН, </a:t>
            </a: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Західний Берлін;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1990р. – об'єднання Німеччини</a:t>
            </a:r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692">
            <a:off x="6733972" y="2256061"/>
            <a:ext cx="2732839" cy="206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2397">
            <a:off x="7121932" y="4770111"/>
            <a:ext cx="2236877" cy="2031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41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821111"/>
              </p:ext>
            </p:extLst>
          </p:nvPr>
        </p:nvGraphicFramePr>
        <p:xfrm>
          <a:off x="611560" y="1124744"/>
          <a:ext cx="7704856" cy="43935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2428"/>
                <a:gridCol w="3852428"/>
              </a:tblGrid>
              <a:tr h="787274">
                <a:tc gridSpan="2">
                  <a:txBody>
                    <a:bodyPr/>
                    <a:lstStyle/>
                    <a:p>
                      <a:pPr algn="ctr"/>
                      <a:r>
                        <a:rPr lang="uk-UA" sz="4000" b="1" i="1" cap="none" spc="0" dirty="0" smtClean="0">
                          <a:ln w="1016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Segoe Print" panose="02000600000000000000" pitchFamily="2" charset="0"/>
                        </a:rPr>
                        <a:t>Природні</a:t>
                      </a:r>
                      <a:r>
                        <a:rPr lang="uk-UA" sz="4000" b="1" i="1" cap="none" spc="0" baseline="0" dirty="0" smtClean="0">
                          <a:ln w="1016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Segoe Print" panose="02000600000000000000" pitchFamily="2" charset="0"/>
                        </a:rPr>
                        <a:t> умови</a:t>
                      </a:r>
                      <a:endParaRPr lang="ru-RU" sz="4000" b="1" i="1" cap="none" spc="0" dirty="0">
                        <a:ln w="1016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19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Рельєф</a:t>
                      </a:r>
                      <a:endParaRPr lang="ru-RU" sz="2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Клімат</a:t>
                      </a:r>
                      <a:endParaRPr lang="ru-RU" sz="2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095">
                <a:tc>
                  <a:txBody>
                    <a:bodyPr/>
                    <a:lstStyle/>
                    <a:p>
                      <a:pPr marL="720725" indent="0">
                        <a:buFont typeface="+mj-lt"/>
                        <a:buAutoNum type="arabicParenR"/>
                      </a:pPr>
                      <a:r>
                        <a:rPr lang="uk-UA" sz="20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Північнонімецька низовина;</a:t>
                      </a:r>
                    </a:p>
                    <a:p>
                      <a:pPr marL="720725" indent="0">
                        <a:buFont typeface="+mj-lt"/>
                        <a:buAutoNum type="arabicParenR"/>
                      </a:pPr>
                      <a:r>
                        <a:rPr lang="uk-UA" sz="20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 давніх</a:t>
                      </a:r>
                      <a:r>
                        <a:rPr lang="en-US" sz="20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Pz</a:t>
                      </a:r>
                      <a:r>
                        <a:rPr lang="en-US" sz="20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uk-UA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гір: </a:t>
                      </a:r>
                      <a:r>
                        <a:rPr lang="uk-UA" sz="2000" i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Гарц</a:t>
                      </a:r>
                      <a:r>
                        <a:rPr lang="uk-UA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Шварцвальд, Рудні гори, Рейнські Сланцеві гори…</a:t>
                      </a:r>
                    </a:p>
                    <a:p>
                      <a:pPr marL="720725" indent="0">
                        <a:buFont typeface="+mj-lt"/>
                        <a:buAutoNum type="arabicParenR"/>
                      </a:pPr>
                      <a:r>
                        <a:rPr lang="uk-UA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Баварське плато;</a:t>
                      </a:r>
                    </a:p>
                    <a:p>
                      <a:pPr marL="720725" indent="0">
                        <a:buFont typeface="+mj-lt"/>
                        <a:buAutoNum type="arabicParenR"/>
                      </a:pPr>
                      <a:r>
                        <a:rPr lang="uk-UA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Східні Альпи ( до 2943 м)</a:t>
                      </a:r>
                      <a:endParaRPr lang="ru-RU" sz="20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Помірний,</a:t>
                      </a:r>
                      <a:r>
                        <a:rPr lang="uk-UA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перехідний від морського до </a:t>
                      </a:r>
                      <a:r>
                        <a:rPr lang="uk-UA" sz="2000" i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помірно</a:t>
                      </a:r>
                      <a:r>
                        <a:rPr lang="uk-UA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-континентального </a:t>
                      </a:r>
                    </a:p>
                    <a:p>
                      <a:endParaRPr lang="uk-UA" sz="2000" i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tabLst>
                          <a:tab pos="1703388" algn="l"/>
                        </a:tabLst>
                      </a:pPr>
                      <a:r>
                        <a:rPr lang="uk-UA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+1, 5</a:t>
                      </a:r>
                      <a:r>
                        <a:rPr lang="de-DE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˚</a:t>
                      </a:r>
                      <a:r>
                        <a:rPr lang="uk-UA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…+3˚</a:t>
                      </a:r>
                    </a:p>
                    <a:p>
                      <a:pPr lvl="3">
                        <a:tabLst>
                          <a:tab pos="1703388" algn="l"/>
                        </a:tabLst>
                      </a:pPr>
                      <a:r>
                        <a:rPr lang="uk-UA" sz="16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800мм…500…-К</a:t>
                      </a:r>
                      <a:r>
                        <a:rPr lang="en-US" sz="16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˃=1</a:t>
                      </a:r>
                      <a:endParaRPr lang="uk-UA" sz="1600" i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+16</a:t>
                      </a:r>
                      <a:r>
                        <a:rPr lang="uk-UA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˚</a:t>
                      </a:r>
                      <a:r>
                        <a:rPr lang="ru-RU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…+20</a:t>
                      </a:r>
                      <a:r>
                        <a:rPr lang="uk-UA" sz="2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˚</a:t>
                      </a:r>
                      <a:endParaRPr lang="ru-RU" sz="20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1038622" y="2816932"/>
            <a:ext cx="0" cy="16561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6594" y="24476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Пн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6594" y="44731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Пд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841275" y="3789040"/>
            <a:ext cx="360040" cy="21602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832140" y="4149080"/>
            <a:ext cx="360040" cy="21602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2018">
            <a:off x="6817035" y="547530"/>
            <a:ext cx="2317440" cy="1738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836">
            <a:off x="42171" y="4958430"/>
            <a:ext cx="2496956" cy="1872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172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15111"/>
              </p:ext>
            </p:extLst>
          </p:nvPr>
        </p:nvGraphicFramePr>
        <p:xfrm>
          <a:off x="1043608" y="501744"/>
          <a:ext cx="6456040" cy="530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3063"/>
                <a:gridCol w="2922977"/>
              </a:tblGrid>
              <a:tr h="346705">
                <a:tc gridSpan="2">
                  <a:txBody>
                    <a:bodyPr/>
                    <a:lstStyle/>
                    <a:p>
                      <a:pPr algn="ctr"/>
                      <a:r>
                        <a:rPr lang="uk-UA" sz="2400" b="1" i="1" u="none" cap="none" spc="0" dirty="0" smtClean="0">
                          <a:ln w="1016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prstDash val="solid"/>
                          </a:ln>
                          <a:solidFill>
                            <a:srgbClr val="FF33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Segoe Print" panose="02000600000000000000" pitchFamily="2" charset="0"/>
                        </a:rPr>
                        <a:t>Природні ресурси</a:t>
                      </a:r>
                      <a:endParaRPr lang="ru-RU" sz="2400" b="1" i="1" u="none" cap="none" spc="0" dirty="0">
                        <a:ln w="1016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</a:ln>
                        <a:solidFill>
                          <a:srgbClr val="FF33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705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Мінеральні</a:t>
                      </a:r>
                      <a:endParaRPr lang="ru-RU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</a:t>
                      </a:r>
                      <a:endParaRPr lang="ru-RU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821">
                <a:tc rowSpan="3">
                  <a:txBody>
                    <a:bodyPr/>
                    <a:lstStyle/>
                    <a:p>
                      <a:pPr marL="742950" lvl="1" indent="-285750">
                        <a:buFontTx/>
                        <a:buChar char="-"/>
                      </a:pPr>
                      <a:r>
                        <a:rPr lang="uk-UA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Рур (90%),</a:t>
                      </a:r>
                      <a:r>
                        <a:rPr lang="uk-UA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i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саар</a:t>
                      </a:r>
                      <a:r>
                        <a:rPr lang="uk-UA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i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Ахен</a:t>
                      </a:r>
                      <a:endParaRPr lang="uk-UA" i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buFontTx/>
                        <a:buChar char="-"/>
                      </a:pPr>
                      <a:endParaRPr lang="uk-UA" i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uk-UA" i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Нижньорейнський</a:t>
                      </a:r>
                      <a:r>
                        <a:rPr lang="uk-UA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басейн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endParaRPr lang="uk-UA" i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uk-UA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Ганновер, </a:t>
                      </a:r>
                      <a:r>
                        <a:rPr lang="uk-UA" i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передгіря</a:t>
                      </a:r>
                      <a:r>
                        <a:rPr lang="uk-UA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i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Гарца</a:t>
                      </a:r>
                      <a:endParaRPr lang="uk-UA" i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buFontTx/>
                        <a:buChar char="-"/>
                      </a:pPr>
                      <a:endParaRPr lang="uk-UA" i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uk-UA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Північнонімецька низовина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uk-UA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Баварський ліс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endParaRPr lang="uk-UA" i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uk-UA" i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Гарц</a:t>
                      </a:r>
                      <a:endParaRPr lang="uk-UA" i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buFontTx/>
                        <a:buChar char="-"/>
                      </a:pPr>
                      <a:endParaRPr lang="uk-UA" i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uk-UA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Рідні гори, </a:t>
                      </a:r>
                      <a:r>
                        <a:rPr lang="uk-UA" i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Гарц</a:t>
                      </a:r>
                      <a:r>
                        <a:rPr lang="uk-UA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Рейнські Сланцеві гори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endParaRPr lang="uk-UA" i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buFontTx/>
                        <a:buChar char="-"/>
                      </a:pP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Водні </a:t>
                      </a:r>
                      <a:r>
                        <a:rPr lang="uk-UA" dirty="0" smtClean="0"/>
                        <a:t>– дефіцит</a:t>
                      </a:r>
                    </a:p>
                    <a:p>
                      <a:r>
                        <a:rPr lang="uk-UA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:Рейн, Дунай, Ельба,</a:t>
                      </a:r>
                      <a:r>
                        <a:rPr lang="uk-UA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 Середньо-германський, </a:t>
                      </a:r>
                      <a:r>
                        <a:rPr lang="uk-UA" i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Кільський</a:t>
                      </a:r>
                      <a:r>
                        <a:rPr lang="uk-UA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 канали</a:t>
                      </a:r>
                    </a:p>
                    <a:p>
                      <a:pPr lvl="1"/>
                      <a:r>
                        <a:rPr lang="uk-UA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Річки Альп</a:t>
                      </a:r>
                      <a:endParaRPr lang="ru-RU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Земельні: </a:t>
                      </a:r>
                    </a:p>
                    <a:p>
                      <a:r>
                        <a:rPr lang="uk-UA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Підзолисті </a:t>
                      </a:r>
                      <a:r>
                        <a:rPr lang="de-DE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de-DE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</a:p>
                    <a:p>
                      <a:pPr lvl="1"/>
                      <a:r>
                        <a:rPr lang="de-DE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</a:t>
                      </a:r>
                    </a:p>
                    <a:p>
                      <a:r>
                        <a:rPr lang="uk-UA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Бурі</a:t>
                      </a:r>
                      <a:r>
                        <a:rPr lang="uk-UA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лісові  </a:t>
                      </a:r>
                      <a:r>
                        <a:rPr lang="de-DE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uk-UA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de-DE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endParaRPr lang="ru-RU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3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Лісові: </a:t>
                      </a:r>
                      <a:r>
                        <a:rPr lang="uk-UA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r>
                        <a:rPr lang="de-DE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uk-UA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(хвойні)</a:t>
                      </a:r>
                      <a:endParaRPr lang="ru-RU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94134" y="1362539"/>
            <a:ext cx="288032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25332" y="1949755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232210" y="1964335"/>
            <a:ext cx="144016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361880" y="2108351"/>
            <a:ext cx="144016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242582" y="1970415"/>
            <a:ext cx="216024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293373" y="2009817"/>
            <a:ext cx="216024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Куб 23"/>
          <p:cNvSpPr/>
          <p:nvPr/>
        </p:nvSpPr>
        <p:spPr>
          <a:xfrm>
            <a:off x="1196249" y="2508966"/>
            <a:ext cx="288032" cy="288032"/>
          </a:xfrm>
          <a:prstGeom prst="cub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данные 24"/>
          <p:cNvSpPr/>
          <p:nvPr/>
        </p:nvSpPr>
        <p:spPr>
          <a:xfrm>
            <a:off x="1242582" y="2501231"/>
            <a:ext cx="270632" cy="73073"/>
          </a:xfrm>
          <a:prstGeom prst="flowChartInputOutp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данные 25"/>
          <p:cNvSpPr/>
          <p:nvPr/>
        </p:nvSpPr>
        <p:spPr>
          <a:xfrm>
            <a:off x="1426500" y="2492873"/>
            <a:ext cx="76570" cy="29816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9016"/>
              <a:gd name="connsiteY0" fmla="*/ 11354 h 11354"/>
              <a:gd name="connsiteX1" fmla="*/ 1016 w 9016"/>
              <a:gd name="connsiteY1" fmla="*/ 0 h 11354"/>
              <a:gd name="connsiteX2" fmla="*/ 9016 w 9016"/>
              <a:gd name="connsiteY2" fmla="*/ 0 h 11354"/>
              <a:gd name="connsiteX3" fmla="*/ 7016 w 9016"/>
              <a:gd name="connsiteY3" fmla="*/ 10000 h 11354"/>
              <a:gd name="connsiteX4" fmla="*/ 0 w 9016"/>
              <a:gd name="connsiteY4" fmla="*/ 11354 h 11354"/>
              <a:gd name="connsiteX0" fmla="*/ 0 w 10000"/>
              <a:gd name="connsiteY0" fmla="*/ 10000 h 10000"/>
              <a:gd name="connsiteX1" fmla="*/ 1127 w 10000"/>
              <a:gd name="connsiteY1" fmla="*/ 0 h 10000"/>
              <a:gd name="connsiteX2" fmla="*/ 10000 w 10000"/>
              <a:gd name="connsiteY2" fmla="*/ 0 h 10000"/>
              <a:gd name="connsiteX3" fmla="*/ 9966 w 10000"/>
              <a:gd name="connsiteY3" fmla="*/ 8509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127 w 10000"/>
              <a:gd name="connsiteY1" fmla="*/ 2385 h 10000"/>
              <a:gd name="connsiteX2" fmla="*/ 10000 w 10000"/>
              <a:gd name="connsiteY2" fmla="*/ 0 h 10000"/>
              <a:gd name="connsiteX3" fmla="*/ 9966 w 10000"/>
              <a:gd name="connsiteY3" fmla="*/ 8509 h 10000"/>
              <a:gd name="connsiteX4" fmla="*/ 0 w 10000"/>
              <a:gd name="connsiteY4" fmla="*/ 10000 h 10000"/>
              <a:gd name="connsiteX0" fmla="*/ 0 w 9966"/>
              <a:gd name="connsiteY0" fmla="*/ 10596 h 10596"/>
              <a:gd name="connsiteX1" fmla="*/ 1127 w 9966"/>
              <a:gd name="connsiteY1" fmla="*/ 2981 h 10596"/>
              <a:gd name="connsiteX2" fmla="*/ 8908 w 9966"/>
              <a:gd name="connsiteY2" fmla="*/ 0 h 10596"/>
              <a:gd name="connsiteX3" fmla="*/ 9966 w 9966"/>
              <a:gd name="connsiteY3" fmla="*/ 9105 h 10596"/>
              <a:gd name="connsiteX4" fmla="*/ 0 w 9966"/>
              <a:gd name="connsiteY4" fmla="*/ 10596 h 1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6" h="10596">
                <a:moveTo>
                  <a:pt x="0" y="10596"/>
                </a:moveTo>
                <a:lnTo>
                  <a:pt x="1127" y="2981"/>
                </a:lnTo>
                <a:lnTo>
                  <a:pt x="8908" y="0"/>
                </a:lnTo>
                <a:cubicBezTo>
                  <a:pt x="8897" y="2836"/>
                  <a:pt x="9977" y="6269"/>
                  <a:pt x="9966" y="9105"/>
                </a:cubicBezTo>
                <a:lnTo>
                  <a:pt x="0" y="10596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уб 26"/>
          <p:cNvSpPr/>
          <p:nvPr/>
        </p:nvSpPr>
        <p:spPr>
          <a:xfrm>
            <a:off x="1213802" y="3049823"/>
            <a:ext cx="296155" cy="288032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ссылка на другую страницу 27"/>
          <p:cNvSpPr/>
          <p:nvPr/>
        </p:nvSpPr>
        <p:spPr>
          <a:xfrm flipV="1">
            <a:off x="1293373" y="3588053"/>
            <a:ext cx="151160" cy="252317"/>
          </a:xfrm>
          <a:prstGeom prst="flowChartOffpageConnector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153622" y="4197392"/>
            <a:ext cx="369056" cy="14401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суммирования 29"/>
          <p:cNvSpPr/>
          <p:nvPr/>
        </p:nvSpPr>
        <p:spPr>
          <a:xfrm>
            <a:off x="1242582" y="4710574"/>
            <a:ext cx="288032" cy="296416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извлечение 30"/>
          <p:cNvSpPr/>
          <p:nvPr/>
        </p:nvSpPr>
        <p:spPr>
          <a:xfrm>
            <a:off x="1283943" y="4865148"/>
            <a:ext cx="184565" cy="145751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923"/>
              <a:gd name="connsiteY0" fmla="*/ 9077 h 10000"/>
              <a:gd name="connsiteX1" fmla="*/ 5923 w 10923"/>
              <a:gd name="connsiteY1" fmla="*/ 0 h 10000"/>
              <a:gd name="connsiteX2" fmla="*/ 10923 w 10923"/>
              <a:gd name="connsiteY2" fmla="*/ 10000 h 10000"/>
              <a:gd name="connsiteX3" fmla="*/ 0 w 10923"/>
              <a:gd name="connsiteY3" fmla="*/ 9077 h 10000"/>
              <a:gd name="connsiteX0" fmla="*/ 0 w 13231"/>
              <a:gd name="connsiteY0" fmla="*/ 9077 h 9077"/>
              <a:gd name="connsiteX1" fmla="*/ 5923 w 13231"/>
              <a:gd name="connsiteY1" fmla="*/ 0 h 9077"/>
              <a:gd name="connsiteX2" fmla="*/ 13231 w 13231"/>
              <a:gd name="connsiteY2" fmla="*/ 9077 h 9077"/>
              <a:gd name="connsiteX3" fmla="*/ 0 w 13231"/>
              <a:gd name="connsiteY3" fmla="*/ 9077 h 9077"/>
              <a:gd name="connsiteX0" fmla="*/ 0 w 10000"/>
              <a:gd name="connsiteY0" fmla="*/ 8474 h 10000"/>
              <a:gd name="connsiteX1" fmla="*/ 447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8474 h 10000"/>
              <a:gd name="connsiteX0" fmla="*/ 0 w 9302"/>
              <a:gd name="connsiteY0" fmla="*/ 8474 h 9491"/>
              <a:gd name="connsiteX1" fmla="*/ 4477 w 9302"/>
              <a:gd name="connsiteY1" fmla="*/ 0 h 9491"/>
              <a:gd name="connsiteX2" fmla="*/ 9302 w 9302"/>
              <a:gd name="connsiteY2" fmla="*/ 9491 h 9491"/>
              <a:gd name="connsiteX3" fmla="*/ 0 w 9302"/>
              <a:gd name="connsiteY3" fmla="*/ 8474 h 9491"/>
              <a:gd name="connsiteX0" fmla="*/ 0 w 8667"/>
              <a:gd name="connsiteY0" fmla="*/ 8928 h 8928"/>
              <a:gd name="connsiteX1" fmla="*/ 4813 w 8667"/>
              <a:gd name="connsiteY1" fmla="*/ 0 h 8928"/>
              <a:gd name="connsiteX2" fmla="*/ 8667 w 8667"/>
              <a:gd name="connsiteY2" fmla="*/ 8465 h 8928"/>
              <a:gd name="connsiteX3" fmla="*/ 0 w 8667"/>
              <a:gd name="connsiteY3" fmla="*/ 8928 h 8928"/>
              <a:gd name="connsiteX0" fmla="*/ 0 w 9615"/>
              <a:gd name="connsiteY0" fmla="*/ 8854 h 9481"/>
              <a:gd name="connsiteX1" fmla="*/ 5168 w 9615"/>
              <a:gd name="connsiteY1" fmla="*/ 0 h 9481"/>
              <a:gd name="connsiteX2" fmla="*/ 9615 w 9615"/>
              <a:gd name="connsiteY2" fmla="*/ 9481 h 9481"/>
              <a:gd name="connsiteX3" fmla="*/ 0 w 9615"/>
              <a:gd name="connsiteY3" fmla="*/ 8854 h 9481"/>
              <a:gd name="connsiteX0" fmla="*/ 0 w 10000"/>
              <a:gd name="connsiteY0" fmla="*/ 9339 h 10130"/>
              <a:gd name="connsiteX1" fmla="*/ 5375 w 10000"/>
              <a:gd name="connsiteY1" fmla="*/ 0 h 10130"/>
              <a:gd name="connsiteX2" fmla="*/ 10000 w 10000"/>
              <a:gd name="connsiteY2" fmla="*/ 10000 h 10130"/>
              <a:gd name="connsiteX3" fmla="*/ 0 w 10000"/>
              <a:gd name="connsiteY3" fmla="*/ 9339 h 10130"/>
              <a:gd name="connsiteX0" fmla="*/ 0 w 9200"/>
              <a:gd name="connsiteY0" fmla="*/ 9339 h 10605"/>
              <a:gd name="connsiteX1" fmla="*/ 5375 w 9200"/>
              <a:gd name="connsiteY1" fmla="*/ 0 h 10605"/>
              <a:gd name="connsiteX2" fmla="*/ 9200 w 9200"/>
              <a:gd name="connsiteY2" fmla="*/ 10605 h 10605"/>
              <a:gd name="connsiteX3" fmla="*/ 0 w 9200"/>
              <a:gd name="connsiteY3" fmla="*/ 9339 h 10605"/>
              <a:gd name="connsiteX0" fmla="*/ 0 w 10870"/>
              <a:gd name="connsiteY0" fmla="*/ 8806 h 10000"/>
              <a:gd name="connsiteX1" fmla="*/ 5842 w 10870"/>
              <a:gd name="connsiteY1" fmla="*/ 0 h 10000"/>
              <a:gd name="connsiteX2" fmla="*/ 10870 w 10870"/>
              <a:gd name="connsiteY2" fmla="*/ 10000 h 10000"/>
              <a:gd name="connsiteX3" fmla="*/ 0 w 10870"/>
              <a:gd name="connsiteY3" fmla="*/ 8806 h 10000"/>
              <a:gd name="connsiteX0" fmla="*/ 0 w 10870"/>
              <a:gd name="connsiteY0" fmla="*/ 8806 h 10408"/>
              <a:gd name="connsiteX1" fmla="*/ 5842 w 10870"/>
              <a:gd name="connsiteY1" fmla="*/ 0 h 10408"/>
              <a:gd name="connsiteX2" fmla="*/ 10870 w 10870"/>
              <a:gd name="connsiteY2" fmla="*/ 10000 h 10408"/>
              <a:gd name="connsiteX3" fmla="*/ 0 w 10870"/>
              <a:gd name="connsiteY3" fmla="*/ 8806 h 10408"/>
              <a:gd name="connsiteX0" fmla="*/ 0 w 9566"/>
              <a:gd name="connsiteY0" fmla="*/ 8806 h 9692"/>
              <a:gd name="connsiteX1" fmla="*/ 5842 w 9566"/>
              <a:gd name="connsiteY1" fmla="*/ 0 h 9692"/>
              <a:gd name="connsiteX2" fmla="*/ 9566 w 9566"/>
              <a:gd name="connsiteY2" fmla="*/ 8860 h 9692"/>
              <a:gd name="connsiteX3" fmla="*/ 0 w 9566"/>
              <a:gd name="connsiteY3" fmla="*/ 8806 h 9692"/>
              <a:gd name="connsiteX0" fmla="*/ 0 w 10000"/>
              <a:gd name="connsiteY0" fmla="*/ 9086 h 10219"/>
              <a:gd name="connsiteX1" fmla="*/ 6107 w 10000"/>
              <a:gd name="connsiteY1" fmla="*/ 0 h 10219"/>
              <a:gd name="connsiteX2" fmla="*/ 10000 w 10000"/>
              <a:gd name="connsiteY2" fmla="*/ 9142 h 10219"/>
              <a:gd name="connsiteX3" fmla="*/ 0 w 10000"/>
              <a:gd name="connsiteY3" fmla="*/ 9086 h 10219"/>
              <a:gd name="connsiteX0" fmla="*/ 0 w 9091"/>
              <a:gd name="connsiteY0" fmla="*/ 9086 h 10999"/>
              <a:gd name="connsiteX1" fmla="*/ 6107 w 9091"/>
              <a:gd name="connsiteY1" fmla="*/ 0 h 10999"/>
              <a:gd name="connsiteX2" fmla="*/ 9091 w 9091"/>
              <a:gd name="connsiteY2" fmla="*/ 10318 h 10999"/>
              <a:gd name="connsiteX3" fmla="*/ 0 w 9091"/>
              <a:gd name="connsiteY3" fmla="*/ 9086 h 10999"/>
              <a:gd name="connsiteX0" fmla="*/ 0 w 11500"/>
              <a:gd name="connsiteY0" fmla="*/ 8261 h 9613"/>
              <a:gd name="connsiteX1" fmla="*/ 6718 w 11500"/>
              <a:gd name="connsiteY1" fmla="*/ 0 h 9613"/>
              <a:gd name="connsiteX2" fmla="*/ 11500 w 11500"/>
              <a:gd name="connsiteY2" fmla="*/ 8846 h 9613"/>
              <a:gd name="connsiteX3" fmla="*/ 0 w 11500"/>
              <a:gd name="connsiteY3" fmla="*/ 8261 h 9613"/>
              <a:gd name="connsiteX0" fmla="*/ 0 w 9565"/>
              <a:gd name="connsiteY0" fmla="*/ 8594 h 9664"/>
              <a:gd name="connsiteX1" fmla="*/ 5842 w 9565"/>
              <a:gd name="connsiteY1" fmla="*/ 0 h 9664"/>
              <a:gd name="connsiteX2" fmla="*/ 9565 w 9565"/>
              <a:gd name="connsiteY2" fmla="*/ 8646 h 9664"/>
              <a:gd name="connsiteX3" fmla="*/ 0 w 9565"/>
              <a:gd name="connsiteY3" fmla="*/ 8594 h 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5" h="9664">
                <a:moveTo>
                  <a:pt x="0" y="8594"/>
                </a:moveTo>
                <a:lnTo>
                  <a:pt x="5842" y="0"/>
                </a:lnTo>
                <a:lnTo>
                  <a:pt x="9565" y="8646"/>
                </a:lnTo>
                <a:cubicBezTo>
                  <a:pt x="5942" y="10112"/>
                  <a:pt x="3623" y="9908"/>
                  <a:pt x="0" y="8594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извлечение 30"/>
          <p:cNvSpPr/>
          <p:nvPr/>
        </p:nvSpPr>
        <p:spPr>
          <a:xfrm flipV="1">
            <a:off x="1267319" y="4737358"/>
            <a:ext cx="189119" cy="123660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923"/>
              <a:gd name="connsiteY0" fmla="*/ 9077 h 10000"/>
              <a:gd name="connsiteX1" fmla="*/ 5923 w 10923"/>
              <a:gd name="connsiteY1" fmla="*/ 0 h 10000"/>
              <a:gd name="connsiteX2" fmla="*/ 10923 w 10923"/>
              <a:gd name="connsiteY2" fmla="*/ 10000 h 10000"/>
              <a:gd name="connsiteX3" fmla="*/ 0 w 10923"/>
              <a:gd name="connsiteY3" fmla="*/ 9077 h 10000"/>
              <a:gd name="connsiteX0" fmla="*/ 0 w 13231"/>
              <a:gd name="connsiteY0" fmla="*/ 9077 h 9077"/>
              <a:gd name="connsiteX1" fmla="*/ 5923 w 13231"/>
              <a:gd name="connsiteY1" fmla="*/ 0 h 9077"/>
              <a:gd name="connsiteX2" fmla="*/ 13231 w 13231"/>
              <a:gd name="connsiteY2" fmla="*/ 9077 h 9077"/>
              <a:gd name="connsiteX3" fmla="*/ 0 w 13231"/>
              <a:gd name="connsiteY3" fmla="*/ 9077 h 9077"/>
              <a:gd name="connsiteX0" fmla="*/ 0 w 10000"/>
              <a:gd name="connsiteY0" fmla="*/ 8474 h 10000"/>
              <a:gd name="connsiteX1" fmla="*/ 447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8474 h 10000"/>
              <a:gd name="connsiteX0" fmla="*/ 0 w 9302"/>
              <a:gd name="connsiteY0" fmla="*/ 8474 h 9491"/>
              <a:gd name="connsiteX1" fmla="*/ 4477 w 9302"/>
              <a:gd name="connsiteY1" fmla="*/ 0 h 9491"/>
              <a:gd name="connsiteX2" fmla="*/ 9302 w 9302"/>
              <a:gd name="connsiteY2" fmla="*/ 9491 h 9491"/>
              <a:gd name="connsiteX3" fmla="*/ 0 w 9302"/>
              <a:gd name="connsiteY3" fmla="*/ 8474 h 9491"/>
              <a:gd name="connsiteX0" fmla="*/ 0 w 8667"/>
              <a:gd name="connsiteY0" fmla="*/ 8928 h 8928"/>
              <a:gd name="connsiteX1" fmla="*/ 4813 w 8667"/>
              <a:gd name="connsiteY1" fmla="*/ 0 h 8928"/>
              <a:gd name="connsiteX2" fmla="*/ 8667 w 8667"/>
              <a:gd name="connsiteY2" fmla="*/ 8465 h 8928"/>
              <a:gd name="connsiteX3" fmla="*/ 0 w 8667"/>
              <a:gd name="connsiteY3" fmla="*/ 8928 h 8928"/>
              <a:gd name="connsiteX0" fmla="*/ 0 w 9615"/>
              <a:gd name="connsiteY0" fmla="*/ 8854 h 9481"/>
              <a:gd name="connsiteX1" fmla="*/ 5168 w 9615"/>
              <a:gd name="connsiteY1" fmla="*/ 0 h 9481"/>
              <a:gd name="connsiteX2" fmla="*/ 9615 w 9615"/>
              <a:gd name="connsiteY2" fmla="*/ 9481 h 9481"/>
              <a:gd name="connsiteX3" fmla="*/ 0 w 9615"/>
              <a:gd name="connsiteY3" fmla="*/ 8854 h 9481"/>
              <a:gd name="connsiteX0" fmla="*/ 0 w 10000"/>
              <a:gd name="connsiteY0" fmla="*/ 9339 h 10130"/>
              <a:gd name="connsiteX1" fmla="*/ 5375 w 10000"/>
              <a:gd name="connsiteY1" fmla="*/ 0 h 10130"/>
              <a:gd name="connsiteX2" fmla="*/ 10000 w 10000"/>
              <a:gd name="connsiteY2" fmla="*/ 10000 h 10130"/>
              <a:gd name="connsiteX3" fmla="*/ 0 w 10000"/>
              <a:gd name="connsiteY3" fmla="*/ 9339 h 10130"/>
              <a:gd name="connsiteX0" fmla="*/ 0 w 9200"/>
              <a:gd name="connsiteY0" fmla="*/ 9339 h 10605"/>
              <a:gd name="connsiteX1" fmla="*/ 5375 w 9200"/>
              <a:gd name="connsiteY1" fmla="*/ 0 h 10605"/>
              <a:gd name="connsiteX2" fmla="*/ 9200 w 9200"/>
              <a:gd name="connsiteY2" fmla="*/ 10605 h 10605"/>
              <a:gd name="connsiteX3" fmla="*/ 0 w 9200"/>
              <a:gd name="connsiteY3" fmla="*/ 9339 h 10605"/>
              <a:gd name="connsiteX0" fmla="*/ 0 w 10870"/>
              <a:gd name="connsiteY0" fmla="*/ 8806 h 10000"/>
              <a:gd name="connsiteX1" fmla="*/ 5842 w 10870"/>
              <a:gd name="connsiteY1" fmla="*/ 0 h 10000"/>
              <a:gd name="connsiteX2" fmla="*/ 10870 w 10870"/>
              <a:gd name="connsiteY2" fmla="*/ 10000 h 10000"/>
              <a:gd name="connsiteX3" fmla="*/ 0 w 10870"/>
              <a:gd name="connsiteY3" fmla="*/ 8806 h 10000"/>
              <a:gd name="connsiteX0" fmla="*/ 0 w 10870"/>
              <a:gd name="connsiteY0" fmla="*/ 8806 h 10408"/>
              <a:gd name="connsiteX1" fmla="*/ 5842 w 10870"/>
              <a:gd name="connsiteY1" fmla="*/ 0 h 10408"/>
              <a:gd name="connsiteX2" fmla="*/ 10870 w 10870"/>
              <a:gd name="connsiteY2" fmla="*/ 10000 h 10408"/>
              <a:gd name="connsiteX3" fmla="*/ 0 w 10870"/>
              <a:gd name="connsiteY3" fmla="*/ 8806 h 10408"/>
              <a:gd name="connsiteX0" fmla="*/ 0 w 9566"/>
              <a:gd name="connsiteY0" fmla="*/ 8806 h 9692"/>
              <a:gd name="connsiteX1" fmla="*/ 5842 w 9566"/>
              <a:gd name="connsiteY1" fmla="*/ 0 h 9692"/>
              <a:gd name="connsiteX2" fmla="*/ 9566 w 9566"/>
              <a:gd name="connsiteY2" fmla="*/ 8860 h 9692"/>
              <a:gd name="connsiteX3" fmla="*/ 0 w 9566"/>
              <a:gd name="connsiteY3" fmla="*/ 8806 h 9692"/>
              <a:gd name="connsiteX0" fmla="*/ 0 w 10000"/>
              <a:gd name="connsiteY0" fmla="*/ 9086 h 10219"/>
              <a:gd name="connsiteX1" fmla="*/ 6107 w 10000"/>
              <a:gd name="connsiteY1" fmla="*/ 0 h 10219"/>
              <a:gd name="connsiteX2" fmla="*/ 10000 w 10000"/>
              <a:gd name="connsiteY2" fmla="*/ 9142 h 10219"/>
              <a:gd name="connsiteX3" fmla="*/ 0 w 10000"/>
              <a:gd name="connsiteY3" fmla="*/ 9086 h 10219"/>
              <a:gd name="connsiteX0" fmla="*/ 0 w 9091"/>
              <a:gd name="connsiteY0" fmla="*/ 9086 h 10999"/>
              <a:gd name="connsiteX1" fmla="*/ 6107 w 9091"/>
              <a:gd name="connsiteY1" fmla="*/ 0 h 10999"/>
              <a:gd name="connsiteX2" fmla="*/ 9091 w 9091"/>
              <a:gd name="connsiteY2" fmla="*/ 10318 h 10999"/>
              <a:gd name="connsiteX3" fmla="*/ 0 w 9091"/>
              <a:gd name="connsiteY3" fmla="*/ 9086 h 10999"/>
              <a:gd name="connsiteX0" fmla="*/ 0 w 11500"/>
              <a:gd name="connsiteY0" fmla="*/ 8261 h 9613"/>
              <a:gd name="connsiteX1" fmla="*/ 6718 w 11500"/>
              <a:gd name="connsiteY1" fmla="*/ 0 h 9613"/>
              <a:gd name="connsiteX2" fmla="*/ 11500 w 11500"/>
              <a:gd name="connsiteY2" fmla="*/ 8846 h 9613"/>
              <a:gd name="connsiteX3" fmla="*/ 0 w 11500"/>
              <a:gd name="connsiteY3" fmla="*/ 8261 h 9613"/>
              <a:gd name="connsiteX0" fmla="*/ 0 w 10000"/>
              <a:gd name="connsiteY0" fmla="*/ 8594 h 10629"/>
              <a:gd name="connsiteX1" fmla="*/ 5842 w 10000"/>
              <a:gd name="connsiteY1" fmla="*/ 0 h 10629"/>
              <a:gd name="connsiteX2" fmla="*/ 10000 w 10000"/>
              <a:gd name="connsiteY2" fmla="*/ 10046 h 10629"/>
              <a:gd name="connsiteX3" fmla="*/ 0 w 10000"/>
              <a:gd name="connsiteY3" fmla="*/ 8594 h 10629"/>
              <a:gd name="connsiteX0" fmla="*/ 0 w 10000"/>
              <a:gd name="connsiteY0" fmla="*/ 8594 h 10629"/>
              <a:gd name="connsiteX1" fmla="*/ 5842 w 10000"/>
              <a:gd name="connsiteY1" fmla="*/ 0 h 10629"/>
              <a:gd name="connsiteX2" fmla="*/ 10000 w 10000"/>
              <a:gd name="connsiteY2" fmla="*/ 10046 h 10629"/>
              <a:gd name="connsiteX3" fmla="*/ 0 w 10000"/>
              <a:gd name="connsiteY3" fmla="*/ 8594 h 10629"/>
              <a:gd name="connsiteX0" fmla="*/ 13 w 10013"/>
              <a:gd name="connsiteY0" fmla="*/ 8594 h 12444"/>
              <a:gd name="connsiteX1" fmla="*/ 5855 w 10013"/>
              <a:gd name="connsiteY1" fmla="*/ 0 h 12444"/>
              <a:gd name="connsiteX2" fmla="*/ 10013 w 10013"/>
              <a:gd name="connsiteY2" fmla="*/ 10046 h 12444"/>
              <a:gd name="connsiteX3" fmla="*/ 4439 w 10013"/>
              <a:gd name="connsiteY3" fmla="*/ 12390 h 12444"/>
              <a:gd name="connsiteX4" fmla="*/ 13 w 10013"/>
              <a:gd name="connsiteY4" fmla="*/ 8594 h 12444"/>
              <a:gd name="connsiteX0" fmla="*/ 13 w 10013"/>
              <a:gd name="connsiteY0" fmla="*/ 8594 h 12444"/>
              <a:gd name="connsiteX1" fmla="*/ 5855 w 10013"/>
              <a:gd name="connsiteY1" fmla="*/ 0 h 12444"/>
              <a:gd name="connsiteX2" fmla="*/ 10013 w 10013"/>
              <a:gd name="connsiteY2" fmla="*/ 10046 h 12444"/>
              <a:gd name="connsiteX3" fmla="*/ 4439 w 10013"/>
              <a:gd name="connsiteY3" fmla="*/ 12390 h 12444"/>
              <a:gd name="connsiteX4" fmla="*/ 13 w 10013"/>
              <a:gd name="connsiteY4" fmla="*/ 8594 h 1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3" h="12444">
                <a:moveTo>
                  <a:pt x="13" y="8594"/>
                </a:moveTo>
                <a:lnTo>
                  <a:pt x="5855" y="0"/>
                </a:lnTo>
                <a:lnTo>
                  <a:pt x="10013" y="10046"/>
                </a:lnTo>
                <a:cubicBezTo>
                  <a:pt x="9777" y="12111"/>
                  <a:pt x="6106" y="12632"/>
                  <a:pt x="4439" y="12390"/>
                </a:cubicBezTo>
                <a:cubicBezTo>
                  <a:pt x="2772" y="12148"/>
                  <a:pt x="-223" y="10659"/>
                  <a:pt x="13" y="8594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6670">
            <a:off x="-268983" y="5093588"/>
            <a:ext cx="2250309" cy="1515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1056">
            <a:off x="6902617" y="4953707"/>
            <a:ext cx="2080075" cy="1514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659">
            <a:off x="7258211" y="198876"/>
            <a:ext cx="2006634" cy="1498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2802">
            <a:off x="-125714" y="267859"/>
            <a:ext cx="1754292" cy="1256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384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927004"/>
              </p:ext>
            </p:extLst>
          </p:nvPr>
        </p:nvGraphicFramePr>
        <p:xfrm>
          <a:off x="611560" y="836712"/>
          <a:ext cx="7920882" cy="497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0294"/>
                <a:gridCol w="2640294"/>
                <a:gridCol w="2640294"/>
              </a:tblGrid>
              <a:tr h="579120">
                <a:tc gridSpan="3">
                  <a:txBody>
                    <a:bodyPr/>
                    <a:lstStyle/>
                    <a:p>
                      <a:pPr algn="ctr"/>
                      <a:r>
                        <a:rPr lang="uk-UA" sz="3200" b="1" i="1" cap="none" spc="0" dirty="0" smtClean="0">
                          <a:ln w="1016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Segoe Print" panose="02000600000000000000" pitchFamily="2" charset="0"/>
                        </a:rPr>
                        <a:t>Населення</a:t>
                      </a:r>
                      <a:endParaRPr lang="ru-RU" sz="3200" b="1" i="1" cap="none" spc="0" dirty="0">
                        <a:ln w="1016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Демографічна ситуація</a:t>
                      </a:r>
                      <a:endParaRPr lang="ru-RU" sz="18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населення</a:t>
                      </a:r>
                      <a:endParaRPr lang="ru-RU" sz="18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Розселення</a:t>
                      </a:r>
                      <a:endParaRPr lang="ru-RU" sz="18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uk-UA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тип </a:t>
                      </a:r>
                      <a:r>
                        <a:rPr lang="uk-UA" sz="14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відтвореня</a:t>
                      </a:r>
                      <a:r>
                        <a:rPr lang="uk-UA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uk-UA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 4 н</a:t>
                      </a:r>
                      <a:r>
                        <a:rPr lang="uk-UA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10, 5с = -1, 1 </a:t>
                      </a:r>
                      <a:r>
                        <a:rPr lang="uk-UA" sz="1400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uk-UA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uk-UA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Національна:</a:t>
                      </a:r>
                      <a:r>
                        <a:rPr lang="uk-UA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однонаціональна</a:t>
                      </a:r>
                      <a:r>
                        <a:rPr lang="uk-UA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країна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Німці - </a:t>
                      </a:r>
                      <a:r>
                        <a:rPr lang="en-US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uk-UA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99%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Лужичани</a:t>
                      </a:r>
                      <a:r>
                        <a:rPr lang="uk-UA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західні слов'яни) – 0, 2 %</a:t>
                      </a:r>
                      <a:endParaRPr lang="ru-RU" sz="1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uk-UA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 густота населення – 231, 9 </a:t>
                      </a:r>
                      <a:r>
                        <a:rPr lang="uk-UA" sz="14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чол</a:t>
                      </a:r>
                      <a:r>
                        <a:rPr lang="uk-UA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./км</a:t>
                      </a:r>
                      <a:r>
                        <a:rPr lang="uk-UA" sz="1400" i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i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 – </a:t>
                      </a:r>
                      <a:r>
                        <a:rPr lang="uk-UA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Рур, </a:t>
                      </a:r>
                      <a:r>
                        <a:rPr lang="ru-RU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Саар (440-500 </a:t>
                      </a:r>
                      <a:r>
                        <a:rPr lang="uk-UA" sz="14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чол</a:t>
                      </a:r>
                      <a:r>
                        <a:rPr lang="uk-UA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./км</a:t>
                      </a:r>
                      <a:r>
                        <a:rPr lang="uk-UA" sz="1400" i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 – </a:t>
                      </a:r>
                      <a:r>
                        <a:rPr lang="uk-UA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пн.–</a:t>
                      </a:r>
                      <a:r>
                        <a:rPr lang="uk-UA" sz="1400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</a:t>
                      </a:r>
                      <a:r>
                        <a:rPr lang="uk-UA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(60-70 </a:t>
                      </a:r>
                      <a:r>
                        <a:rPr lang="uk-UA" sz="14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чол</a:t>
                      </a:r>
                      <a:r>
                        <a:rPr lang="uk-UA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./км</a:t>
                      </a:r>
                      <a:r>
                        <a:rPr lang="uk-UA" sz="1400" i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endParaRPr lang="ru-RU" sz="1400" i="1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2"/>
                      </a:pPr>
                      <a:r>
                        <a:rPr lang="uk-UA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Додатне сальдо міграції:</a:t>
                      </a:r>
                      <a:endParaRPr lang="ru-RU" sz="14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uk-UA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Тимчасові</a:t>
                      </a:r>
                      <a:r>
                        <a:rPr lang="uk-UA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робітники з Середземномор'я</a:t>
                      </a:r>
                      <a:endParaRPr lang="uk-UA" sz="14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2"/>
                      </a:pPr>
                      <a:r>
                        <a:rPr lang="uk-UA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 урбанізації – 87%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Міста</a:t>
                      </a:r>
                      <a:r>
                        <a:rPr lang="uk-UA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(з передмістями):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Франкфурт-на-Майні</a:t>
                      </a:r>
                      <a:r>
                        <a:rPr lang="uk-UA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(3, 6 млн </a:t>
                      </a:r>
                      <a:r>
                        <a:rPr lang="uk-UA" sz="1400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чол</a:t>
                      </a:r>
                      <a:r>
                        <a:rPr lang="uk-UA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Берлін (3, 5 млн </a:t>
                      </a:r>
                      <a:r>
                        <a:rPr lang="uk-UA" sz="1400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чол</a:t>
                      </a:r>
                      <a:r>
                        <a:rPr lang="uk-UA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Дюссельдорф (3 млн </a:t>
                      </a:r>
                      <a:r>
                        <a:rPr lang="uk-UA" sz="1400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чол</a:t>
                      </a:r>
                      <a:r>
                        <a:rPr lang="uk-UA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Кельн (2, 9 млн </a:t>
                      </a:r>
                      <a:r>
                        <a:rPr lang="uk-UA" sz="1400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чол</a:t>
                      </a:r>
                      <a:r>
                        <a:rPr lang="uk-UA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Гамбург (1, 8 млн </a:t>
                      </a:r>
                      <a:r>
                        <a:rPr lang="uk-UA" sz="1400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чол</a:t>
                      </a:r>
                      <a:r>
                        <a:rPr lang="uk-UA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Мюнхен (1, 4 млн </a:t>
                      </a:r>
                      <a:r>
                        <a:rPr lang="uk-UA" sz="1400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чол</a:t>
                      </a:r>
                      <a:r>
                        <a:rPr lang="uk-UA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Міські агломерації: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4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Рейнсько</a:t>
                      </a:r>
                      <a:r>
                        <a:rPr lang="uk-UA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-Рурська (11 млн </a:t>
                      </a:r>
                      <a:r>
                        <a:rPr lang="uk-UA" sz="14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чол</a:t>
                      </a:r>
                      <a:r>
                        <a:rPr lang="uk-UA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 ≈ 100 міст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Мегаполіс: </a:t>
                      </a:r>
                      <a:r>
                        <a:rPr lang="uk-UA" sz="14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Прирейнський</a:t>
                      </a:r>
                      <a:endParaRPr lang="ru-RU" sz="1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66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3"/>
                      </a:pPr>
                      <a:r>
                        <a:rPr lang="uk-UA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Еміграція</a:t>
                      </a:r>
                      <a:r>
                        <a:rPr lang="uk-UA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Австралії, Південної Африки, Латинської Америки</a:t>
                      </a:r>
                      <a:endParaRPr lang="ru-RU" sz="1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2"/>
                      </a:pPr>
                      <a:r>
                        <a:rPr lang="uk-UA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Релігійна: християнство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Протестанти</a:t>
                      </a:r>
                      <a:r>
                        <a:rPr lang="uk-UA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(пн., </a:t>
                      </a:r>
                      <a:r>
                        <a:rPr lang="uk-UA" sz="1400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</a:t>
                      </a:r>
                      <a:r>
                        <a:rPr lang="uk-UA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 – 45%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Католики (</a:t>
                      </a:r>
                      <a:r>
                        <a:rPr lang="uk-UA" sz="1400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пд</a:t>
                      </a:r>
                      <a:r>
                        <a:rPr lang="uk-UA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uk-UA" sz="1400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зх</a:t>
                      </a:r>
                      <a:r>
                        <a:rPr lang="uk-UA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 – 37%</a:t>
                      </a:r>
                      <a:endParaRPr lang="ru-RU" sz="1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9822">
            <a:off x="6932975" y="204034"/>
            <a:ext cx="2199001" cy="1467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65">
            <a:off x="539552" y="4509120"/>
            <a:ext cx="2736304" cy="2052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4966">
            <a:off x="-356569" y="-56730"/>
            <a:ext cx="2062200" cy="1375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4684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i="1" dirty="0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Господарство</a:t>
            </a:r>
            <a:endParaRPr lang="ru-RU" sz="4800" b="1" i="1" dirty="0">
              <a:ln w="1016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204864"/>
            <a:ext cx="82089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+mj-lt"/>
              <a:buAutoNum type="arabicParenR"/>
            </a:pPr>
            <a:r>
              <a:rPr lang="uk-UA" sz="28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Постіндустріальна країна;</a:t>
            </a:r>
          </a:p>
          <a:p>
            <a:pPr>
              <a:buFont typeface="+mj-lt"/>
              <a:buAutoNum type="arabicParenR"/>
            </a:pPr>
            <a:r>
              <a:rPr lang="uk-UA" sz="28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Територіальна </a:t>
            </a:r>
            <a:r>
              <a:rPr lang="uk-UA" sz="28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стрктура</a:t>
            </a:r>
            <a:r>
              <a:rPr lang="uk-UA" sz="28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господарства: найбільша концентрація промисловості у </a:t>
            </a:r>
            <a:r>
              <a:rPr lang="uk-UA" sz="28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Прирейському</a:t>
            </a:r>
            <a:r>
              <a:rPr lang="uk-UA" sz="28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районі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+mj-lt"/>
              <a:buAutoNum type="arabicParenR"/>
            </a:pPr>
            <a:r>
              <a:rPr lang="uk-UA" sz="28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 злет після ІІ світової війни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90" y="4437112"/>
            <a:ext cx="2880320" cy="23062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342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07C3CFF-DBFB-4608-A30E-0FEB392B8A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TS010164189 (1)</Template>
  <TotalTime>0</TotalTime>
  <Words>896</Words>
  <Application>Microsoft Office PowerPoint</Application>
  <PresentationFormat>Экран (4:3)</PresentationFormat>
  <Paragraphs>193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</vt:lpstr>
      <vt:lpstr>Segoe Print</vt:lpstr>
      <vt:lpstr>Times New Roman</vt:lpstr>
      <vt:lpstr>Webdings</vt:lpstr>
      <vt:lpstr>Wingdings</vt:lpstr>
      <vt:lpstr>Тема Office</vt:lpstr>
      <vt:lpstr>Федеративна республіка Німеччина</vt:lpstr>
      <vt:lpstr>Презентация PowerPoint</vt:lpstr>
      <vt:lpstr>Презентация PowerPoint</vt:lpstr>
      <vt:lpstr>Презентация PowerPoint</vt:lpstr>
      <vt:lpstr>Формування території</vt:lpstr>
      <vt:lpstr>Презентация PowerPoint</vt:lpstr>
      <vt:lpstr>Презентация PowerPoint</vt:lpstr>
      <vt:lpstr>Презентация PowerPoint</vt:lpstr>
      <vt:lpstr>Господарство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2014-01-18T12:25:17Z</dcterms:created>
  <dcterms:modified xsi:type="dcterms:W3CDTF">2014-01-18T15:18:36Z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TC101641899990</vt:lpwstr>
  </property>
</Properties>
</file>