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12F1-380C-4613-BD70-1E7B22CD1B48}" type="datetimeFigureOut">
              <a:rPr lang="uk-UA" smtClean="0"/>
              <a:t>13.04.2014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A7EC-3A59-4B55-9331-8A0B60FF4C4A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12F1-380C-4613-BD70-1E7B22CD1B48}" type="datetimeFigureOut">
              <a:rPr lang="uk-UA" smtClean="0"/>
              <a:t>13.04.2014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A7EC-3A59-4B55-9331-8A0B60FF4C4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12F1-380C-4613-BD70-1E7B22CD1B48}" type="datetimeFigureOut">
              <a:rPr lang="uk-UA" smtClean="0"/>
              <a:t>13.04.2014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A7EC-3A59-4B55-9331-8A0B60FF4C4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12F1-380C-4613-BD70-1E7B22CD1B48}" type="datetimeFigureOut">
              <a:rPr lang="uk-UA" smtClean="0"/>
              <a:t>13.04.2014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A7EC-3A59-4B55-9331-8A0B60FF4C4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12F1-380C-4613-BD70-1E7B22CD1B48}" type="datetimeFigureOut">
              <a:rPr lang="uk-UA" smtClean="0"/>
              <a:t>13.04.2014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A7EC-3A59-4B55-9331-8A0B60FF4C4A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12F1-380C-4613-BD70-1E7B22CD1B48}" type="datetimeFigureOut">
              <a:rPr lang="uk-UA" smtClean="0"/>
              <a:t>13.04.2014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A7EC-3A59-4B55-9331-8A0B60FF4C4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12F1-380C-4613-BD70-1E7B22CD1B48}" type="datetimeFigureOut">
              <a:rPr lang="uk-UA" smtClean="0"/>
              <a:t>13.04.2014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A7EC-3A59-4B55-9331-8A0B60FF4C4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12F1-380C-4613-BD70-1E7B22CD1B48}" type="datetimeFigureOut">
              <a:rPr lang="uk-UA" smtClean="0"/>
              <a:t>13.04.2014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8AA7EC-3A59-4B55-9331-8A0B60FF4C4A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12F1-380C-4613-BD70-1E7B22CD1B48}" type="datetimeFigureOut">
              <a:rPr lang="uk-UA" smtClean="0"/>
              <a:t>13.04.2014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A7EC-3A59-4B55-9331-8A0B60FF4C4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12F1-380C-4613-BD70-1E7B22CD1B48}" type="datetimeFigureOut">
              <a:rPr lang="uk-UA" smtClean="0"/>
              <a:t>13.04.2014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28AA7EC-3A59-4B55-9331-8A0B60FF4C4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52F12F1-380C-4613-BD70-1E7B22CD1B48}" type="datetimeFigureOut">
              <a:rPr lang="uk-UA" smtClean="0"/>
              <a:t>13.04.2014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A7EC-3A59-4B55-9331-8A0B60FF4C4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52F12F1-380C-4613-BD70-1E7B22CD1B48}" type="datetimeFigureOut">
              <a:rPr lang="uk-UA" smtClean="0"/>
              <a:t>13.04.2014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28AA7EC-3A59-4B55-9331-8A0B60FF4C4A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749" r:id="rId1"/>
    <p:sldLayoutId id="2147485750" r:id="rId2"/>
    <p:sldLayoutId id="2147485751" r:id="rId3"/>
    <p:sldLayoutId id="2147485752" r:id="rId4"/>
    <p:sldLayoutId id="2147485753" r:id="rId5"/>
    <p:sldLayoutId id="2147485754" r:id="rId6"/>
    <p:sldLayoutId id="2147485755" r:id="rId7"/>
    <p:sldLayoutId id="2147485756" r:id="rId8"/>
    <p:sldLayoutId id="2147485757" r:id="rId9"/>
    <p:sldLayoutId id="2147485758" r:id="rId10"/>
    <p:sldLayoutId id="214748575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212976"/>
            <a:ext cx="6480048" cy="2301240"/>
          </a:xfrm>
        </p:spPr>
        <p:txBody>
          <a:bodyPr/>
          <a:lstStyle/>
          <a:p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7854696" cy="2736304"/>
          </a:xfrm>
        </p:spPr>
        <p:txBody>
          <a:bodyPr>
            <a:normAutofit/>
          </a:bodyPr>
          <a:lstStyle/>
          <a:p>
            <a:pPr algn="ctr"/>
            <a:r>
              <a:rPr lang="ru-RU" sz="5000" b="1" i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ndalus" pitchFamily="18" charset="-78"/>
              </a:rPr>
              <a:t>Презентація</a:t>
            </a:r>
            <a:r>
              <a:rPr lang="ru-RU" sz="5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ndalus" pitchFamily="18" charset="-78"/>
              </a:rPr>
              <a:t> на тему:</a:t>
            </a:r>
            <a:r>
              <a:rPr lang="de-DE" sz="5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„</a:t>
            </a:r>
            <a:r>
              <a:rPr lang="uk-UA" sz="5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ndalus" pitchFamily="18" charset="-78"/>
              </a:rPr>
              <a:t>Японія</a:t>
            </a:r>
            <a:r>
              <a:rPr lang="de-DE" sz="5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“</a:t>
            </a:r>
            <a:endParaRPr lang="uk-UA" sz="50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ndalus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910017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spc="50" dirty="0" smtClean="0">
                <a:ln w="127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Робота </a:t>
            </a:r>
          </a:p>
          <a:p>
            <a:pPr algn="ctr"/>
            <a:r>
              <a:rPr lang="uk-UA" sz="3200" b="1" i="1" spc="50" dirty="0" smtClean="0">
                <a:ln w="127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учениці 10 класу</a:t>
            </a:r>
          </a:p>
          <a:p>
            <a:pPr algn="ctr"/>
            <a:r>
              <a:rPr lang="uk-UA" sz="3200" b="1" i="1" spc="50" dirty="0" err="1" smtClean="0">
                <a:ln w="127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Турчак</a:t>
            </a:r>
            <a:r>
              <a:rPr lang="uk-UA" sz="3200" b="1" i="1" spc="50" dirty="0" smtClean="0">
                <a:ln w="127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Марини</a:t>
            </a:r>
            <a:endParaRPr lang="uk-UA" sz="3200" b="1" i="1" spc="50" dirty="0">
              <a:ln w="12700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545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/>
          <a:lstStyle/>
          <a:p>
            <a:pPr algn="ctr"/>
            <a:r>
              <a:rPr lang="uk-UA" sz="36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Природні </a:t>
            </a:r>
            <a:r>
              <a:rPr lang="uk-UA" sz="36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умови</a:t>
            </a:r>
            <a:endParaRPr lang="uk-UA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9144000" cy="4525963"/>
          </a:xfrm>
        </p:spPr>
        <p:txBody>
          <a:bodyPr>
            <a:normAutofit/>
          </a:bodyPr>
          <a:lstStyle/>
          <a:p>
            <a:r>
              <a:rPr lang="uk-UA" sz="2000" b="1" i="1" dirty="0" smtClean="0">
                <a:latin typeface="Cambria" pitchFamily="18" charset="0"/>
              </a:rPr>
              <a:t>     Японія </a:t>
            </a:r>
            <a:r>
              <a:rPr lang="uk-UA" sz="2000" b="1" i="1" dirty="0">
                <a:latin typeface="Cambria" pitchFamily="18" charset="0"/>
              </a:rPr>
              <a:t>- переважно гірська країна з переважанням низьких і середньовисотних гір</a:t>
            </a:r>
            <a:r>
              <a:rPr lang="uk-UA" sz="2000" b="1" i="1" dirty="0" smtClean="0">
                <a:latin typeface="Cambria" pitchFamily="18" charset="0"/>
              </a:rPr>
              <a:t>. </a:t>
            </a:r>
            <a:r>
              <a:rPr lang="uk-UA" sz="2000" b="1" i="1" dirty="0">
                <a:latin typeface="Cambria" pitchFamily="18" charset="0"/>
              </a:rPr>
              <a:t>У ландшафтах країни переважають загострені форми рельєфу, проте на півдні о. Хонсю і на </a:t>
            </a:r>
            <a:r>
              <a:rPr lang="uk-UA" sz="2000" b="1" i="1" dirty="0" err="1">
                <a:latin typeface="Cambria" pitchFamily="18" charset="0"/>
              </a:rPr>
              <a:t>о.Кюсю</a:t>
            </a:r>
            <a:r>
              <a:rPr lang="uk-UA" sz="2000" b="1" i="1" dirty="0">
                <a:latin typeface="Cambria" pitchFamily="18" charset="0"/>
              </a:rPr>
              <a:t> рельєф </a:t>
            </a:r>
            <a:r>
              <a:rPr lang="uk-UA" sz="2000" b="1" i="1" dirty="0" smtClean="0">
                <a:latin typeface="Cambria" pitchFamily="18" charset="0"/>
              </a:rPr>
              <a:t>згладжений. </a:t>
            </a:r>
            <a:r>
              <a:rPr lang="uk-UA" sz="2000" b="1" i="1" dirty="0">
                <a:latin typeface="Cambria" pitchFamily="18" charset="0"/>
              </a:rPr>
              <a:t>Найвищі і найбільш розчленовані гори, Японські Альпи, розташовані в центральній частині </a:t>
            </a:r>
            <a:r>
              <a:rPr lang="uk-UA" sz="2000" b="1" i="1" dirty="0" err="1" smtClean="0">
                <a:latin typeface="Cambria" pitchFamily="18" charset="0"/>
              </a:rPr>
              <a:t>о.Хонсю</a:t>
            </a:r>
            <a:r>
              <a:rPr lang="uk-UA" sz="2000" b="1" i="1" dirty="0" smtClean="0">
                <a:latin typeface="Cambria" pitchFamily="18" charset="0"/>
              </a:rPr>
              <a:t> </a:t>
            </a:r>
            <a:r>
              <a:rPr lang="uk-UA" sz="2000" b="1" i="1" dirty="0">
                <a:latin typeface="Cambria" pitchFamily="18" charset="0"/>
              </a:rPr>
              <a:t>на захід від Токіо. Їх окремі списи перевищують 3000 м над рівнем моря, а річкові ущелини врізаються на глибину до 2 км.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84926"/>
            <a:ext cx="5637459" cy="3125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648866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/>
              <a:t>Японськ</a:t>
            </a:r>
            <a:r>
              <a:rPr lang="uk-UA" b="1" i="1" dirty="0" smtClean="0"/>
              <a:t>і Альпи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352782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476672"/>
            <a:ext cx="8748464" cy="4525963"/>
          </a:xfrm>
        </p:spPr>
        <p:txBody>
          <a:bodyPr>
            <a:normAutofit/>
          </a:bodyPr>
          <a:lstStyle/>
          <a:p>
            <a:r>
              <a:rPr lang="uk-UA" sz="2000" b="1" i="1" dirty="0" smtClean="0">
                <a:latin typeface="Cambria" pitchFamily="18" charset="0"/>
              </a:rPr>
              <a:t>   Розташування </a:t>
            </a:r>
            <a:r>
              <a:rPr lang="uk-UA" sz="2000" b="1" i="1" dirty="0">
                <a:latin typeface="Cambria" pitchFamily="18" charset="0"/>
              </a:rPr>
              <a:t>Японії на стику трьох тектонічних плит Тихого Океану, є причиною землетрусів і підвищеної вулканічної активності на архіпелазі. Найвищою горою-вулканом країни є гора </a:t>
            </a:r>
            <a:r>
              <a:rPr lang="uk-UA" sz="2000" b="1" i="1" dirty="0" smtClean="0">
                <a:latin typeface="Cambria" pitchFamily="18" charset="0"/>
              </a:rPr>
              <a:t>Фудзіяма. </a:t>
            </a:r>
            <a:r>
              <a:rPr lang="uk-UA" sz="2000" b="1" i="1" dirty="0">
                <a:latin typeface="Cambria" pitchFamily="18" charset="0"/>
              </a:rPr>
              <a:t>Останні найбільші землетруси сталися 1995 р. (землетрус в Кобе) і 2004 р. (землетрус в </a:t>
            </a:r>
            <a:r>
              <a:rPr lang="uk-UA" sz="2000" b="1" i="1" dirty="0" err="1">
                <a:latin typeface="Cambria" pitchFamily="18" charset="0"/>
              </a:rPr>
              <a:t>Ніїґата</a:t>
            </a:r>
            <a:r>
              <a:rPr lang="uk-UA" sz="2000" b="1" i="1" dirty="0">
                <a:latin typeface="Cambria" pitchFamily="18" charset="0"/>
              </a:rPr>
              <a:t>). Існує багато гейзерів і гарячих природних ванн </a:t>
            </a:r>
            <a:r>
              <a:rPr lang="uk-UA" sz="2000" b="1" i="1" dirty="0" err="1">
                <a:latin typeface="Cambria" pitchFamily="18" charset="0"/>
              </a:rPr>
              <a:t>онсен</a:t>
            </a:r>
            <a:r>
              <a:rPr lang="uk-UA" sz="2000" b="1" i="1" dirty="0">
                <a:latin typeface="Cambria" pitchFamily="18" charset="0"/>
              </a:rPr>
              <a:t>, які використовуються для відпочинку.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80" y="2748864"/>
            <a:ext cx="5888116" cy="3515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30642" y="6425067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Фудзіяма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30626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88640"/>
            <a:ext cx="8964488" cy="3384376"/>
          </a:xfrm>
        </p:spPr>
        <p:txBody>
          <a:bodyPr>
            <a:normAutofit fontScale="92500"/>
          </a:bodyPr>
          <a:lstStyle/>
          <a:p>
            <a:r>
              <a:rPr lang="uk-UA" sz="2200" b="1" i="1" dirty="0">
                <a:latin typeface="Cambria" pitchFamily="18" charset="0"/>
              </a:rPr>
              <a:t>Клімат країни субтропічний мусонний, з певними відмінностями залежно від району, це пояснюється значною протяжністю Японії з півночі на південь.</a:t>
            </a:r>
          </a:p>
          <a:p>
            <a:r>
              <a:rPr lang="uk-UA" sz="2200" b="1" i="1" dirty="0">
                <a:latin typeface="Cambria" pitchFamily="18" charset="0"/>
              </a:rPr>
              <a:t>Зазвичай виділяють 4 кліматичних зони: зона помірного океанічного клімату з холодним літом - острова Хоккайдо; зона помірного океанічного клімату з теплим літом - частина острова Хонсю; зона вологого субтропічного клімату - південна частина острова Хонсю, острова Сікоку, острова Кюсю, північна </a:t>
            </a:r>
            <a:r>
              <a:rPr lang="uk-UA" sz="2200" b="1" i="1" dirty="0" smtClean="0">
                <a:latin typeface="Cambria" pitchFamily="18" charset="0"/>
              </a:rPr>
              <a:t>частина архіпелагу </a:t>
            </a:r>
            <a:r>
              <a:rPr lang="uk-UA" sz="2200" b="1" i="1" dirty="0" err="1">
                <a:latin typeface="Cambria" pitchFamily="18" charset="0"/>
              </a:rPr>
              <a:t>Рюкю</a:t>
            </a:r>
            <a:r>
              <a:rPr lang="uk-UA" sz="2200" b="1" i="1" dirty="0">
                <a:latin typeface="Cambria" pitchFamily="18" charset="0"/>
              </a:rPr>
              <a:t>; зона тропічного клімату - південна частина архіпелагу </a:t>
            </a:r>
            <a:r>
              <a:rPr lang="uk-UA" sz="2200" b="1" i="1" dirty="0" err="1">
                <a:latin typeface="Cambria" pitchFamily="18" charset="0"/>
              </a:rPr>
              <a:t>Рюкю</a:t>
            </a:r>
            <a:r>
              <a:rPr lang="uk-UA" sz="2200" b="1" i="1" dirty="0">
                <a:latin typeface="Cambria" pitchFamily="18" charset="0"/>
              </a:rPr>
              <a:t>, острова Окінава.</a:t>
            </a:r>
          </a:p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170" y="3501008"/>
            <a:ext cx="5228988" cy="2891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60456" y="6392535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Острів Хоккайдо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419698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08520" y="764704"/>
            <a:ext cx="8964488" cy="5217443"/>
          </a:xfrm>
        </p:spPr>
        <p:txBody>
          <a:bodyPr>
            <a:normAutofit/>
          </a:bodyPr>
          <a:lstStyle/>
          <a:p>
            <a:r>
              <a:rPr lang="uk-UA" sz="2000" b="1" i="1" dirty="0" smtClean="0">
                <a:latin typeface="Cambria" pitchFamily="18" charset="0"/>
              </a:rPr>
              <a:t>   Річки </a:t>
            </a:r>
            <a:r>
              <a:rPr lang="uk-UA" sz="2000" b="1" i="1" dirty="0">
                <a:latin typeface="Cambria" pitchFamily="18" charset="0"/>
              </a:rPr>
              <a:t>Японії численні, мають короткі, круті подовжні профілі, несудноплавні, але використовуються для сплаву лісу. Ухил річок крутий, багато потоків скидаються вниз водоспадами, поки не </a:t>
            </a:r>
            <a:r>
              <a:rPr lang="uk-UA" sz="2000" b="1" i="1" dirty="0" smtClean="0">
                <a:latin typeface="Cambria" pitchFamily="18" charset="0"/>
              </a:rPr>
              <a:t>досягають моря</a:t>
            </a:r>
            <a:r>
              <a:rPr lang="uk-UA" sz="2000" b="1" i="1" dirty="0">
                <a:latin typeface="Cambria" pitchFamily="18" charset="0"/>
              </a:rPr>
              <a:t>. Це призводить до великих перепадів рівня води: так, під час розливів річка </a:t>
            </a:r>
            <a:r>
              <a:rPr lang="uk-UA" sz="2000" b="1" i="1" dirty="0" smtClean="0">
                <a:latin typeface="Cambria" pitchFamily="18" charset="0"/>
              </a:rPr>
              <a:t>Тоне </a:t>
            </a:r>
            <a:r>
              <a:rPr lang="uk-UA" sz="2000" b="1" i="1" dirty="0">
                <a:latin typeface="Cambria" pitchFamily="18" charset="0"/>
              </a:rPr>
              <a:t>може змагатися з Нілом. Три найдовші річки: </a:t>
            </a:r>
            <a:r>
              <a:rPr lang="uk-UA" sz="2000" b="1" i="1" dirty="0" err="1" smtClean="0">
                <a:latin typeface="Cambria" pitchFamily="18" charset="0"/>
              </a:rPr>
              <a:t>Сінано</a:t>
            </a:r>
            <a:r>
              <a:rPr lang="uk-UA" sz="2000" b="1" i="1" dirty="0" smtClean="0">
                <a:latin typeface="Cambria" pitchFamily="18" charset="0"/>
              </a:rPr>
              <a:t>, </a:t>
            </a:r>
            <a:r>
              <a:rPr lang="uk-UA" sz="2000" b="1" i="1" dirty="0" err="1" smtClean="0">
                <a:latin typeface="Cambria" pitchFamily="18" charset="0"/>
              </a:rPr>
              <a:t>Ісикарі</a:t>
            </a:r>
            <a:r>
              <a:rPr lang="uk-UA" sz="2000" b="1" i="1" dirty="0" smtClean="0">
                <a:latin typeface="Cambria" pitchFamily="18" charset="0"/>
              </a:rPr>
              <a:t> та Тоне.</a:t>
            </a:r>
            <a:endParaRPr lang="uk-UA" sz="2000" b="1" i="1" dirty="0">
              <a:latin typeface="Cambr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59" y="2852936"/>
            <a:ext cx="6667500" cy="3233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2" y="624027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err="1" smtClean="0"/>
              <a:t>Ісикар</a:t>
            </a:r>
            <a:r>
              <a:rPr lang="uk-UA" dirty="0" err="1" smtClean="0"/>
              <a:t>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3282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8352928" cy="5145435"/>
          </a:xfrm>
        </p:spPr>
        <p:txBody>
          <a:bodyPr>
            <a:normAutofit/>
          </a:bodyPr>
          <a:lstStyle/>
          <a:p>
            <a:r>
              <a:rPr lang="uk-UA" sz="2000" b="1" i="1" dirty="0">
                <a:latin typeface="Cambria" pitchFamily="18" charset="0"/>
              </a:rPr>
              <a:t>Японія - зелена країна, її гори на півдні вкриті субтропічними, в центральній частині - мішаними, на півночі - хвойними лісами. Проте більшість лісів країни-штучні насадження, а ландшафти дуже змінені діяльністю людини. </a:t>
            </a:r>
            <a:endParaRPr lang="uk-UA" sz="2000" b="1" i="1" dirty="0" smtClean="0">
              <a:latin typeface="Cambria" pitchFamily="18" charset="0"/>
            </a:endParaRPr>
          </a:p>
          <a:p>
            <a:r>
              <a:rPr lang="uk-UA" sz="2000" b="1" i="1" dirty="0" smtClean="0">
                <a:latin typeface="Cambria" pitchFamily="18" charset="0"/>
              </a:rPr>
              <a:t>Рослинність </a:t>
            </a:r>
            <a:r>
              <a:rPr lang="uk-UA" sz="2000" b="1" i="1" dirty="0">
                <a:latin typeface="Cambria" pitchFamily="18" charset="0"/>
              </a:rPr>
              <a:t>Японії вельми багата, що викликане жарким і вологим літом на більшій частині островів. У країні налічується більше 17 тисяч видів рослин. Національним квітучим деревом Японії вважається японська вишня або </a:t>
            </a:r>
            <a:r>
              <a:rPr lang="uk-UA" sz="2000" b="1" i="1" dirty="0" err="1">
                <a:latin typeface="Cambria" pitchFamily="18" charset="0"/>
              </a:rPr>
              <a:t>сакура</a:t>
            </a:r>
            <a:r>
              <a:rPr lang="uk-UA" sz="2000" b="1" i="1" dirty="0" smtClean="0">
                <a:latin typeface="Cambria" pitchFamily="18" charset="0"/>
              </a:rPr>
              <a:t>.</a:t>
            </a:r>
            <a:endParaRPr lang="uk-UA" sz="2000" b="1" i="1" dirty="0">
              <a:latin typeface="Cambria" pitchFamily="18" charset="0"/>
            </a:endParaRPr>
          </a:p>
        </p:txBody>
      </p:sp>
      <p:pic>
        <p:nvPicPr>
          <p:cNvPr id="7170" name="Picture 2" descr="C:\Users\Яна\Desktop\Японія\iaponia-kogda-tam-zvetet-sakura-tur-13584691499862_w990h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76" y="3068960"/>
            <a:ext cx="5832648" cy="3203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6343767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err="1" smtClean="0"/>
              <a:t>Сакура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411073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Природні ресурси</a:t>
            </a:r>
            <a:endParaRPr lang="uk-UA" sz="36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1" y="1412776"/>
            <a:ext cx="8294891" cy="5661248"/>
          </a:xfrm>
        </p:spPr>
        <p:txBody>
          <a:bodyPr>
            <a:normAutofit/>
          </a:bodyPr>
          <a:lstStyle/>
          <a:p>
            <a:r>
              <a:rPr lang="uk-UA" sz="2000" b="1" i="1" dirty="0" smtClean="0">
                <a:latin typeface="Cambria" pitchFamily="18" charset="0"/>
              </a:rPr>
              <a:t>Японія </a:t>
            </a:r>
            <a:r>
              <a:rPr lang="uk-UA" sz="2000" b="1" i="1" dirty="0">
                <a:latin typeface="Cambria" pitchFamily="18" charset="0"/>
              </a:rPr>
              <a:t>відносно бідна мінеральними ресурсами</a:t>
            </a:r>
            <a:r>
              <a:rPr lang="uk-UA" sz="2000" b="1" i="1" dirty="0" smtClean="0">
                <a:latin typeface="Cambria" pitchFamily="18" charset="0"/>
              </a:rPr>
              <a:t>.  </a:t>
            </a:r>
            <a:r>
              <a:rPr lang="uk-UA" sz="2000" b="1" i="1" dirty="0">
                <a:latin typeface="Cambria" pitchFamily="18" charset="0"/>
              </a:rPr>
              <a:t>В країні є </a:t>
            </a:r>
            <a:r>
              <a:rPr lang="uk-UA" sz="2000" b="1" i="1" dirty="0" smtClean="0">
                <a:latin typeface="Cambria" pitchFamily="18" charset="0"/>
              </a:rPr>
              <a:t>кам'яне </a:t>
            </a:r>
            <a:r>
              <a:rPr lang="uk-UA" sz="2000" b="1" i="1" dirty="0">
                <a:latin typeface="Cambria" pitchFamily="18" charset="0"/>
              </a:rPr>
              <a:t>вугілля, нафта і газ, поліметалічні руди, </a:t>
            </a:r>
            <a:r>
              <a:rPr lang="uk-UA" sz="2000" b="1" i="1" dirty="0" err="1">
                <a:latin typeface="Cambria" pitchFamily="18" charset="0"/>
              </a:rPr>
              <a:t>гірничохімічна</a:t>
            </a:r>
            <a:r>
              <a:rPr lang="uk-UA" sz="2000" b="1" i="1" dirty="0">
                <a:latin typeface="Cambria" pitchFamily="18" charset="0"/>
              </a:rPr>
              <a:t> сировина, нерудні будівельні матеріали. Значна частина потреб Японії в мінеральній сировині покривається за рахунок імпорту залізної руди, вугілля, міді, свинцю і цинку.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73" y="3491346"/>
            <a:ext cx="3154198" cy="2638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253" y="3493499"/>
            <a:ext cx="2983131" cy="2645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6304002"/>
            <a:ext cx="112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Залізо</a:t>
            </a:r>
            <a:endParaRPr lang="uk-UA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744730" y="629631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Свинець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377927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56787"/>
            <a:ext cx="8964488" cy="4525963"/>
          </a:xfrm>
        </p:spPr>
        <p:txBody>
          <a:bodyPr>
            <a:normAutofit/>
          </a:bodyPr>
          <a:lstStyle/>
          <a:p>
            <a:r>
              <a:rPr lang="ru-RU" sz="2000" b="1" i="1" dirty="0" err="1">
                <a:latin typeface="Cambria" pitchFamily="18" charset="0"/>
              </a:rPr>
              <a:t>Більша</a:t>
            </a:r>
            <a:r>
              <a:rPr lang="ru-RU" sz="2000" b="1" i="1" dirty="0">
                <a:latin typeface="Cambria" pitchFamily="18" charset="0"/>
              </a:rPr>
              <a:t> </a:t>
            </a:r>
            <a:r>
              <a:rPr lang="ru-RU" sz="2000" b="1" i="1" dirty="0" err="1">
                <a:latin typeface="Cambria" pitchFamily="18" charset="0"/>
              </a:rPr>
              <a:t>частина</a:t>
            </a:r>
            <a:r>
              <a:rPr lang="ru-RU" sz="2000" b="1" i="1" dirty="0">
                <a:latin typeface="Cambria" pitchFamily="18" charset="0"/>
              </a:rPr>
              <a:t> </a:t>
            </a:r>
            <a:r>
              <a:rPr lang="ru-RU" sz="2000" b="1" i="1" dirty="0" err="1">
                <a:latin typeface="Cambria" pitchFamily="18" charset="0"/>
              </a:rPr>
              <a:t>корисних</a:t>
            </a:r>
            <a:r>
              <a:rPr lang="ru-RU" sz="2000" b="1" i="1" dirty="0">
                <a:latin typeface="Cambria" pitchFamily="18" charset="0"/>
              </a:rPr>
              <a:t> </a:t>
            </a:r>
            <a:r>
              <a:rPr lang="ru-RU" sz="2000" b="1" i="1" dirty="0" err="1">
                <a:latin typeface="Cambria" pitchFamily="18" charset="0"/>
              </a:rPr>
              <a:t>копалин</a:t>
            </a:r>
            <a:r>
              <a:rPr lang="ru-RU" sz="2000" b="1" i="1" dirty="0">
                <a:latin typeface="Cambria" pitchFamily="18" charset="0"/>
              </a:rPr>
              <a:t> </a:t>
            </a:r>
            <a:r>
              <a:rPr lang="ru-RU" sz="2000" b="1" i="1" dirty="0" err="1">
                <a:latin typeface="Cambria" pitchFamily="18" charset="0"/>
              </a:rPr>
              <a:t>зосереджена</a:t>
            </a:r>
            <a:r>
              <a:rPr lang="ru-RU" sz="2000" b="1" i="1" dirty="0">
                <a:latin typeface="Cambria" pitchFamily="18" charset="0"/>
              </a:rPr>
              <a:t> у </a:t>
            </a:r>
            <a:r>
              <a:rPr lang="ru-RU" sz="2000" b="1" i="1" dirty="0" err="1">
                <a:latin typeface="Cambria" pitchFamily="18" charset="0"/>
              </a:rPr>
              <a:t>дрібних</a:t>
            </a:r>
            <a:r>
              <a:rPr lang="ru-RU" sz="2000" b="1" i="1" dirty="0">
                <a:latin typeface="Cambria" pitchFamily="18" charset="0"/>
              </a:rPr>
              <a:t> </a:t>
            </a:r>
            <a:r>
              <a:rPr lang="ru-RU" sz="2000" b="1" i="1" dirty="0" err="1">
                <a:latin typeface="Cambria" pitchFamily="18" charset="0"/>
              </a:rPr>
              <a:t>родовищах</a:t>
            </a:r>
            <a:r>
              <a:rPr lang="ru-RU" sz="2000" b="1" i="1" dirty="0">
                <a:latin typeface="Cambria" pitchFamily="18" charset="0"/>
              </a:rPr>
              <a:t>. Запаси </a:t>
            </a:r>
            <a:r>
              <a:rPr lang="ru-RU" sz="2000" b="1" i="1" dirty="0" err="1">
                <a:latin typeface="Cambria" pitchFamily="18" charset="0"/>
              </a:rPr>
              <a:t>основних</a:t>
            </a:r>
            <a:r>
              <a:rPr lang="ru-RU" sz="2000" b="1" i="1" dirty="0">
                <a:latin typeface="Cambria" pitchFamily="18" charset="0"/>
              </a:rPr>
              <a:t> </a:t>
            </a:r>
            <a:r>
              <a:rPr lang="ru-RU" sz="2000" b="1" i="1" dirty="0" err="1">
                <a:latin typeface="Cambria" pitchFamily="18" charset="0"/>
              </a:rPr>
              <a:t>корисних</a:t>
            </a:r>
            <a:r>
              <a:rPr lang="ru-RU" sz="2000" b="1" i="1" dirty="0">
                <a:latin typeface="Cambria" pitchFamily="18" charset="0"/>
              </a:rPr>
              <a:t> </a:t>
            </a:r>
            <a:r>
              <a:rPr lang="ru-RU" sz="2000" b="1" i="1" dirty="0" err="1">
                <a:latin typeface="Cambria" pitchFamily="18" charset="0"/>
              </a:rPr>
              <a:t>копалин</a:t>
            </a:r>
            <a:r>
              <a:rPr lang="ru-RU" sz="2000" b="1" i="1" dirty="0">
                <a:latin typeface="Cambria" pitchFamily="18" charset="0"/>
              </a:rPr>
              <a:t>, за </a:t>
            </a:r>
            <a:r>
              <a:rPr lang="ru-RU" sz="2000" b="1" i="1" dirty="0" err="1">
                <a:latin typeface="Cambria" pitchFamily="18" charset="0"/>
              </a:rPr>
              <a:t>винятком</a:t>
            </a:r>
            <a:r>
              <a:rPr lang="ru-RU" sz="2000" b="1" i="1" dirty="0">
                <a:latin typeface="Cambria" pitchFamily="18" charset="0"/>
              </a:rPr>
              <a:t> руд </a:t>
            </a:r>
            <a:r>
              <a:rPr lang="ru-RU" sz="2000" b="1" i="1" dirty="0" err="1">
                <a:latin typeface="Cambria" pitchFamily="18" charset="0"/>
              </a:rPr>
              <a:t>свинцю</a:t>
            </a:r>
            <a:r>
              <a:rPr lang="ru-RU" sz="2000" b="1" i="1" dirty="0">
                <a:latin typeface="Cambria" pitchFamily="18" charset="0"/>
              </a:rPr>
              <a:t>, цинку, </a:t>
            </a:r>
            <a:r>
              <a:rPr lang="ru-RU" sz="2000" b="1" i="1" dirty="0" err="1">
                <a:latin typeface="Cambria" pitchFamily="18" charset="0"/>
              </a:rPr>
              <a:t>срібла</a:t>
            </a:r>
            <a:r>
              <a:rPr lang="ru-RU" sz="2000" b="1" i="1" dirty="0">
                <a:latin typeface="Cambria" pitchFamily="18" charset="0"/>
              </a:rPr>
              <a:t>, </a:t>
            </a:r>
            <a:r>
              <a:rPr lang="ru-RU" sz="2000" b="1" i="1" dirty="0" err="1">
                <a:latin typeface="Cambria" pitchFamily="18" charset="0"/>
              </a:rPr>
              <a:t>сірки</a:t>
            </a:r>
            <a:r>
              <a:rPr lang="ru-RU" sz="2000" b="1" i="1" dirty="0">
                <a:latin typeface="Cambria" pitchFamily="18" charset="0"/>
              </a:rPr>
              <a:t> і бариту, </a:t>
            </a:r>
            <a:r>
              <a:rPr lang="ru-RU" sz="2000" b="1" i="1" dirty="0" err="1">
                <a:latin typeface="Cambria" pitchFamily="18" charset="0"/>
              </a:rPr>
              <a:t>складають</a:t>
            </a:r>
            <a:r>
              <a:rPr lang="ru-RU" sz="2000" b="1" i="1" dirty="0">
                <a:latin typeface="Cambria" pitchFamily="18" charset="0"/>
              </a:rPr>
              <a:t> </a:t>
            </a:r>
            <a:r>
              <a:rPr lang="ru-RU" sz="2000" b="1" i="1" dirty="0" err="1">
                <a:latin typeface="Cambria" pitchFamily="18" charset="0"/>
              </a:rPr>
              <a:t>менше</a:t>
            </a:r>
            <a:r>
              <a:rPr lang="ru-RU" sz="2000" b="1" i="1" dirty="0">
                <a:latin typeface="Cambria" pitchFamily="18" charset="0"/>
              </a:rPr>
              <a:t> 1% </a:t>
            </a:r>
            <a:r>
              <a:rPr lang="ru-RU" sz="2000" b="1" i="1" dirty="0" err="1">
                <a:latin typeface="Cambria" pitchFamily="18" charset="0"/>
              </a:rPr>
              <a:t>сумарних</a:t>
            </a:r>
            <a:r>
              <a:rPr lang="ru-RU" sz="2000" b="1" i="1" dirty="0">
                <a:latin typeface="Cambria" pitchFamily="18" charset="0"/>
              </a:rPr>
              <a:t> </a:t>
            </a:r>
            <a:r>
              <a:rPr lang="ru-RU" sz="2000" b="1" i="1" dirty="0" err="1">
                <a:latin typeface="Cambria" pitchFamily="18" charset="0"/>
              </a:rPr>
              <a:t>запасів</a:t>
            </a:r>
            <a:r>
              <a:rPr lang="ru-RU" sz="2000" b="1" i="1" dirty="0">
                <a:latin typeface="Cambria" pitchFamily="18" charset="0"/>
              </a:rPr>
              <a:t> </a:t>
            </a:r>
            <a:r>
              <a:rPr lang="ru-RU" sz="2000" b="1" i="1" dirty="0" err="1">
                <a:latin typeface="Cambria" pitchFamily="18" charset="0"/>
              </a:rPr>
              <a:t>розвинених</a:t>
            </a:r>
            <a:r>
              <a:rPr lang="ru-RU" sz="2000" b="1" i="1" dirty="0">
                <a:latin typeface="Cambria" pitchFamily="18" charset="0"/>
              </a:rPr>
              <a:t> </a:t>
            </a:r>
            <a:r>
              <a:rPr lang="ru-RU" sz="2000" b="1" i="1" dirty="0" err="1">
                <a:latin typeface="Cambria" pitchFamily="18" charset="0"/>
              </a:rPr>
              <a:t>країн</a:t>
            </a:r>
            <a:r>
              <a:rPr lang="ru-RU" sz="2000" b="1" i="1" dirty="0">
                <a:latin typeface="Cambria" pitchFamily="18" charset="0"/>
              </a:rPr>
              <a:t> </a:t>
            </a:r>
            <a:r>
              <a:rPr lang="ru-RU" sz="2000" b="1" i="1" dirty="0" err="1">
                <a:latin typeface="Cambria" pitchFamily="18" charset="0"/>
              </a:rPr>
              <a:t>світу</a:t>
            </a:r>
            <a:r>
              <a:rPr lang="ru-RU" sz="2000" b="1" i="1" dirty="0">
                <a:latin typeface="Cambria" pitchFamily="18" charset="0"/>
              </a:rPr>
              <a:t>. </a:t>
            </a:r>
          </a:p>
          <a:p>
            <a:r>
              <a:rPr lang="uk-UA" sz="2000" b="1" i="1" dirty="0" smtClean="0">
                <a:latin typeface="Cambria" pitchFamily="18" charset="0"/>
              </a:rPr>
              <a:t>Поряд </a:t>
            </a:r>
            <a:r>
              <a:rPr lang="uk-UA" sz="2000" b="1" i="1" dirty="0">
                <a:latin typeface="Cambria" pitchFamily="18" charset="0"/>
              </a:rPr>
              <a:t>з цим в Японії розвідані значні запаси вапняку, доломіту, кварцового піску, піриту. Прив'язка до зовнішніх джерел сировини і ринкам збуту готових товарів стала найважливішою причиною проведення країною активної зовнішньої </a:t>
            </a:r>
            <a:r>
              <a:rPr lang="uk-UA" sz="2000" b="1" i="1" dirty="0" smtClean="0">
                <a:latin typeface="Cambria" pitchFamily="18" charset="0"/>
              </a:rPr>
              <a:t>політики.</a:t>
            </a:r>
            <a:endParaRPr lang="uk-UA" sz="2000" b="1" i="1" dirty="0">
              <a:latin typeface="Cambria" pitchFamily="18" charset="0"/>
            </a:endParaRPr>
          </a:p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69245"/>
            <a:ext cx="4104456" cy="3283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1800" y="615087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Нафтова платформа у морі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307077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/>
          <a:lstStyle/>
          <a:p>
            <a:pPr algn="ctr"/>
            <a:r>
              <a:rPr lang="uk-UA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Економіка</a:t>
            </a:r>
            <a:endParaRPr lang="uk-UA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677" y="1166018"/>
            <a:ext cx="8784976" cy="4525963"/>
          </a:xfrm>
        </p:spPr>
        <p:txBody>
          <a:bodyPr>
            <a:normAutofit/>
          </a:bodyPr>
          <a:lstStyle/>
          <a:p>
            <a:r>
              <a:rPr lang="uk-UA" sz="2000" b="1" i="1" dirty="0">
                <a:latin typeface="Cambria" pitchFamily="18" charset="0"/>
              </a:rPr>
              <a:t>Економіка Японії є однією з найпотужніших у світі. Вона посідає друге місце після США за показниками ВВП ($4,5 трильйони </a:t>
            </a:r>
            <a:r>
              <a:rPr lang="uk-UA" sz="2000" b="1" i="1" dirty="0" smtClean="0">
                <a:latin typeface="Cambria" pitchFamily="18" charset="0"/>
              </a:rPr>
              <a:t>у 2005</a:t>
            </a:r>
            <a:r>
              <a:rPr lang="uk-UA" sz="2000" b="1" i="1" dirty="0">
                <a:latin typeface="Cambria" pitchFamily="18" charset="0"/>
              </a:rPr>
              <a:t>) і третє місце після США і КНР за показниками </a:t>
            </a:r>
            <a:r>
              <a:rPr lang="uk-UA" sz="2000" b="1" i="1" dirty="0" err="1">
                <a:latin typeface="Cambria" pitchFamily="18" charset="0"/>
              </a:rPr>
              <a:t>купівлеспроможності</a:t>
            </a:r>
            <a:r>
              <a:rPr lang="uk-UA" sz="2000" b="1" i="1" dirty="0">
                <a:latin typeface="Cambria" pitchFamily="18" charset="0"/>
              </a:rPr>
              <a:t>. Японська економіка є найбільшою в Азії. Вона дуже залежить від поставок сировинних матеріалів з інших країн через нестачу природних ресурсів.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71" y="3140968"/>
            <a:ext cx="4964907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91144" y="641268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Банк Японії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296924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8490" y="1196752"/>
            <a:ext cx="5040560" cy="6264696"/>
          </a:xfrm>
        </p:spPr>
        <p:txBody>
          <a:bodyPr>
            <a:normAutofit/>
          </a:bodyPr>
          <a:lstStyle/>
          <a:p>
            <a:r>
              <a:rPr lang="uk-UA" sz="2000" b="1" i="1" dirty="0">
                <a:latin typeface="Cambria" pitchFamily="18" charset="0"/>
              </a:rPr>
              <a:t>Наявність значного економічного потенціалу, високі темпи економічного зростання, вигідне геополітичне положення в північно-західній частині Тихого океану дають підставу вважати цю країну одним із найважливіших центрів світового господарства. Японія має потужну промисловість з найновішими технологіями, значні валютно-фінансові ресурси, займає міцні позиції в системі міжнародних економічних відносин.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887198" cy="4018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9475" y="554894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Токійська біржа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6958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1143000"/>
          </a:xfrm>
        </p:spPr>
        <p:txBody>
          <a:bodyPr/>
          <a:lstStyle/>
          <a:p>
            <a:pPr algn="ctr"/>
            <a:r>
              <a:rPr lang="uk-UA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Промисловість</a:t>
            </a:r>
            <a:endParaRPr lang="uk-UA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244" y="1484784"/>
            <a:ext cx="4599763" cy="4824536"/>
          </a:xfrm>
        </p:spPr>
        <p:txBody>
          <a:bodyPr>
            <a:normAutofit fontScale="92500" lnSpcReduction="20000"/>
          </a:bodyPr>
          <a:lstStyle/>
          <a:p>
            <a:r>
              <a:rPr lang="uk-UA" b="1" i="1" dirty="0" smtClean="0">
                <a:latin typeface="Cambria" pitchFamily="18" charset="0"/>
              </a:rPr>
              <a:t>    Становим </a:t>
            </a:r>
            <a:r>
              <a:rPr lang="uk-UA" b="1" i="1" dirty="0">
                <a:latin typeface="Cambria" pitchFamily="18" charset="0"/>
              </a:rPr>
              <a:t>хребтом японської промисловості стали потужні корпорації, які входять до великих фінансово-монополістичних груп: </a:t>
            </a:r>
            <a:r>
              <a:rPr lang="uk-UA" b="1" i="1" dirty="0" err="1">
                <a:latin typeface="Cambria" pitchFamily="18" charset="0"/>
              </a:rPr>
              <a:t>Фуйо</a:t>
            </a:r>
            <a:r>
              <a:rPr lang="uk-UA" b="1" i="1" dirty="0">
                <a:latin typeface="Cambria" pitchFamily="18" charset="0"/>
              </a:rPr>
              <a:t>, </a:t>
            </a:r>
            <a:r>
              <a:rPr lang="uk-UA" b="1" i="1" dirty="0" err="1">
                <a:latin typeface="Cambria" pitchFamily="18" charset="0"/>
              </a:rPr>
              <a:t>Міцубісі</a:t>
            </a:r>
            <a:r>
              <a:rPr lang="uk-UA" b="1" i="1" dirty="0">
                <a:latin typeface="Cambria" pitchFamily="18" charset="0"/>
              </a:rPr>
              <a:t>, </a:t>
            </a:r>
            <a:r>
              <a:rPr lang="uk-UA" b="1" i="1" dirty="0" err="1">
                <a:latin typeface="Cambria" pitchFamily="18" charset="0"/>
              </a:rPr>
              <a:t>Сумітомо</a:t>
            </a:r>
            <a:r>
              <a:rPr lang="uk-UA" b="1" i="1" dirty="0">
                <a:latin typeface="Cambria" pitchFamily="18" charset="0"/>
              </a:rPr>
              <a:t>, </a:t>
            </a:r>
            <a:r>
              <a:rPr lang="uk-UA" b="1" i="1" dirty="0" err="1">
                <a:latin typeface="Cambria" pitchFamily="18" charset="0"/>
              </a:rPr>
              <a:t>Міцуї</a:t>
            </a:r>
            <a:r>
              <a:rPr lang="uk-UA" b="1" i="1" dirty="0">
                <a:latin typeface="Cambria" pitchFamily="18" charset="0"/>
              </a:rPr>
              <a:t>, </a:t>
            </a:r>
            <a:r>
              <a:rPr lang="uk-UA" b="1" i="1" dirty="0" err="1">
                <a:latin typeface="Cambria" pitchFamily="18" charset="0"/>
              </a:rPr>
              <a:t>Дайіті</a:t>
            </a:r>
            <a:r>
              <a:rPr lang="uk-UA" b="1" i="1" dirty="0">
                <a:latin typeface="Cambria" pitchFamily="18" charset="0"/>
              </a:rPr>
              <a:t> тощо. Основні виробництва зосереджені в руках окремих великих концернів. Але водночас важливу роль відіграє діяльність і численних малих та середніх підприємств.</a:t>
            </a:r>
          </a:p>
        </p:txBody>
      </p:sp>
      <p:pic>
        <p:nvPicPr>
          <p:cNvPr id="12290" name="Picture 2" descr="C:\Users\Яна\Desktop\Японія\Географія24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808" y="1340768"/>
            <a:ext cx="3794640" cy="5058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7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529" y="18864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Загальна характеристика країни</a:t>
            </a:r>
          </a:p>
        </p:txBody>
      </p:sp>
      <p:pic>
        <p:nvPicPr>
          <p:cNvPr id="1026" name="Picture 2" descr="C:\Users\Яна\Desktop\Японія\japan_flag_Abali.ru_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1484784"/>
            <a:ext cx="1842152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79512" y="1435088"/>
            <a:ext cx="7190359" cy="6148064"/>
          </a:xfrm>
        </p:spPr>
        <p:txBody>
          <a:bodyPr>
            <a:normAutofit fontScale="32500" lnSpcReduction="20000"/>
          </a:bodyPr>
          <a:lstStyle/>
          <a:p>
            <a:r>
              <a:rPr lang="ru-RU" sz="6200" b="1" i="1" dirty="0" err="1">
                <a:latin typeface="Cambria" pitchFamily="18" charset="0"/>
              </a:rPr>
              <a:t>Офіційна</a:t>
            </a:r>
            <a:r>
              <a:rPr lang="ru-RU" sz="6200" b="1" i="1" dirty="0">
                <a:latin typeface="Cambria" pitchFamily="18" charset="0"/>
              </a:rPr>
              <a:t> </a:t>
            </a:r>
            <a:r>
              <a:rPr lang="ru-RU" sz="6200" b="1" i="1" dirty="0" err="1">
                <a:latin typeface="Cambria" pitchFamily="18" charset="0"/>
              </a:rPr>
              <a:t>назва</a:t>
            </a:r>
            <a:r>
              <a:rPr lang="ru-RU" sz="6200" b="1" i="1" dirty="0">
                <a:latin typeface="Cambria" pitchFamily="18" charset="0"/>
              </a:rPr>
              <a:t> </a:t>
            </a:r>
            <a:r>
              <a:rPr lang="ru-RU" sz="6200" b="1" i="1" dirty="0" smtClean="0">
                <a:latin typeface="Cambria" pitchFamily="18" charset="0"/>
              </a:rPr>
              <a:t>– </a:t>
            </a:r>
            <a:r>
              <a:rPr lang="ru-RU" sz="6200" b="1" i="1" dirty="0" err="1" smtClean="0">
                <a:latin typeface="Cambria" pitchFamily="18" charset="0"/>
              </a:rPr>
              <a:t>Японія</a:t>
            </a:r>
            <a:r>
              <a:rPr lang="ru-RU" sz="6200" b="1" i="1" dirty="0">
                <a:latin typeface="Cambria" pitchFamily="18" charset="0"/>
              </a:rPr>
              <a:t>.</a:t>
            </a:r>
          </a:p>
          <a:p>
            <a:endParaRPr lang="ru-RU" sz="6200" b="1" i="1" dirty="0">
              <a:latin typeface="Cambria" pitchFamily="18" charset="0"/>
            </a:endParaRPr>
          </a:p>
          <a:p>
            <a:r>
              <a:rPr lang="ru-RU" sz="6200" b="1" i="1" dirty="0" err="1" smtClean="0">
                <a:latin typeface="Cambria" pitchFamily="18" charset="0"/>
              </a:rPr>
              <a:t>Площа</a:t>
            </a:r>
            <a:r>
              <a:rPr lang="ru-RU" sz="6200" b="1" i="1" dirty="0" smtClean="0">
                <a:latin typeface="Cambria" pitchFamily="18" charset="0"/>
              </a:rPr>
              <a:t> </a:t>
            </a:r>
            <a:r>
              <a:rPr lang="ru-RU" sz="6200" b="1" i="1" dirty="0">
                <a:latin typeface="Cambria" pitchFamily="18" charset="0"/>
              </a:rPr>
              <a:t>- 377 815 кв. </a:t>
            </a:r>
            <a:r>
              <a:rPr lang="ru-RU" sz="6200" b="1" i="1" dirty="0" smtClean="0">
                <a:latin typeface="Cambria" pitchFamily="18" charset="0"/>
              </a:rPr>
              <a:t>км.</a:t>
            </a:r>
            <a:endParaRPr lang="ru-RU" sz="6200" b="1" i="1" dirty="0">
              <a:latin typeface="Cambria" pitchFamily="18" charset="0"/>
            </a:endParaRPr>
          </a:p>
          <a:p>
            <a:endParaRPr lang="ru-RU" sz="6200" b="1" i="1" dirty="0">
              <a:latin typeface="Cambria" pitchFamily="18" charset="0"/>
            </a:endParaRPr>
          </a:p>
          <a:p>
            <a:r>
              <a:rPr lang="ru-RU" sz="6200" b="1" i="1" dirty="0" err="1">
                <a:latin typeface="Cambria" pitchFamily="18" charset="0"/>
              </a:rPr>
              <a:t>Населення</a:t>
            </a:r>
            <a:r>
              <a:rPr lang="ru-RU" sz="6200" b="1" i="1" dirty="0">
                <a:latin typeface="Cambria" pitchFamily="18" charset="0"/>
              </a:rPr>
              <a:t> - 128 млн 370 тис. </a:t>
            </a:r>
            <a:r>
              <a:rPr lang="ru-RU" sz="6200" b="1" i="1" dirty="0" err="1" smtClean="0">
                <a:latin typeface="Cambria" pitchFamily="18" charset="0"/>
              </a:rPr>
              <a:t>осіб</a:t>
            </a:r>
            <a:r>
              <a:rPr lang="ru-RU" sz="6200" b="1" i="1" dirty="0" smtClean="0">
                <a:latin typeface="Cambria" pitchFamily="18" charset="0"/>
              </a:rPr>
              <a:t>.</a:t>
            </a:r>
            <a:endParaRPr lang="ru-RU" sz="6200" b="1" i="1" dirty="0">
              <a:latin typeface="Cambria" pitchFamily="18" charset="0"/>
            </a:endParaRPr>
          </a:p>
          <a:p>
            <a:endParaRPr lang="ru-RU" sz="6200" b="1" i="1" dirty="0">
              <a:latin typeface="Cambria" pitchFamily="18" charset="0"/>
            </a:endParaRPr>
          </a:p>
          <a:p>
            <a:r>
              <a:rPr lang="ru-RU" sz="6200" b="1" i="1" dirty="0" err="1">
                <a:latin typeface="Cambria" pitchFamily="18" charset="0"/>
              </a:rPr>
              <a:t>Столиця</a:t>
            </a:r>
            <a:r>
              <a:rPr lang="ru-RU" sz="6200" b="1" i="1" dirty="0">
                <a:latin typeface="Cambria" pitchFamily="18" charset="0"/>
              </a:rPr>
              <a:t> - </a:t>
            </a:r>
            <a:r>
              <a:rPr lang="ru-RU" sz="6200" b="1" i="1" dirty="0" err="1">
                <a:latin typeface="Cambria" pitchFamily="18" charset="0"/>
              </a:rPr>
              <a:t>Токіо</a:t>
            </a:r>
            <a:r>
              <a:rPr lang="ru-RU" sz="6200" b="1" i="1" dirty="0">
                <a:latin typeface="Cambria" pitchFamily="18" charset="0"/>
              </a:rPr>
              <a:t> </a:t>
            </a:r>
            <a:r>
              <a:rPr lang="ru-RU" sz="6200" b="1" i="1" dirty="0" smtClean="0">
                <a:latin typeface="Cambria" pitchFamily="18" charset="0"/>
              </a:rPr>
              <a:t>(13,159 </a:t>
            </a:r>
            <a:r>
              <a:rPr lang="ru-RU" sz="6200" b="1" i="1" dirty="0">
                <a:latin typeface="Cambria" pitchFamily="18" charset="0"/>
              </a:rPr>
              <a:t>млн </a:t>
            </a:r>
            <a:r>
              <a:rPr lang="ru-RU" sz="6200" b="1" i="1" dirty="0" err="1" smtClean="0">
                <a:latin typeface="Cambria" pitchFamily="18" charset="0"/>
              </a:rPr>
              <a:t>осіб</a:t>
            </a:r>
            <a:r>
              <a:rPr lang="ru-RU" sz="6200" b="1" i="1" dirty="0" smtClean="0">
                <a:latin typeface="Cambria" pitchFamily="18" charset="0"/>
              </a:rPr>
              <a:t>).</a:t>
            </a:r>
            <a:endParaRPr lang="ru-RU" sz="6200" b="1" i="1" dirty="0">
              <a:latin typeface="Cambria" pitchFamily="18" charset="0"/>
            </a:endParaRPr>
          </a:p>
          <a:p>
            <a:endParaRPr lang="ru-RU" sz="6200" b="1" i="1" dirty="0" smtClean="0">
              <a:latin typeface="Cambria" pitchFamily="18" charset="0"/>
            </a:endParaRPr>
          </a:p>
          <a:p>
            <a:r>
              <a:rPr lang="ru-RU" sz="6200" b="1" i="1" dirty="0" err="1" smtClean="0">
                <a:latin typeface="Cambria" pitchFamily="18" charset="0"/>
              </a:rPr>
              <a:t>Адміністративний</a:t>
            </a:r>
            <a:r>
              <a:rPr lang="ru-RU" sz="6200" b="1" i="1" dirty="0" smtClean="0">
                <a:latin typeface="Cambria" pitchFamily="18" charset="0"/>
              </a:rPr>
              <a:t> </a:t>
            </a:r>
            <a:r>
              <a:rPr lang="ru-RU" sz="6200" b="1" i="1" dirty="0" err="1">
                <a:latin typeface="Cambria" pitchFamily="18" charset="0"/>
              </a:rPr>
              <a:t>поділ</a:t>
            </a:r>
            <a:r>
              <a:rPr lang="ru-RU" sz="6200" b="1" i="1" dirty="0">
                <a:latin typeface="Cambria" pitchFamily="18" charset="0"/>
              </a:rPr>
              <a:t> - 47 префектур, у тому </a:t>
            </a:r>
            <a:r>
              <a:rPr lang="ru-RU" sz="6200" b="1" i="1" dirty="0" smtClean="0">
                <a:latin typeface="Cambria" pitchFamily="18" charset="0"/>
              </a:rPr>
              <a:t> </a:t>
            </a:r>
            <a:r>
              <a:rPr lang="ru-RU" sz="6200" b="1" i="1" dirty="0" err="1" smtClean="0">
                <a:latin typeface="Cambria" pitchFamily="18" charset="0"/>
              </a:rPr>
              <a:t>числі</a:t>
            </a:r>
            <a:r>
              <a:rPr lang="ru-RU" sz="6200" b="1" i="1" dirty="0" smtClean="0">
                <a:latin typeface="Cambria" pitchFamily="18" charset="0"/>
              </a:rPr>
              <a:t> </a:t>
            </a:r>
            <a:r>
              <a:rPr lang="ru-RU" sz="6200" b="1" i="1" dirty="0" err="1">
                <a:latin typeface="Cambria" pitchFamily="18" charset="0"/>
              </a:rPr>
              <a:t>столична</a:t>
            </a:r>
            <a:r>
              <a:rPr lang="ru-RU" sz="6200" b="1" i="1" dirty="0">
                <a:latin typeface="Cambria" pitchFamily="18" charset="0"/>
              </a:rPr>
              <a:t> префектура </a:t>
            </a:r>
            <a:r>
              <a:rPr lang="ru-RU" sz="6200" b="1" i="1" dirty="0" err="1">
                <a:latin typeface="Cambria" pitchFamily="18" charset="0"/>
              </a:rPr>
              <a:t>Токіо</a:t>
            </a:r>
            <a:r>
              <a:rPr lang="ru-RU" sz="6200" b="1" i="1" dirty="0">
                <a:latin typeface="Cambria" pitchFamily="18" charset="0"/>
              </a:rPr>
              <a:t>, префектура </a:t>
            </a:r>
            <a:r>
              <a:rPr lang="ru-RU" sz="6200" b="1" i="1" dirty="0" err="1">
                <a:latin typeface="Cambria" pitchFamily="18" charset="0"/>
              </a:rPr>
              <a:t>Окінави</a:t>
            </a:r>
            <a:r>
              <a:rPr lang="ru-RU" sz="6200" b="1" i="1" dirty="0">
                <a:latin typeface="Cambria" pitchFamily="18" charset="0"/>
              </a:rPr>
              <a:t> і </a:t>
            </a:r>
            <a:r>
              <a:rPr lang="ru-RU" sz="6200" b="1" i="1" dirty="0" err="1">
                <a:latin typeface="Cambria" pitchFamily="18" charset="0"/>
              </a:rPr>
              <a:t>дві</a:t>
            </a:r>
            <a:r>
              <a:rPr lang="ru-RU" sz="6200" b="1" i="1" dirty="0">
                <a:latin typeface="Cambria" pitchFamily="18" charset="0"/>
              </a:rPr>
              <a:t> </a:t>
            </a:r>
            <a:r>
              <a:rPr lang="ru-RU" sz="6200" b="1" i="1" dirty="0" err="1">
                <a:latin typeface="Cambria" pitchFamily="18" charset="0"/>
              </a:rPr>
              <a:t>міські</a:t>
            </a:r>
            <a:r>
              <a:rPr lang="ru-RU" sz="6200" b="1" i="1" dirty="0">
                <a:latin typeface="Cambria" pitchFamily="18" charset="0"/>
              </a:rPr>
              <a:t> </a:t>
            </a:r>
            <a:r>
              <a:rPr lang="ru-RU" sz="6200" b="1" i="1" dirty="0" err="1">
                <a:latin typeface="Cambria" pitchFamily="18" charset="0"/>
              </a:rPr>
              <a:t>префектури</a:t>
            </a:r>
            <a:r>
              <a:rPr lang="ru-RU" sz="6200" b="1" i="1" dirty="0">
                <a:latin typeface="Cambria" pitchFamily="18" charset="0"/>
              </a:rPr>
              <a:t> - </a:t>
            </a:r>
            <a:r>
              <a:rPr lang="ru-RU" sz="6200" b="1" i="1" dirty="0" err="1">
                <a:latin typeface="Cambria" pitchFamily="18" charset="0"/>
              </a:rPr>
              <a:t>Кіото</a:t>
            </a:r>
            <a:r>
              <a:rPr lang="ru-RU" sz="6200" b="1" i="1" dirty="0">
                <a:latin typeface="Cambria" pitchFamily="18" charset="0"/>
              </a:rPr>
              <a:t> й </a:t>
            </a:r>
            <a:r>
              <a:rPr lang="ru-RU" sz="6200" b="1" i="1" dirty="0" smtClean="0">
                <a:latin typeface="Cambria" pitchFamily="18" charset="0"/>
              </a:rPr>
              <a:t>Осака.</a:t>
            </a:r>
            <a:endParaRPr lang="ru-RU" sz="6200" b="1" i="1" dirty="0">
              <a:latin typeface="Cambria" pitchFamily="18" charset="0"/>
            </a:endParaRPr>
          </a:p>
          <a:p>
            <a:endParaRPr lang="ru-RU" sz="6200" b="1" i="1" dirty="0">
              <a:latin typeface="Cambria" pitchFamily="18" charset="0"/>
            </a:endParaRPr>
          </a:p>
          <a:p>
            <a:r>
              <a:rPr lang="ru-RU" sz="6200" b="1" i="1" dirty="0" err="1" smtClean="0">
                <a:latin typeface="Cambria" pitchFamily="18" charset="0"/>
              </a:rPr>
              <a:t>Офіційна</a:t>
            </a:r>
            <a:r>
              <a:rPr lang="ru-RU" sz="6200" b="1" i="1" dirty="0" smtClean="0">
                <a:latin typeface="Cambria" pitchFamily="18" charset="0"/>
              </a:rPr>
              <a:t> </a:t>
            </a:r>
            <a:r>
              <a:rPr lang="ru-RU" sz="6200" b="1" i="1" dirty="0" err="1">
                <a:latin typeface="Cambria" pitchFamily="18" charset="0"/>
              </a:rPr>
              <a:t>мова</a:t>
            </a:r>
            <a:r>
              <a:rPr lang="ru-RU" sz="6200" b="1" i="1" dirty="0">
                <a:latin typeface="Cambria" pitchFamily="18" charset="0"/>
              </a:rPr>
              <a:t> </a:t>
            </a:r>
            <a:r>
              <a:rPr lang="ru-RU" sz="6200" b="1" i="1" dirty="0" smtClean="0">
                <a:latin typeface="Cambria" pitchFamily="18" charset="0"/>
              </a:rPr>
              <a:t>– </a:t>
            </a:r>
            <a:r>
              <a:rPr lang="ru-RU" sz="6200" b="1" i="1" dirty="0" err="1" smtClean="0">
                <a:latin typeface="Cambria" pitchFamily="18" charset="0"/>
              </a:rPr>
              <a:t>японська</a:t>
            </a:r>
            <a:r>
              <a:rPr lang="ru-RU" sz="6200" b="1" i="1" dirty="0" smtClean="0">
                <a:latin typeface="Cambria" pitchFamily="18" charset="0"/>
              </a:rPr>
              <a:t>. </a:t>
            </a:r>
            <a:endParaRPr lang="ru-RU" sz="6200" b="1" i="1" dirty="0">
              <a:latin typeface="Cambria" pitchFamily="18" charset="0"/>
            </a:endParaRPr>
          </a:p>
          <a:p>
            <a:endParaRPr lang="ru-RU" sz="6200" b="1" i="1" dirty="0">
              <a:latin typeface="Cambria" pitchFamily="18" charset="0"/>
            </a:endParaRPr>
          </a:p>
          <a:p>
            <a:r>
              <a:rPr lang="ru-RU" sz="6200" b="1" i="1" dirty="0" err="1">
                <a:latin typeface="Cambria" pitchFamily="18" charset="0"/>
              </a:rPr>
              <a:t>Релігія</a:t>
            </a:r>
            <a:r>
              <a:rPr lang="ru-RU" sz="6200" b="1" i="1" dirty="0">
                <a:latin typeface="Cambria" pitchFamily="18" charset="0"/>
              </a:rPr>
              <a:t> </a:t>
            </a:r>
            <a:r>
              <a:rPr lang="ru-RU" sz="6200" b="1" i="1" dirty="0" smtClean="0">
                <a:latin typeface="Cambria" pitchFamily="18" charset="0"/>
              </a:rPr>
              <a:t>– </a:t>
            </a:r>
            <a:r>
              <a:rPr lang="ru-RU" sz="6200" b="1" i="1" dirty="0" err="1" smtClean="0">
                <a:latin typeface="Cambria" pitchFamily="18" charset="0"/>
              </a:rPr>
              <a:t>синтоїзм</a:t>
            </a:r>
            <a:r>
              <a:rPr lang="ru-RU" sz="6200" b="1" i="1" dirty="0">
                <a:latin typeface="Cambria" pitchFamily="18" charset="0"/>
              </a:rPr>
              <a:t>,</a:t>
            </a:r>
            <a:r>
              <a:rPr lang="ru-RU" sz="6200" b="1" i="1" dirty="0" smtClean="0">
                <a:latin typeface="Cambria" pitchFamily="18" charset="0"/>
              </a:rPr>
              <a:t> буддизм.</a:t>
            </a:r>
            <a:endParaRPr lang="ru-RU" sz="6200" b="1" i="1" dirty="0">
              <a:latin typeface="Cambria" pitchFamily="18" charset="0"/>
            </a:endParaRPr>
          </a:p>
          <a:p>
            <a:endParaRPr lang="ru-RU" sz="6200" b="1" i="1" dirty="0" smtClean="0">
              <a:latin typeface="Cambria" pitchFamily="18" charset="0"/>
            </a:endParaRPr>
          </a:p>
          <a:p>
            <a:r>
              <a:rPr lang="ru-RU" sz="6200" b="1" i="1" dirty="0" err="1" smtClean="0">
                <a:latin typeface="Cambria" pitchFamily="18" charset="0"/>
              </a:rPr>
              <a:t>Грошова</a:t>
            </a:r>
            <a:r>
              <a:rPr lang="ru-RU" sz="6200" b="1" i="1" dirty="0" smtClean="0">
                <a:latin typeface="Cambria" pitchFamily="18" charset="0"/>
              </a:rPr>
              <a:t> </a:t>
            </a:r>
            <a:r>
              <a:rPr lang="ru-RU" sz="6200" b="1" i="1" dirty="0" err="1">
                <a:latin typeface="Cambria" pitchFamily="18" charset="0"/>
              </a:rPr>
              <a:t>одиниця</a:t>
            </a:r>
            <a:r>
              <a:rPr lang="ru-RU" sz="6200" b="1" i="1" dirty="0">
                <a:latin typeface="Cambria" pitchFamily="18" charset="0"/>
              </a:rPr>
              <a:t> - </a:t>
            </a:r>
            <a:r>
              <a:rPr lang="ru-RU" sz="6200" b="1" i="1" dirty="0" err="1">
                <a:latin typeface="Cambria" pitchFamily="18" charset="0"/>
              </a:rPr>
              <a:t>ієна</a:t>
            </a:r>
            <a:r>
              <a:rPr lang="ru-RU" sz="6200" b="1" i="1" dirty="0">
                <a:latin typeface="Cambria" pitchFamily="18" charset="0"/>
              </a:rPr>
              <a:t> </a:t>
            </a:r>
            <a:r>
              <a:rPr lang="ru-RU" sz="6200" b="1" i="1" dirty="0" smtClean="0">
                <a:latin typeface="Cambria" pitchFamily="18" charset="0"/>
              </a:rPr>
              <a:t>.</a:t>
            </a:r>
            <a:endParaRPr lang="ru-RU" sz="6200" b="1" i="1" dirty="0">
              <a:latin typeface="Cambria" pitchFamily="18" charset="0"/>
            </a:endParaRPr>
          </a:p>
          <a:p>
            <a:endParaRPr lang="ru-RU" sz="6200" b="1" i="1" dirty="0">
              <a:latin typeface="Cambria" pitchFamily="18" charset="0"/>
            </a:endParaRPr>
          </a:p>
        </p:txBody>
      </p:sp>
      <p:pic>
        <p:nvPicPr>
          <p:cNvPr id="1027" name="Picture 3" descr="C:\Users\Яна\Desktop\Японія\1279647223_1274565327_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852079" y="5188025"/>
            <a:ext cx="1979660" cy="978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Яна\Desktop\Японія\1000px-Japanese_Imperial_Seal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939" y="2924944"/>
            <a:ext cx="2006740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59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476672"/>
            <a:ext cx="9001000" cy="3168352"/>
          </a:xfrm>
        </p:spPr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endParaRPr lang="uk-UA" b="1" i="1" dirty="0">
              <a:latin typeface="Cambria" pitchFamily="18" charset="0"/>
            </a:endParaRPr>
          </a:p>
          <a:p>
            <a:r>
              <a:rPr lang="uk-UA" b="1" i="1" dirty="0" smtClean="0">
                <a:latin typeface="Cambria" pitchFamily="18" charset="0"/>
              </a:rPr>
              <a:t>     У </a:t>
            </a:r>
            <a:r>
              <a:rPr lang="uk-UA" b="1" i="1" dirty="0">
                <a:latin typeface="Cambria" pitchFamily="18" charset="0"/>
              </a:rPr>
              <a:t>Японії розвинені чорна </a:t>
            </a:r>
            <a:r>
              <a:rPr lang="uk-UA" b="1" i="1" dirty="0" smtClean="0">
                <a:latin typeface="Cambria" pitchFamily="18" charset="0"/>
              </a:rPr>
              <a:t>та </a:t>
            </a:r>
            <a:r>
              <a:rPr lang="uk-UA" b="1" i="1" dirty="0">
                <a:latin typeface="Cambria" pitchFamily="18" charset="0"/>
              </a:rPr>
              <a:t>кольорова металургія, машинобудування, хімічна і харчова промисловість. Хоча Японія є найбільшим імпортером сировини для більшості цих галузей, проте по випуску продукції багатьох галузей країна часто займає 1-2 місце у світі. Причому промисловість концентрується в основному в межах Тихоокеанського промислового пояса (на 13% території країни випускається майже 80% промислової продукції).</a:t>
            </a:r>
          </a:p>
          <a:p>
            <a:endParaRPr lang="uk-U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151" y="3645024"/>
            <a:ext cx="4968552" cy="3105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12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404664"/>
            <a:ext cx="8964488" cy="3024336"/>
          </a:xfrm>
        </p:spPr>
        <p:txBody>
          <a:bodyPr>
            <a:normAutofit fontScale="77500" lnSpcReduction="20000"/>
          </a:bodyPr>
          <a:lstStyle/>
          <a:p>
            <a:r>
              <a:rPr lang="uk-UA" b="1" i="1" dirty="0" smtClean="0">
                <a:latin typeface="Cambria" pitchFamily="18" charset="0"/>
              </a:rPr>
              <a:t>   Металургія </a:t>
            </a:r>
            <a:r>
              <a:rPr lang="uk-UA" b="1" i="1" dirty="0">
                <a:latin typeface="Cambria" pitchFamily="18" charset="0"/>
              </a:rPr>
              <a:t>потерпіла за останнім часом сильні зміни. Замість безлічі застарілих заводів побудовані могутні комбінати, оснащені новітньою технікою. Не розташовуючи в достатній мері своєю сировинною базою, Японія орієнтується на імпорт залізної руди і вугіль, що коксують. Великими постачальниками залізної руди були і залишаються </a:t>
            </a:r>
            <a:r>
              <a:rPr lang="uk-UA" b="1" i="1" dirty="0" err="1">
                <a:latin typeface="Cambria" pitchFamily="18" charset="0"/>
              </a:rPr>
              <a:t>Малайзия</a:t>
            </a:r>
            <a:r>
              <a:rPr lang="uk-UA" b="1" i="1" dirty="0">
                <a:latin typeface="Cambria" pitchFamily="18" charset="0"/>
              </a:rPr>
              <a:t> і Канада. Основні постачальники вугілля - США, Австралія; у меншому ступені - Індія і Канада. По виробництву рафінованої міді Японія займає друге місце у світі, після США. Родовища поліметалевих руд складають базу для розвитку виробництва цинку і свинцю.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4968552" cy="328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07804" y="635512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Кольорова металургія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107020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49957"/>
            <a:ext cx="8701558" cy="5184576"/>
          </a:xfrm>
        </p:spPr>
        <p:txBody>
          <a:bodyPr>
            <a:noAutofit/>
          </a:bodyPr>
          <a:lstStyle/>
          <a:p>
            <a:r>
              <a:rPr lang="uk-UA" sz="2000" b="1" i="1" dirty="0" smtClean="0">
                <a:latin typeface="Cambria" pitchFamily="18" charset="0"/>
              </a:rPr>
              <a:t> </a:t>
            </a:r>
            <a:r>
              <a:rPr lang="uk-UA" sz="1800" b="1" i="1" dirty="0" smtClean="0">
                <a:latin typeface="Cambria" pitchFamily="18" charset="0"/>
              </a:rPr>
              <a:t>Машинобудування </a:t>
            </a:r>
            <a:r>
              <a:rPr lang="uk-UA" sz="1800" b="1" i="1" dirty="0">
                <a:latin typeface="Cambria" pitchFamily="18" charset="0"/>
              </a:rPr>
              <a:t>Японії містить у собі безліч галузей (суднобудування, автомобілебудування, загальне машинобудування, приладобудування, радіоелектроніка, авіаційно-космічна промисловість). Діє ряд великих заводів важкого машинобудування, верстатобудування, виробництво устаткування для легкої і харчової </a:t>
            </a:r>
            <a:r>
              <a:rPr lang="uk-UA" sz="1800" b="1" i="1" dirty="0" smtClean="0">
                <a:latin typeface="Cambria" pitchFamily="18" charset="0"/>
              </a:rPr>
              <a:t>промисловості.</a:t>
            </a:r>
          </a:p>
          <a:p>
            <a:r>
              <a:rPr lang="uk-UA" sz="1800" b="1" i="1" dirty="0" smtClean="0">
                <a:latin typeface="Cambria" pitchFamily="18" charset="0"/>
              </a:rPr>
              <a:t> По </a:t>
            </a:r>
            <a:r>
              <a:rPr lang="uk-UA" sz="1800" b="1" i="1" dirty="0">
                <a:latin typeface="Cambria" pitchFamily="18" charset="0"/>
              </a:rPr>
              <a:t>випуску автомобілів (13 млн. штук у рік) в останні роки Японія також займає перше місце у світі (продукція галузі складає 20% японського експорту). Найважливіші центри галузі - </a:t>
            </a:r>
            <a:r>
              <a:rPr lang="uk-UA" sz="1800" b="1" i="1" dirty="0" err="1">
                <a:latin typeface="Cambria" pitchFamily="18" charset="0"/>
              </a:rPr>
              <a:t>Тойота</a:t>
            </a:r>
            <a:r>
              <a:rPr lang="uk-UA" sz="1800" b="1" i="1" dirty="0">
                <a:latin typeface="Cambria" pitchFamily="18" charset="0"/>
              </a:rPr>
              <a:t> (район Нагасакі), Йокогама, </a:t>
            </a:r>
            <a:r>
              <a:rPr lang="uk-UA" sz="1800" b="1" i="1" dirty="0" smtClean="0">
                <a:latin typeface="Cambria" pitchFamily="18" charset="0"/>
              </a:rPr>
              <a:t>Хіросіма.</a:t>
            </a:r>
            <a:endParaRPr lang="uk-UA" sz="1800" b="1" i="1" dirty="0">
              <a:latin typeface="Cambria" pitchFamily="18" charset="0"/>
            </a:endParaRPr>
          </a:p>
        </p:txBody>
      </p:sp>
      <p:pic>
        <p:nvPicPr>
          <p:cNvPr id="15362" name="Picture 2" descr="C:\Users\Яна\Desktop\Японія\mitsubishi_mirage_201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40968"/>
            <a:ext cx="5112568" cy="3222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6453759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Автомобіль «</a:t>
            </a:r>
            <a:r>
              <a:rPr lang="uk-UA" b="1" i="1" dirty="0" err="1" smtClean="0"/>
              <a:t>Міцубісі</a:t>
            </a:r>
            <a:r>
              <a:rPr lang="uk-UA" b="1" i="1" dirty="0" smtClean="0"/>
              <a:t>»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286011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Сільське господарство</a:t>
            </a:r>
            <a:endParaRPr lang="uk-UA" sz="36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355935"/>
            <a:ext cx="8280920" cy="316835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Cambria" pitchFamily="18" charset="0"/>
              </a:rPr>
              <a:t> У </a:t>
            </a:r>
            <a:r>
              <a:rPr lang="ru-RU" sz="2400" b="1" i="1" dirty="0" err="1">
                <a:latin typeface="Cambria" pitchFamily="18" charset="0"/>
              </a:rPr>
              <a:t>сільському</a:t>
            </a:r>
            <a:r>
              <a:rPr lang="ru-RU" sz="2400" b="1" i="1" dirty="0">
                <a:latin typeface="Cambria" pitchFamily="18" charset="0"/>
              </a:rPr>
              <a:t> </a:t>
            </a:r>
            <a:r>
              <a:rPr lang="ru-RU" sz="2400" b="1" i="1" dirty="0" err="1">
                <a:latin typeface="Cambria" pitchFamily="18" charset="0"/>
              </a:rPr>
              <a:t>господарстві</a:t>
            </a:r>
            <a:r>
              <a:rPr lang="ru-RU" sz="2400" b="1" i="1" dirty="0">
                <a:latin typeface="Cambria" pitchFamily="18" charset="0"/>
              </a:rPr>
              <a:t> </a:t>
            </a:r>
            <a:r>
              <a:rPr lang="ru-RU" sz="2400" b="1" i="1" dirty="0" err="1">
                <a:latin typeface="Cambria" pitchFamily="18" charset="0"/>
              </a:rPr>
              <a:t>Японії</a:t>
            </a:r>
            <a:r>
              <a:rPr lang="ru-RU" sz="2400" b="1" i="1" dirty="0">
                <a:latin typeface="Cambria" pitchFamily="18" charset="0"/>
              </a:rPr>
              <a:t> </a:t>
            </a:r>
            <a:r>
              <a:rPr lang="ru-RU" sz="2400" b="1" i="1" dirty="0" err="1">
                <a:latin typeface="Cambria" pitchFamily="18" charset="0"/>
              </a:rPr>
              <a:t>зайняте</a:t>
            </a:r>
            <a:r>
              <a:rPr lang="ru-RU" sz="2400" b="1" i="1" dirty="0">
                <a:latin typeface="Cambria" pitchFamily="18" charset="0"/>
              </a:rPr>
              <a:t> </a:t>
            </a:r>
            <a:r>
              <a:rPr lang="ru-RU" sz="2400" b="1" i="1" dirty="0" err="1">
                <a:latin typeface="Cambria" pitchFamily="18" charset="0"/>
              </a:rPr>
              <a:t>близько</a:t>
            </a:r>
            <a:r>
              <a:rPr lang="ru-RU" sz="2400" b="1" i="1" dirty="0">
                <a:latin typeface="Cambria" pitchFamily="18" charset="0"/>
              </a:rPr>
              <a:t> 3% </a:t>
            </a:r>
            <a:r>
              <a:rPr lang="ru-RU" sz="2400" b="1" i="1" dirty="0" err="1">
                <a:latin typeface="Cambria" pitchFamily="18" charset="0"/>
              </a:rPr>
              <a:t>економічно</a:t>
            </a:r>
            <a:r>
              <a:rPr lang="ru-RU" sz="2400" b="1" i="1" dirty="0">
                <a:latin typeface="Cambria" pitchFamily="18" charset="0"/>
              </a:rPr>
              <a:t> активного </a:t>
            </a:r>
            <a:r>
              <a:rPr lang="ru-RU" sz="2400" b="1" i="1" dirty="0" err="1">
                <a:latin typeface="Cambria" pitchFamily="18" charset="0"/>
              </a:rPr>
              <a:t>населення</a:t>
            </a:r>
            <a:r>
              <a:rPr lang="ru-RU" sz="2400" b="1" i="1" dirty="0">
                <a:latin typeface="Cambria" pitchFamily="18" charset="0"/>
              </a:rPr>
              <a:t>, а </a:t>
            </a:r>
            <a:r>
              <a:rPr lang="ru-RU" sz="2400" b="1" i="1" dirty="0" err="1">
                <a:latin typeface="Cambria" pitchFamily="18" charset="0"/>
              </a:rPr>
              <a:t>частка</a:t>
            </a:r>
            <a:r>
              <a:rPr lang="ru-RU" sz="2400" b="1" i="1" dirty="0">
                <a:latin typeface="Cambria" pitchFamily="18" charset="0"/>
              </a:rPr>
              <a:t> </a:t>
            </a:r>
            <a:r>
              <a:rPr lang="ru-RU" sz="2400" b="1" i="1" dirty="0" err="1">
                <a:latin typeface="Cambria" pitchFamily="18" charset="0"/>
              </a:rPr>
              <a:t>його</a:t>
            </a:r>
            <a:r>
              <a:rPr lang="ru-RU" sz="2400" b="1" i="1" dirty="0">
                <a:latin typeface="Cambria" pitchFamily="18" charset="0"/>
              </a:rPr>
              <a:t> у ВНП </a:t>
            </a:r>
            <a:r>
              <a:rPr lang="ru-RU" sz="2400" b="1" i="1" dirty="0" err="1">
                <a:latin typeface="Cambria" pitchFamily="18" charset="0"/>
              </a:rPr>
              <a:t>країни</a:t>
            </a:r>
            <a:r>
              <a:rPr lang="ru-RU" sz="2400" b="1" i="1" dirty="0">
                <a:latin typeface="Cambria" pitchFamily="18" charset="0"/>
              </a:rPr>
              <a:t> </a:t>
            </a:r>
            <a:r>
              <a:rPr lang="ru-RU" sz="2400" b="1" i="1" dirty="0" err="1">
                <a:latin typeface="Cambria" pitchFamily="18" charset="0"/>
              </a:rPr>
              <a:t>складає</a:t>
            </a:r>
            <a:r>
              <a:rPr lang="ru-RU" sz="2400" b="1" i="1" dirty="0">
                <a:latin typeface="Cambria" pitchFamily="18" charset="0"/>
              </a:rPr>
              <a:t> </a:t>
            </a:r>
            <a:r>
              <a:rPr lang="ru-RU" sz="2400" b="1" i="1" dirty="0" err="1">
                <a:latin typeface="Cambria" pitchFamily="18" charset="0"/>
              </a:rPr>
              <a:t>близько</a:t>
            </a:r>
            <a:r>
              <a:rPr lang="ru-RU" sz="2400" b="1" i="1" dirty="0">
                <a:latin typeface="Cambria" pitchFamily="18" charset="0"/>
              </a:rPr>
              <a:t> 2%. Для </a:t>
            </a:r>
            <a:r>
              <a:rPr lang="ru-RU" sz="2400" b="1" i="1" dirty="0" err="1">
                <a:latin typeface="Cambria" pitchFamily="18" charset="0"/>
              </a:rPr>
              <a:t>японського</a:t>
            </a:r>
            <a:r>
              <a:rPr lang="ru-RU" sz="2400" b="1" i="1" dirty="0">
                <a:latin typeface="Cambria" pitchFamily="18" charset="0"/>
              </a:rPr>
              <a:t> </a:t>
            </a:r>
            <a:r>
              <a:rPr lang="ru-RU" sz="2400" b="1" i="1" dirty="0" err="1">
                <a:latin typeface="Cambria" pitchFamily="18" charset="0"/>
              </a:rPr>
              <a:t>сільського</a:t>
            </a:r>
            <a:r>
              <a:rPr lang="ru-RU" sz="2400" b="1" i="1" dirty="0">
                <a:latin typeface="Cambria" pitchFamily="18" charset="0"/>
              </a:rPr>
              <a:t> </a:t>
            </a:r>
            <a:r>
              <a:rPr lang="ru-RU" sz="2400" b="1" i="1" dirty="0" err="1">
                <a:latin typeface="Cambria" pitchFamily="18" charset="0"/>
              </a:rPr>
              <a:t>господарства</a:t>
            </a:r>
            <a:r>
              <a:rPr lang="ru-RU" sz="2400" b="1" i="1" dirty="0">
                <a:latin typeface="Cambria" pitchFamily="18" charset="0"/>
              </a:rPr>
              <a:t> </a:t>
            </a:r>
            <a:r>
              <a:rPr lang="ru-RU" sz="2400" b="1" i="1" dirty="0" err="1">
                <a:latin typeface="Cambria" pitchFamily="18" charset="0"/>
              </a:rPr>
              <a:t>характерний</a:t>
            </a:r>
            <a:r>
              <a:rPr lang="ru-RU" sz="2400" b="1" i="1" dirty="0">
                <a:latin typeface="Cambria" pitchFamily="18" charset="0"/>
              </a:rPr>
              <a:t> </a:t>
            </a:r>
            <a:r>
              <a:rPr lang="ru-RU" sz="2400" b="1" i="1" dirty="0" err="1">
                <a:latin typeface="Cambria" pitchFamily="18" charset="0"/>
              </a:rPr>
              <a:t>високий</a:t>
            </a:r>
            <a:r>
              <a:rPr lang="ru-RU" sz="2400" b="1" i="1" dirty="0">
                <a:latin typeface="Cambria" pitchFamily="18" charset="0"/>
              </a:rPr>
              <a:t> </a:t>
            </a:r>
            <a:r>
              <a:rPr lang="ru-RU" sz="2400" b="1" i="1" dirty="0" err="1">
                <a:latin typeface="Cambria" pitchFamily="18" charset="0"/>
              </a:rPr>
              <a:t>рівень</a:t>
            </a:r>
            <a:r>
              <a:rPr lang="ru-RU" sz="2400" b="1" i="1" dirty="0">
                <a:latin typeface="Cambria" pitchFamily="18" charset="0"/>
              </a:rPr>
              <a:t> </a:t>
            </a:r>
            <a:r>
              <a:rPr lang="ru-RU" sz="2400" b="1" i="1" dirty="0" err="1">
                <a:latin typeface="Cambria" pitchFamily="18" charset="0"/>
              </a:rPr>
              <a:t>продуктивності</a:t>
            </a:r>
            <a:r>
              <a:rPr lang="ru-RU" sz="2400" b="1" i="1" dirty="0">
                <a:latin typeface="Cambria" pitchFamily="18" charset="0"/>
              </a:rPr>
              <a:t> </a:t>
            </a:r>
            <a:r>
              <a:rPr lang="ru-RU" sz="2400" b="1" i="1" dirty="0" err="1">
                <a:latin typeface="Cambria" pitchFamily="18" charset="0"/>
              </a:rPr>
              <a:t>праці</a:t>
            </a:r>
            <a:r>
              <a:rPr lang="ru-RU" sz="2400" b="1" i="1" dirty="0">
                <a:latin typeface="Cambria" pitchFamily="18" charset="0"/>
              </a:rPr>
              <a:t> і </a:t>
            </a:r>
            <a:r>
              <a:rPr lang="ru-RU" sz="2400" b="1" i="1" dirty="0" err="1">
                <a:latin typeface="Cambria" pitchFamily="18" charset="0"/>
              </a:rPr>
              <a:t>землі</a:t>
            </a:r>
            <a:r>
              <a:rPr lang="ru-RU" sz="2400" b="1" i="1" dirty="0">
                <a:latin typeface="Cambria" pitchFamily="18" charset="0"/>
              </a:rPr>
              <a:t>, </a:t>
            </a:r>
            <a:r>
              <a:rPr lang="ru-RU" sz="2400" b="1" i="1" dirty="0" err="1">
                <a:latin typeface="Cambria" pitchFamily="18" charset="0"/>
              </a:rPr>
              <a:t>врожайності</a:t>
            </a:r>
            <a:r>
              <a:rPr lang="ru-RU" sz="2400" b="1" i="1" dirty="0">
                <a:latin typeface="Cambria" pitchFamily="18" charset="0"/>
              </a:rPr>
              <a:t> культур і </a:t>
            </a:r>
            <a:r>
              <a:rPr lang="ru-RU" sz="2400" b="1" i="1" dirty="0" err="1">
                <a:latin typeface="Cambria" pitchFamily="18" charset="0"/>
              </a:rPr>
              <a:t>продуктивності</a:t>
            </a:r>
            <a:r>
              <a:rPr lang="ru-RU" sz="2400" b="1" i="1" dirty="0">
                <a:latin typeface="Cambria" pitchFamily="18" charset="0"/>
              </a:rPr>
              <a:t> </a:t>
            </a:r>
            <a:r>
              <a:rPr lang="ru-RU" sz="2400" b="1" i="1" dirty="0" err="1">
                <a:latin typeface="Cambria" pitchFamily="18" charset="0"/>
              </a:rPr>
              <a:t>тварин</a:t>
            </a:r>
            <a:r>
              <a:rPr lang="ru-RU" sz="2400" b="1" i="1" dirty="0">
                <a:latin typeface="Cambria" pitchFamily="18" charset="0"/>
              </a:rPr>
              <a:t>.</a:t>
            </a:r>
            <a:endParaRPr lang="uk-UA" sz="2400" b="1" i="1" dirty="0">
              <a:latin typeface="Cambria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989" y="3789040"/>
            <a:ext cx="4032448" cy="2818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39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Транспорт</a:t>
            </a:r>
            <a:endParaRPr lang="uk-UA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484784"/>
            <a:ext cx="4499992" cy="5040560"/>
          </a:xfrm>
        </p:spPr>
        <p:txBody>
          <a:bodyPr>
            <a:normAutofit fontScale="77500" lnSpcReduction="20000"/>
          </a:bodyPr>
          <a:lstStyle/>
          <a:p>
            <a:r>
              <a:rPr lang="uk-UA" b="1" i="1" dirty="0" smtClean="0">
                <a:latin typeface="Cambria" pitchFamily="18" charset="0"/>
              </a:rPr>
              <a:t>  У </a:t>
            </a:r>
            <a:r>
              <a:rPr lang="uk-UA" b="1" i="1" dirty="0">
                <a:latin typeface="Cambria" pitchFamily="18" charset="0"/>
              </a:rPr>
              <a:t>Японії одержали розвиток усі види транспорту, за винятком річкового і трубопровідного. По характері своєї транспортної мережі ця країна нагадує країни Західної Європи, але по розмірах перевезень вантажів і особливо пасажирів вона набагато перевершує кожну з них. А по густоті пасажирських залізничних перевезень вона займає перше місце у світі. Японія також володіє дуже великим і найсучаснішим морським торговим флотом.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85" y="1814889"/>
            <a:ext cx="4368485" cy="3276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27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601"/>
            <a:ext cx="7467600" cy="1143000"/>
          </a:xfrm>
        </p:spPr>
        <p:txBody>
          <a:bodyPr/>
          <a:lstStyle/>
          <a:p>
            <a:pPr algn="ctr"/>
            <a:r>
              <a:rPr lang="uk-UA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Наука</a:t>
            </a:r>
            <a:endParaRPr lang="uk-UA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4572000" cy="5544616"/>
          </a:xfrm>
        </p:spPr>
        <p:txBody>
          <a:bodyPr>
            <a:normAutofit fontScale="92500" lnSpcReduction="10000"/>
          </a:bodyPr>
          <a:lstStyle/>
          <a:p>
            <a:r>
              <a:rPr lang="uk-UA" sz="2000" b="1" i="1" dirty="0">
                <a:latin typeface="Cambria" pitchFamily="18" charset="0"/>
              </a:rPr>
              <a:t>Японія — провідна країна в галузі наукових досліджень, зокрема, технології, устаткування для машин і </a:t>
            </a:r>
            <a:r>
              <a:rPr lang="uk-UA" sz="2000" b="1" i="1" dirty="0" err="1">
                <a:latin typeface="Cambria" pitchFamily="18" charset="0"/>
              </a:rPr>
              <a:t>біомедичних</a:t>
            </a:r>
            <a:r>
              <a:rPr lang="uk-UA" sz="2000" b="1" i="1" dirty="0">
                <a:latin typeface="Cambria" pitchFamily="18" charset="0"/>
              </a:rPr>
              <a:t> досліджень. Майже 700 000 дослідників отримують $130-мільярдний бюджет на наукові </a:t>
            </a:r>
            <a:r>
              <a:rPr lang="uk-UA" sz="2000" b="1" i="1" dirty="0" smtClean="0">
                <a:latin typeface="Cambria" pitchFamily="18" charset="0"/>
              </a:rPr>
              <a:t>дослідження. Деякі </a:t>
            </a:r>
            <a:r>
              <a:rPr lang="uk-UA" sz="2000" b="1" i="1" dirty="0">
                <a:latin typeface="Cambria" pitchFamily="18" charset="0"/>
              </a:rPr>
              <a:t>з найвідоміших технологічних вкладів Японії є в галузі електроніки, автомобілів, машин, сейсмостійкого будівництва, промислової робототехніки, оптики, хімії, напівпровідників і металів. Японія також є світовим лідером із виробництва й використання робототехніки, вона володіє більше половини </a:t>
            </a:r>
            <a:r>
              <a:rPr lang="uk-UA" sz="2000" b="1" i="1" dirty="0" smtClean="0">
                <a:latin typeface="Cambria" pitchFamily="18" charset="0"/>
              </a:rPr>
              <a:t>промислових </a:t>
            </a:r>
            <a:r>
              <a:rPr lang="uk-UA" sz="2000" b="1" i="1" dirty="0">
                <a:latin typeface="Cambria" pitchFamily="18" charset="0"/>
              </a:rPr>
              <a:t>роботів у світі</a:t>
            </a:r>
            <a:r>
              <a:rPr lang="uk-UA" sz="2000" b="1" i="1" dirty="0" smtClean="0">
                <a:latin typeface="Cambria" pitchFamily="18" charset="0"/>
              </a:rPr>
              <a:t>.</a:t>
            </a:r>
            <a:endParaRPr lang="uk-UA" sz="2000" b="1" i="1" dirty="0">
              <a:latin typeface="Cambria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74" y="1983120"/>
            <a:ext cx="4132892" cy="3159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05492" y="522471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Японські роботи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248318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484784"/>
            <a:ext cx="8147248" cy="4525963"/>
          </a:xfrm>
        </p:spPr>
        <p:txBody>
          <a:bodyPr/>
          <a:lstStyle/>
          <a:p>
            <a:r>
              <a:rPr lang="uk-UA" b="1" i="1" dirty="0">
                <a:latin typeface="Cambria" pitchFamily="18" charset="0"/>
              </a:rPr>
              <a:t> </a:t>
            </a:r>
            <a:r>
              <a:rPr lang="uk-UA" b="1" i="1" dirty="0" smtClean="0">
                <a:latin typeface="Cambria" pitchFamily="18" charset="0"/>
              </a:rPr>
              <a:t> Японія – високорозвинена країна світу, що на сьогоднішній день відіграє важливу роль у міжнародних процесах.</a:t>
            </a:r>
            <a:endParaRPr lang="uk-UA" b="1" i="1" dirty="0">
              <a:latin typeface="Cambria" pitchFamily="18" charset="0"/>
            </a:endParaRPr>
          </a:p>
        </p:txBody>
      </p:sp>
      <p:pic>
        <p:nvPicPr>
          <p:cNvPr id="20482" name="Picture 2" descr="C:\Users\Яна\Desktop\Японія\japoni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164" y="2996952"/>
            <a:ext cx="5259158" cy="3630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3748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7283152" cy="4525963"/>
          </a:xfrm>
        </p:spPr>
        <p:txBody>
          <a:bodyPr>
            <a:normAutofit/>
          </a:bodyPr>
          <a:lstStyle/>
          <a:p>
            <a:endParaRPr lang="uk-UA" sz="7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Дякую за увагу!!!</a:t>
            </a:r>
            <a:endParaRPr lang="uk-UA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32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Економіко-географічне положення</a:t>
            </a:r>
            <a:endParaRPr lang="uk-UA" sz="36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509038"/>
            <a:ext cx="4716016" cy="5688632"/>
          </a:xfrm>
        </p:spPr>
        <p:txBody>
          <a:bodyPr>
            <a:normAutofit fontScale="77500" lnSpcReduction="20000"/>
          </a:bodyPr>
          <a:lstStyle/>
          <a:p>
            <a:r>
              <a:rPr lang="uk-UA" b="1" i="1" dirty="0" smtClean="0">
                <a:latin typeface="Cambria" pitchFamily="18" charset="0"/>
              </a:rPr>
              <a:t>     Японія </a:t>
            </a:r>
            <a:r>
              <a:rPr lang="uk-UA" b="1" i="1" dirty="0">
                <a:latin typeface="Cambria" pitchFamily="18" charset="0"/>
              </a:rPr>
              <a:t>— це острівна країна, розташована на східному узбережжі Азії, у північно-західній частині Тихого океану. Зі сходу і півдня її омиває Тихий океан, з заходу — води Японського та Східнокитайського морів, а з півночі — Охотське </a:t>
            </a:r>
            <a:r>
              <a:rPr lang="uk-UA" b="1" i="1" dirty="0" smtClean="0">
                <a:latin typeface="Cambria" pitchFamily="18" charset="0"/>
              </a:rPr>
              <a:t>море. Країна знаходиться на Японському архіпелазі, що </a:t>
            </a:r>
            <a:r>
              <a:rPr lang="uk-UA" b="1" i="1" dirty="0">
                <a:latin typeface="Cambria" pitchFamily="18" charset="0"/>
              </a:rPr>
              <a:t>складається з чотирьох великих </a:t>
            </a:r>
            <a:r>
              <a:rPr lang="uk-UA" b="1" i="1" dirty="0" smtClean="0">
                <a:latin typeface="Cambria" pitchFamily="18" charset="0"/>
              </a:rPr>
              <a:t>островів: </a:t>
            </a:r>
            <a:r>
              <a:rPr lang="uk-UA" b="1" i="1" dirty="0">
                <a:latin typeface="Cambria" pitchFamily="18" charset="0"/>
              </a:rPr>
              <a:t>Хоккайдо, Хонсю, Сікоку та </a:t>
            </a:r>
            <a:r>
              <a:rPr lang="uk-UA" b="1" i="1" dirty="0" smtClean="0">
                <a:latin typeface="Cambria" pitchFamily="18" charset="0"/>
              </a:rPr>
              <a:t>Кюсю</a:t>
            </a:r>
            <a:r>
              <a:rPr lang="uk-UA" b="1" i="1" dirty="0">
                <a:latin typeface="Cambria" pitchFamily="18" charset="0"/>
              </a:rPr>
              <a:t>. </a:t>
            </a:r>
            <a:r>
              <a:rPr lang="uk-UA" b="1" i="1" dirty="0" err="1">
                <a:latin typeface="Cambria" pitchFamily="18" charset="0"/>
              </a:rPr>
              <a:t>Омиваючі</a:t>
            </a:r>
            <a:r>
              <a:rPr lang="uk-UA" b="1" i="1" dirty="0">
                <a:latin typeface="Cambria" pitchFamily="18" charset="0"/>
              </a:rPr>
              <a:t> Японію моря й океани мають для країни величезне значення, як джерело біологічних, мінеральних і енергетичних ресурсів. Зв'язок Японії з іншими країнами світу здійснюється морським </a:t>
            </a:r>
            <a:r>
              <a:rPr lang="uk-UA" b="1" i="1" dirty="0" smtClean="0">
                <a:latin typeface="Cambria" pitchFamily="18" charset="0"/>
              </a:rPr>
              <a:t>шляхом.</a:t>
            </a:r>
            <a:endParaRPr lang="uk-UA" b="1" i="1" dirty="0">
              <a:latin typeface="Cambria" pitchFamily="18" charset="0"/>
            </a:endParaRPr>
          </a:p>
        </p:txBody>
      </p:sp>
      <p:pic>
        <p:nvPicPr>
          <p:cNvPr id="2050" name="Picture 2" descr="C:\Users\Яна\Desktop\Японія\Japonia_in_Asia_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287" y="1527673"/>
            <a:ext cx="4081815" cy="4902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31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Державний устрій</a:t>
            </a:r>
            <a:endParaRPr lang="uk-UA" sz="36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11988" y="1325601"/>
            <a:ext cx="4567735" cy="5517232"/>
          </a:xfrm>
        </p:spPr>
        <p:txBody>
          <a:bodyPr>
            <a:normAutofit/>
          </a:bodyPr>
          <a:lstStyle/>
          <a:p>
            <a:r>
              <a:rPr lang="uk-UA" sz="2000" b="1" i="1" dirty="0" smtClean="0">
                <a:latin typeface="Cambria" pitchFamily="18" charset="0"/>
              </a:rPr>
              <a:t>   Згідно </a:t>
            </a:r>
            <a:r>
              <a:rPr lang="uk-UA" sz="2000" b="1" i="1" dirty="0">
                <a:latin typeface="Cambria" pitchFamily="18" charset="0"/>
              </a:rPr>
              <a:t>з конституцією, Японія є унітарною конституційною монархією. Головою держави є імператор, але виконавча влада в країні зосереджена у руках прем'єр-міністра. Законодавча влада належить Парламенту, який є одним із найстарших демократичних інститутів Азії. Оскільки Японія була першою країною світу яка пізнала жах ядерної війни, її сьогоднішній уряд сприяє боротьбі за мир і руху роззброєння.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372" y="2304977"/>
            <a:ext cx="4536504" cy="3222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34372" y="5712451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Будинок Парламенту Японії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371897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Міжнародні відносини та місце Японії в світі</a:t>
            </a:r>
            <a:endParaRPr lang="uk-UA" sz="36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latin typeface="Cambria" pitchFamily="18" charset="0"/>
              </a:rPr>
              <a:t> Японія </a:t>
            </a:r>
            <a:r>
              <a:rPr lang="uk-UA" sz="2400" b="1" i="1" dirty="0">
                <a:latin typeface="Cambria" pitchFamily="18" charset="0"/>
              </a:rPr>
              <a:t>є другою за величиною економічною державою світу. Вона посідає 6-е місце за обсягами імпорту та </a:t>
            </a:r>
            <a:r>
              <a:rPr lang="uk-UA" sz="2400" b="1" i="1" dirty="0" smtClean="0">
                <a:latin typeface="Cambria" pitchFamily="18" charset="0"/>
              </a:rPr>
              <a:t>експорту товарів </a:t>
            </a:r>
            <a:r>
              <a:rPr lang="uk-UA" sz="2400" b="1" i="1" dirty="0">
                <a:latin typeface="Cambria" pitchFamily="18" charset="0"/>
              </a:rPr>
              <a:t>і є членом </a:t>
            </a:r>
            <a:r>
              <a:rPr lang="uk-UA" sz="2400" b="1" i="1" dirty="0" smtClean="0">
                <a:latin typeface="Cambria" pitchFamily="18" charset="0"/>
              </a:rPr>
              <a:t>Великої вісімки,</a:t>
            </a:r>
            <a:r>
              <a:rPr lang="ru-RU" sz="2400" b="1" i="1" dirty="0" smtClean="0">
                <a:latin typeface="Cambria" pitchFamily="18" charset="0"/>
              </a:rPr>
              <a:t> </a:t>
            </a:r>
            <a:r>
              <a:rPr lang="ru-RU" sz="2400" b="1" i="1" dirty="0">
                <a:latin typeface="Cambria" pitchFamily="18" charset="0"/>
              </a:rPr>
              <a:t>ООН, СОТ, АТЕС  та </a:t>
            </a:r>
            <a:r>
              <a:rPr lang="ru-RU" sz="2400" b="1" i="1" dirty="0" smtClean="0">
                <a:latin typeface="Cambria" pitchFamily="18" charset="0"/>
              </a:rPr>
              <a:t>інших </a:t>
            </a:r>
            <a:r>
              <a:rPr lang="ru-RU" sz="2400" b="1" i="1" dirty="0" err="1" smtClean="0">
                <a:latin typeface="Cambria" pitchFamily="18" charset="0"/>
              </a:rPr>
              <a:t>міжнародних</a:t>
            </a:r>
            <a:r>
              <a:rPr lang="ru-RU" sz="2400" b="1" i="1" dirty="0" smtClean="0">
                <a:latin typeface="Cambria" pitchFamily="18" charset="0"/>
              </a:rPr>
              <a:t> </a:t>
            </a:r>
            <a:r>
              <a:rPr lang="ru-RU" sz="2400" b="1" i="1" dirty="0" err="1" smtClean="0">
                <a:latin typeface="Cambria" pitchFamily="18" charset="0"/>
              </a:rPr>
              <a:t>організацій</a:t>
            </a:r>
            <a:r>
              <a:rPr lang="ru-RU" sz="2400" b="1" i="1" dirty="0" smtClean="0">
                <a:latin typeface="Cambria" pitchFamily="18" charset="0"/>
              </a:rPr>
              <a:t>. </a:t>
            </a:r>
            <a:endParaRPr lang="uk-UA" sz="2400" b="1" i="1" dirty="0">
              <a:latin typeface="Cambria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294" y="3284984"/>
            <a:ext cx="4989120" cy="3406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62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Населення</a:t>
            </a:r>
            <a:endParaRPr lang="uk-UA" sz="36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497" y="1412776"/>
            <a:ext cx="8388424" cy="225568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Cambria" pitchFamily="18" charset="0"/>
              </a:rPr>
              <a:t>  </a:t>
            </a:r>
            <a:r>
              <a:rPr lang="ru-RU" sz="2000" b="1" i="1" dirty="0" smtClean="0">
                <a:latin typeface="Cambria" pitchFamily="18" charset="0"/>
              </a:rPr>
              <a:t>За </a:t>
            </a:r>
            <a:r>
              <a:rPr lang="ru-RU" sz="2000" b="1" i="1" dirty="0" err="1" smtClean="0">
                <a:latin typeface="Cambria" pitchFamily="18" charset="0"/>
              </a:rPr>
              <a:t>чисельністю</a:t>
            </a:r>
            <a:r>
              <a:rPr lang="ru-RU" sz="2000" b="1" i="1" dirty="0" smtClean="0">
                <a:latin typeface="Cambria" pitchFamily="18" charset="0"/>
              </a:rPr>
              <a:t> </a:t>
            </a:r>
            <a:r>
              <a:rPr lang="ru-RU" sz="2000" b="1" i="1" dirty="0" err="1" smtClean="0">
                <a:latin typeface="Cambria" pitchFamily="18" charset="0"/>
              </a:rPr>
              <a:t>населення</a:t>
            </a:r>
            <a:r>
              <a:rPr lang="ru-RU" sz="2000" b="1" i="1" dirty="0">
                <a:latin typeface="Cambria" pitchFamily="18" charset="0"/>
              </a:rPr>
              <a:t> </a:t>
            </a:r>
            <a:r>
              <a:rPr lang="ru-RU" sz="2000" b="1" i="1" dirty="0" err="1" smtClean="0">
                <a:latin typeface="Cambria" pitchFamily="18" charset="0"/>
              </a:rPr>
              <a:t>Японія</a:t>
            </a:r>
            <a:r>
              <a:rPr lang="ru-RU" sz="2000" b="1" i="1" dirty="0" smtClean="0">
                <a:latin typeface="Cambria" pitchFamily="18" charset="0"/>
              </a:rPr>
              <a:t> </a:t>
            </a:r>
            <a:r>
              <a:rPr lang="ru-RU" sz="2000" b="1" i="1" dirty="0">
                <a:latin typeface="Cambria" pitchFamily="18" charset="0"/>
              </a:rPr>
              <a:t>входить у першу десятку </a:t>
            </a:r>
            <a:r>
              <a:rPr lang="ru-RU" sz="2000" b="1" i="1" dirty="0" err="1">
                <a:latin typeface="Cambria" pitchFamily="18" charset="0"/>
              </a:rPr>
              <a:t>країн</a:t>
            </a:r>
            <a:r>
              <a:rPr lang="ru-RU" sz="2000" b="1" i="1" dirty="0">
                <a:latin typeface="Cambria" pitchFamily="18" charset="0"/>
              </a:rPr>
              <a:t> </a:t>
            </a:r>
            <a:r>
              <a:rPr lang="ru-RU" sz="2000" b="1" i="1" dirty="0" err="1">
                <a:latin typeface="Cambria" pitchFamily="18" charset="0"/>
              </a:rPr>
              <a:t>світу</a:t>
            </a:r>
            <a:r>
              <a:rPr lang="ru-RU" sz="2000" b="1" i="1" dirty="0">
                <a:latin typeface="Cambria" pitchFamily="18" charset="0"/>
              </a:rPr>
              <a:t>. </a:t>
            </a:r>
            <a:r>
              <a:rPr lang="ru-RU" sz="2000" b="1" i="1" dirty="0" err="1">
                <a:latin typeface="Cambria" pitchFamily="18" charset="0"/>
              </a:rPr>
              <a:t>Однак</a:t>
            </a:r>
            <a:r>
              <a:rPr lang="ru-RU" sz="2000" b="1" i="1" dirty="0">
                <a:latin typeface="Cambria" pitchFamily="18" charset="0"/>
              </a:rPr>
              <a:t> за </a:t>
            </a:r>
            <a:r>
              <a:rPr lang="ru-RU" sz="2000" b="1" i="1" dirty="0" err="1">
                <a:latin typeface="Cambria" pitchFamily="18" charset="0"/>
              </a:rPr>
              <a:t>останнє</a:t>
            </a:r>
            <a:r>
              <a:rPr lang="ru-RU" sz="2000" b="1" i="1" dirty="0">
                <a:latin typeface="Cambria" pitchFamily="18" charset="0"/>
              </a:rPr>
              <a:t> </a:t>
            </a:r>
            <a:r>
              <a:rPr lang="ru-RU" sz="2000" b="1" i="1" dirty="0" err="1">
                <a:latin typeface="Cambria" pitchFamily="18" charset="0"/>
              </a:rPr>
              <a:t>десятиліття</a:t>
            </a:r>
            <a:r>
              <a:rPr lang="ru-RU" sz="2000" b="1" i="1" dirty="0">
                <a:latin typeface="Cambria" pitchFamily="18" charset="0"/>
              </a:rPr>
              <a:t> характер природного </a:t>
            </a:r>
            <a:r>
              <a:rPr lang="ru-RU" sz="2000" b="1" i="1" dirty="0" err="1" smtClean="0">
                <a:latin typeface="Cambria" pitchFamily="18" charset="0"/>
              </a:rPr>
              <a:t>руху</a:t>
            </a:r>
            <a:r>
              <a:rPr lang="ru-RU" sz="2000" b="1" i="1" dirty="0" smtClean="0">
                <a:latin typeface="Cambria" pitchFamily="18" charset="0"/>
              </a:rPr>
              <a:t> </a:t>
            </a:r>
            <a:r>
              <a:rPr lang="ru-RU" sz="2000" b="1" i="1" dirty="0" err="1">
                <a:latin typeface="Cambria" pitchFamily="18" charset="0"/>
              </a:rPr>
              <a:t>різко</a:t>
            </a:r>
            <a:r>
              <a:rPr lang="ru-RU" sz="2000" b="1" i="1" dirty="0">
                <a:latin typeface="Cambria" pitchFamily="18" charset="0"/>
              </a:rPr>
              <a:t> </a:t>
            </a:r>
            <a:r>
              <a:rPr lang="ru-RU" sz="2000" b="1" i="1" dirty="0" err="1">
                <a:latin typeface="Cambria" pitchFamily="18" charset="0"/>
              </a:rPr>
              <a:t>змінився</a:t>
            </a:r>
            <a:r>
              <a:rPr lang="ru-RU" sz="2000" b="1" i="1" dirty="0">
                <a:latin typeface="Cambria" pitchFamily="18" charset="0"/>
              </a:rPr>
              <a:t>. </a:t>
            </a:r>
            <a:r>
              <a:rPr lang="ru-RU" sz="2000" b="1" i="1" dirty="0" err="1">
                <a:latin typeface="Cambria" pitchFamily="18" charset="0"/>
              </a:rPr>
              <a:t>Японія</a:t>
            </a:r>
            <a:r>
              <a:rPr lang="ru-RU" sz="2000" b="1" i="1" dirty="0">
                <a:latin typeface="Cambria" pitchFamily="18" charset="0"/>
              </a:rPr>
              <a:t> стала </a:t>
            </a:r>
            <a:r>
              <a:rPr lang="ru-RU" sz="2000" b="1" i="1" dirty="0" err="1">
                <a:latin typeface="Cambria" pitchFamily="18" charset="0"/>
              </a:rPr>
              <a:t>першою</a:t>
            </a:r>
            <a:r>
              <a:rPr lang="ru-RU" sz="2000" b="1" i="1" dirty="0">
                <a:latin typeface="Cambria" pitchFamily="18" charset="0"/>
              </a:rPr>
              <a:t> державою </a:t>
            </a:r>
            <a:r>
              <a:rPr lang="ru-RU" sz="2000" b="1" i="1" dirty="0" err="1">
                <a:latin typeface="Cambria" pitchFamily="18" charset="0"/>
              </a:rPr>
              <a:t>Азії</a:t>
            </a:r>
            <a:r>
              <a:rPr lang="ru-RU" sz="2000" b="1" i="1" dirty="0">
                <a:latin typeface="Cambria" pitchFamily="18" charset="0"/>
              </a:rPr>
              <a:t>, </a:t>
            </a:r>
            <a:r>
              <a:rPr lang="ru-RU" sz="2000" b="1" i="1" dirty="0" err="1">
                <a:latin typeface="Cambria" pitchFamily="18" charset="0"/>
              </a:rPr>
              <a:t>що</a:t>
            </a:r>
            <a:r>
              <a:rPr lang="ru-RU" sz="2000" b="1" i="1" dirty="0">
                <a:latin typeface="Cambria" pitchFamily="18" charset="0"/>
              </a:rPr>
              <a:t> </a:t>
            </a:r>
            <a:r>
              <a:rPr lang="ru-RU" sz="2000" b="1" i="1" dirty="0" err="1" smtClean="0">
                <a:latin typeface="Cambria" pitchFamily="18" charset="0"/>
              </a:rPr>
              <a:t>перейшла</a:t>
            </a:r>
            <a:r>
              <a:rPr lang="ru-RU" sz="2000" b="1" i="1" dirty="0" smtClean="0">
                <a:latin typeface="Cambria" pitchFamily="18" charset="0"/>
              </a:rPr>
              <a:t> </a:t>
            </a:r>
            <a:r>
              <a:rPr lang="ru-RU" sz="2000" b="1" i="1" dirty="0" err="1">
                <a:latin typeface="Cambria" pitchFamily="18" charset="0"/>
              </a:rPr>
              <a:t>від</a:t>
            </a:r>
            <a:r>
              <a:rPr lang="ru-RU" sz="2000" b="1" i="1" dirty="0">
                <a:latin typeface="Cambria" pitchFamily="18" charset="0"/>
              </a:rPr>
              <a:t> другого до </a:t>
            </a:r>
            <a:r>
              <a:rPr lang="ru-RU" sz="2000" b="1" i="1" dirty="0" err="1">
                <a:latin typeface="Cambria" pitchFamily="18" charset="0"/>
              </a:rPr>
              <a:t>першого</a:t>
            </a:r>
            <a:r>
              <a:rPr lang="ru-RU" sz="2000" b="1" i="1" dirty="0">
                <a:latin typeface="Cambria" pitchFamily="18" charset="0"/>
              </a:rPr>
              <a:t> типу </a:t>
            </a:r>
            <a:r>
              <a:rPr lang="ru-RU" sz="2000" b="1" i="1" dirty="0" err="1">
                <a:latin typeface="Cambria" pitchFamily="18" charset="0"/>
              </a:rPr>
              <a:t>його</a:t>
            </a:r>
            <a:r>
              <a:rPr lang="ru-RU" sz="2000" b="1" i="1" dirty="0">
                <a:latin typeface="Cambria" pitchFamily="18" charset="0"/>
              </a:rPr>
              <a:t> </a:t>
            </a:r>
            <a:r>
              <a:rPr lang="ru-RU" sz="2000" b="1" i="1" dirty="0" err="1">
                <a:latin typeface="Cambria" pitchFamily="18" charset="0"/>
              </a:rPr>
              <a:t>відтворення</a:t>
            </a:r>
            <a:r>
              <a:rPr lang="ru-RU" sz="2000" b="1" i="1" dirty="0">
                <a:latin typeface="Cambria" pitchFamily="18" charset="0"/>
              </a:rPr>
              <a:t>. </a:t>
            </a:r>
            <a:r>
              <a:rPr lang="ru-RU" sz="2000" b="1" i="1" dirty="0" smtClean="0">
                <a:latin typeface="Cambria" pitchFamily="18" charset="0"/>
              </a:rPr>
              <a:t>Великою </a:t>
            </a:r>
            <a:r>
              <a:rPr lang="ru-RU" sz="2000" b="1" i="1" dirty="0">
                <a:latin typeface="Cambria" pitchFamily="18" charset="0"/>
              </a:rPr>
              <a:t>проблемою для </a:t>
            </a:r>
            <a:r>
              <a:rPr lang="ru-RU" sz="2000" b="1" i="1" dirty="0" err="1" smtClean="0">
                <a:latin typeface="Cambria" pitchFamily="18" charset="0"/>
              </a:rPr>
              <a:t>країни</a:t>
            </a:r>
            <a:r>
              <a:rPr lang="ru-RU" sz="2000" b="1" i="1" dirty="0" smtClean="0">
                <a:latin typeface="Cambria" pitchFamily="18" charset="0"/>
              </a:rPr>
              <a:t> </a:t>
            </a:r>
            <a:r>
              <a:rPr lang="ru-RU" sz="2000" b="1" i="1" dirty="0">
                <a:latin typeface="Cambria" pitchFamily="18" charset="0"/>
              </a:rPr>
              <a:t>стало </a:t>
            </a:r>
            <a:r>
              <a:rPr lang="ru-RU" sz="2000" b="1" i="1" dirty="0" err="1">
                <a:latin typeface="Cambria" pitchFamily="18" charset="0"/>
              </a:rPr>
              <a:t>швидке</a:t>
            </a:r>
            <a:r>
              <a:rPr lang="ru-RU" sz="2000" b="1" i="1" dirty="0">
                <a:latin typeface="Cambria" pitchFamily="18" charset="0"/>
              </a:rPr>
              <a:t> </a:t>
            </a:r>
            <a:r>
              <a:rPr lang="ru-RU" sz="2000" b="1" i="1" dirty="0" err="1">
                <a:latin typeface="Cambria" pitchFamily="18" charset="0"/>
              </a:rPr>
              <a:t>збільшення</a:t>
            </a:r>
            <a:r>
              <a:rPr lang="ru-RU" sz="2000" b="1" i="1" dirty="0">
                <a:latin typeface="Cambria" pitchFamily="18" charset="0"/>
              </a:rPr>
              <a:t> </a:t>
            </a:r>
            <a:r>
              <a:rPr lang="ru-RU" sz="2000" b="1" i="1" dirty="0" err="1">
                <a:latin typeface="Cambria" pitchFamily="18" charset="0"/>
              </a:rPr>
              <a:t>частки</a:t>
            </a:r>
            <a:r>
              <a:rPr lang="ru-RU" sz="2000" b="1" i="1" dirty="0">
                <a:latin typeface="Cambria" pitchFamily="18" charset="0"/>
              </a:rPr>
              <a:t> </a:t>
            </a:r>
            <a:r>
              <a:rPr lang="ru-RU" sz="2000" b="1" i="1" dirty="0" err="1" smtClean="0">
                <a:latin typeface="Cambria" pitchFamily="18" charset="0"/>
              </a:rPr>
              <a:t>жителів</a:t>
            </a:r>
            <a:r>
              <a:rPr lang="ru-RU" sz="2000" b="1" i="1" dirty="0" smtClean="0">
                <a:latin typeface="Cambria" pitchFamily="18" charset="0"/>
              </a:rPr>
              <a:t> </a:t>
            </a:r>
            <a:r>
              <a:rPr lang="ru-RU" sz="2000" b="1" i="1" dirty="0" err="1" smtClean="0">
                <a:latin typeface="Cambria" pitchFamily="18" charset="0"/>
              </a:rPr>
              <a:t>віком</a:t>
            </a:r>
            <a:r>
              <a:rPr lang="ru-RU" sz="2000" b="1" i="1" dirty="0" smtClean="0">
                <a:latin typeface="Cambria" pitchFamily="18" charset="0"/>
              </a:rPr>
              <a:t> </a:t>
            </a:r>
            <a:r>
              <a:rPr lang="ru-RU" sz="2000" b="1" i="1" dirty="0" err="1" smtClean="0">
                <a:latin typeface="Cambria" pitchFamily="18" charset="0"/>
              </a:rPr>
              <a:t>більше</a:t>
            </a:r>
            <a:r>
              <a:rPr lang="ru-RU" sz="2000" b="1" i="1" dirty="0" smtClean="0">
                <a:latin typeface="Cambria" pitchFamily="18" charset="0"/>
              </a:rPr>
              <a:t> </a:t>
            </a:r>
            <a:r>
              <a:rPr lang="ru-RU" sz="2000" b="1" i="1" dirty="0">
                <a:latin typeface="Cambria" pitchFamily="18" charset="0"/>
              </a:rPr>
              <a:t>65 </a:t>
            </a:r>
            <a:r>
              <a:rPr lang="ru-RU" sz="2000" b="1" i="1" dirty="0" err="1">
                <a:latin typeface="Cambria" pitchFamily="18" charset="0"/>
              </a:rPr>
              <a:t>років</a:t>
            </a:r>
            <a:r>
              <a:rPr lang="ru-RU" sz="2000" b="1" i="1" dirty="0">
                <a:latin typeface="Cambria" pitchFamily="18" charset="0"/>
              </a:rPr>
              <a:t>. </a:t>
            </a:r>
            <a:endParaRPr lang="uk-UA" sz="2000" b="1" i="1" dirty="0">
              <a:latin typeface="Cambria" pitchFamily="18" charset="0"/>
            </a:endParaRPr>
          </a:p>
        </p:txBody>
      </p:sp>
      <p:pic>
        <p:nvPicPr>
          <p:cNvPr id="5122" name="Picture 2" descr="C:\Users\Яна\Desktop\Художня культура\Політолог\1564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18634"/>
            <a:ext cx="4968552" cy="3023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35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320480" cy="5016557"/>
          </a:xfrm>
        </p:spPr>
        <p:txBody>
          <a:bodyPr>
            <a:normAutofit fontScale="92500" lnSpcReduction="10000"/>
          </a:bodyPr>
          <a:lstStyle/>
          <a:p>
            <a:r>
              <a:rPr lang="uk-UA" b="1" i="1" dirty="0" smtClean="0">
                <a:latin typeface="Cambria" pitchFamily="18" charset="0"/>
              </a:rPr>
              <a:t>  Японія </a:t>
            </a:r>
            <a:r>
              <a:rPr lang="uk-UA" b="1" i="1" dirty="0">
                <a:latin typeface="Cambria" pitchFamily="18" charset="0"/>
              </a:rPr>
              <a:t>відрізняється національною однорідністю (</a:t>
            </a:r>
            <a:r>
              <a:rPr lang="uk-UA" b="1" i="1" dirty="0" smtClean="0">
                <a:latin typeface="Cambria" pitchFamily="18" charset="0"/>
              </a:rPr>
              <a:t>близько 95</a:t>
            </a:r>
            <a:r>
              <a:rPr lang="uk-UA" b="1" i="1" dirty="0">
                <a:latin typeface="Cambria" pitchFamily="18" charset="0"/>
              </a:rPr>
              <a:t>% складають </a:t>
            </a:r>
            <a:r>
              <a:rPr lang="uk-UA" b="1" i="1" dirty="0" smtClean="0">
                <a:latin typeface="Cambria" pitchFamily="18" charset="0"/>
              </a:rPr>
              <a:t>етнічні японці</a:t>
            </a:r>
            <a:r>
              <a:rPr lang="uk-UA" b="1" i="1" dirty="0">
                <a:latin typeface="Cambria" pitchFamily="18" charset="0"/>
              </a:rPr>
              <a:t>). </a:t>
            </a:r>
            <a:r>
              <a:rPr lang="uk-UA" b="1" i="1" dirty="0" smtClean="0">
                <a:latin typeface="Cambria" pitchFamily="18" charset="0"/>
              </a:rPr>
              <a:t>Також </a:t>
            </a:r>
            <a:r>
              <a:rPr lang="uk-UA" b="1" i="1" dirty="0">
                <a:latin typeface="Cambria" pitchFamily="18" charset="0"/>
              </a:rPr>
              <a:t>в державі мешкають корінні меншини — </a:t>
            </a:r>
            <a:r>
              <a:rPr lang="uk-UA" b="1" i="1" dirty="0" err="1">
                <a:latin typeface="Cambria" pitchFamily="18" charset="0"/>
              </a:rPr>
              <a:t>айни</a:t>
            </a:r>
            <a:r>
              <a:rPr lang="uk-UA" b="1" i="1" dirty="0">
                <a:latin typeface="Cambria" pitchFamily="18" charset="0"/>
              </a:rPr>
              <a:t> та </a:t>
            </a:r>
            <a:r>
              <a:rPr lang="uk-UA" b="1" i="1" dirty="0" err="1" smtClean="0">
                <a:latin typeface="Cambria" pitchFamily="18" charset="0"/>
              </a:rPr>
              <a:t>рюкюсці</a:t>
            </a:r>
            <a:r>
              <a:rPr lang="uk-UA" b="1" i="1" dirty="0" smtClean="0">
                <a:latin typeface="Cambria" pitchFamily="18" charset="0"/>
              </a:rPr>
              <a:t>. В країні є </a:t>
            </a:r>
            <a:r>
              <a:rPr lang="uk-UA" b="1" i="1" dirty="0">
                <a:latin typeface="Cambria" pitchFamily="18" charset="0"/>
              </a:rPr>
              <a:t>незначна частка іноземців. Станом на 2001 рік їх нараховувалося 1 778 462 осіб — 1,4% від населення Японії. </a:t>
            </a:r>
          </a:p>
        </p:txBody>
      </p:sp>
      <p:pic>
        <p:nvPicPr>
          <p:cNvPr id="6146" name="Picture 2" descr="C:\Users\Яна\Desktop\Японія\yak-nadyagati-kimo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692696"/>
            <a:ext cx="4032448" cy="5376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4932040" y="590127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Японка в національному костюмі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328037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766" y="620688"/>
            <a:ext cx="8722435" cy="5688632"/>
          </a:xfrm>
        </p:spPr>
        <p:txBody>
          <a:bodyPr>
            <a:normAutofit/>
          </a:bodyPr>
          <a:lstStyle/>
          <a:p>
            <a:r>
              <a:rPr lang="uk-UA" sz="2000" b="1" i="1" dirty="0" smtClean="0">
                <a:latin typeface="Cambria" pitchFamily="18" charset="0"/>
              </a:rPr>
              <a:t>  Японія є однією з густозаселених країн світу. Середня густота населення становить 342,7 чол</a:t>
            </a:r>
            <a:r>
              <a:rPr lang="uk-UA" sz="2000" b="1" i="1" dirty="0">
                <a:latin typeface="Cambria" pitchFamily="18" charset="0"/>
              </a:rPr>
              <a:t>./</a:t>
            </a:r>
            <a:r>
              <a:rPr lang="uk-UA" sz="2000" b="1" i="1" dirty="0" err="1" smtClean="0">
                <a:latin typeface="Cambria" pitchFamily="18" charset="0"/>
              </a:rPr>
              <a:t>км²</a:t>
            </a:r>
            <a:r>
              <a:rPr lang="uk-UA" sz="2000" b="1" i="1" dirty="0" smtClean="0">
                <a:latin typeface="Cambria" pitchFamily="18" charset="0"/>
              </a:rPr>
              <a:t>.  Майже </a:t>
            </a:r>
            <a:r>
              <a:rPr lang="uk-UA" sz="2000" b="1" i="1" dirty="0">
                <a:latin typeface="Cambria" pitchFamily="18" charset="0"/>
              </a:rPr>
              <a:t>4/5 населення Японії - міські жителі. 11 міст мають населення понад 1 млн. чоловік. </a:t>
            </a:r>
            <a:r>
              <a:rPr lang="ru-RU" sz="2000" b="1" i="1" dirty="0" err="1" smtClean="0">
                <a:latin typeface="Cambria" pitchFamily="18" charset="0"/>
              </a:rPr>
              <a:t>Основна</a:t>
            </a:r>
            <a:r>
              <a:rPr lang="ru-RU" sz="2000" b="1" i="1" dirty="0" smtClean="0">
                <a:latin typeface="Cambria" pitchFamily="18" charset="0"/>
              </a:rPr>
              <a:t> </a:t>
            </a:r>
            <a:r>
              <a:rPr lang="ru-RU" sz="2000" b="1" i="1" dirty="0" err="1" smtClean="0">
                <a:latin typeface="Cambria" pitchFamily="18" charset="0"/>
              </a:rPr>
              <a:t>маса</a:t>
            </a:r>
            <a:r>
              <a:rPr lang="ru-RU" sz="2000" b="1" i="1" dirty="0" smtClean="0">
                <a:latin typeface="Cambria" pitchFamily="18" charset="0"/>
              </a:rPr>
              <a:t> </a:t>
            </a:r>
            <a:r>
              <a:rPr lang="ru-RU" sz="2000" b="1" i="1" dirty="0" err="1" smtClean="0">
                <a:latin typeface="Cambria" pitchFamily="18" charset="0"/>
              </a:rPr>
              <a:t>жителів</a:t>
            </a:r>
            <a:r>
              <a:rPr lang="ru-RU" sz="2000" b="1" i="1" dirty="0" smtClean="0">
                <a:latin typeface="Cambria" pitchFamily="18" charset="0"/>
              </a:rPr>
              <a:t> </a:t>
            </a:r>
            <a:r>
              <a:rPr lang="ru-RU" sz="2000" b="1" i="1" dirty="0" err="1">
                <a:latin typeface="Cambria" pitchFamily="18" charset="0"/>
              </a:rPr>
              <a:t>проживає</a:t>
            </a:r>
            <a:r>
              <a:rPr lang="ru-RU" sz="2000" b="1" i="1" dirty="0">
                <a:latin typeface="Cambria" pitchFamily="18" charset="0"/>
              </a:rPr>
              <a:t> в районах </a:t>
            </a:r>
            <a:r>
              <a:rPr lang="ru-RU" sz="2000" b="1" i="1" dirty="0" err="1">
                <a:latin typeface="Cambria" pitchFamily="18" charset="0"/>
              </a:rPr>
              <a:t>Токіо</a:t>
            </a:r>
            <a:r>
              <a:rPr lang="ru-RU" sz="2000" b="1" i="1" dirty="0">
                <a:latin typeface="Cambria" pitchFamily="18" charset="0"/>
              </a:rPr>
              <a:t>, Осаки і </a:t>
            </a:r>
            <a:r>
              <a:rPr lang="ru-RU" sz="2000" b="1" i="1" dirty="0" err="1" smtClean="0">
                <a:latin typeface="Cambria" pitchFamily="18" charset="0"/>
              </a:rPr>
              <a:t>Наґої</a:t>
            </a:r>
            <a:r>
              <a:rPr lang="ru-RU" sz="2000" b="1" i="1" dirty="0">
                <a:latin typeface="Cambria" pitchFamily="18" charset="0"/>
              </a:rPr>
              <a:t>. </a:t>
            </a:r>
            <a:r>
              <a:rPr lang="ru-RU" sz="2000" b="1" i="1" dirty="0" err="1">
                <a:latin typeface="Cambria" pitchFamily="18" charset="0"/>
              </a:rPr>
              <a:t>Найбільша</a:t>
            </a:r>
            <a:r>
              <a:rPr lang="ru-RU" sz="2000" b="1" i="1" dirty="0">
                <a:latin typeface="Cambria" pitchFamily="18" charset="0"/>
              </a:rPr>
              <a:t> </a:t>
            </a:r>
            <a:r>
              <a:rPr lang="ru-RU" sz="2000" b="1" i="1" dirty="0" err="1">
                <a:latin typeface="Cambria" pitchFamily="18" charset="0"/>
              </a:rPr>
              <a:t>міська</a:t>
            </a:r>
            <a:r>
              <a:rPr lang="ru-RU" sz="2000" b="1" i="1" dirty="0">
                <a:latin typeface="Cambria" pitchFamily="18" charset="0"/>
              </a:rPr>
              <a:t> </a:t>
            </a:r>
            <a:r>
              <a:rPr lang="ru-RU" sz="2000" b="1" i="1" dirty="0" err="1">
                <a:latin typeface="Cambria" pitchFamily="18" charset="0"/>
              </a:rPr>
              <a:t>агломерація</a:t>
            </a:r>
            <a:r>
              <a:rPr lang="ru-RU" sz="2000" b="1" i="1" dirty="0">
                <a:latin typeface="Cambria" pitchFamily="18" charset="0"/>
              </a:rPr>
              <a:t> - </a:t>
            </a:r>
            <a:r>
              <a:rPr lang="ru-RU" sz="2000" b="1" i="1" dirty="0" err="1">
                <a:latin typeface="Cambria" pitchFamily="18" charset="0"/>
              </a:rPr>
              <a:t>Кейхін</a:t>
            </a:r>
            <a:r>
              <a:rPr lang="ru-RU" sz="2000" b="1" i="1" dirty="0">
                <a:latin typeface="Cambria" pitchFamily="18" charset="0"/>
              </a:rPr>
              <a:t> (</a:t>
            </a:r>
            <a:r>
              <a:rPr lang="ru-RU" sz="2000" b="1" i="1" dirty="0" err="1">
                <a:latin typeface="Cambria" pitchFamily="18" charset="0"/>
              </a:rPr>
              <a:t>Токіо</a:t>
            </a:r>
            <a:r>
              <a:rPr lang="ru-RU" sz="2000" b="1" i="1" dirty="0">
                <a:latin typeface="Cambria" pitchFamily="18" charset="0"/>
              </a:rPr>
              <a:t> - Йокогама), де </a:t>
            </a:r>
            <a:r>
              <a:rPr lang="ru-RU" sz="2000" b="1" i="1" dirty="0" err="1">
                <a:latin typeface="Cambria" pitchFamily="18" charset="0"/>
              </a:rPr>
              <a:t>зосереджено</a:t>
            </a:r>
            <a:r>
              <a:rPr lang="ru-RU" sz="2000" b="1" i="1" dirty="0">
                <a:latin typeface="Cambria" pitchFamily="18" charset="0"/>
              </a:rPr>
              <a:t> </a:t>
            </a:r>
            <a:r>
              <a:rPr lang="ru-RU" sz="2000" b="1" i="1" dirty="0" err="1">
                <a:latin typeface="Cambria" pitchFamily="18" charset="0"/>
              </a:rPr>
              <a:t>більш</a:t>
            </a:r>
            <a:r>
              <a:rPr lang="ru-RU" sz="2000" b="1" i="1" dirty="0">
                <a:latin typeface="Cambria" pitchFamily="18" charset="0"/>
              </a:rPr>
              <a:t> 25 млн. </a:t>
            </a:r>
            <a:r>
              <a:rPr lang="ru-RU" sz="2000" b="1" i="1" dirty="0" err="1">
                <a:latin typeface="Cambria" pitchFamily="18" charset="0"/>
              </a:rPr>
              <a:t>жителів</a:t>
            </a:r>
            <a:r>
              <a:rPr lang="ru-RU" sz="2000" b="1" i="1" dirty="0">
                <a:latin typeface="Cambria" pitchFamily="18" charset="0"/>
              </a:rPr>
              <a:t> в 150 </a:t>
            </a:r>
            <a:r>
              <a:rPr lang="ru-RU" sz="2000" b="1" i="1" dirty="0" err="1">
                <a:latin typeface="Cambria" pitchFamily="18" charset="0"/>
              </a:rPr>
              <a:t>населених</a:t>
            </a:r>
            <a:r>
              <a:rPr lang="ru-RU" sz="2000" b="1" i="1" dirty="0">
                <a:latin typeface="Cambria" pitchFamily="18" charset="0"/>
              </a:rPr>
              <a:t> пунктах. </a:t>
            </a:r>
            <a:endParaRPr lang="uk-UA" sz="2000" b="1" i="1" dirty="0">
              <a:latin typeface="Cambria" pitchFamily="18" charset="0"/>
            </a:endParaRPr>
          </a:p>
          <a:p>
            <a:endParaRPr lang="uk-UA" dirty="0"/>
          </a:p>
        </p:txBody>
      </p:sp>
      <p:pic>
        <p:nvPicPr>
          <p:cNvPr id="19460" name="Picture 4" descr="C:\Users\Яна\Desktop\Японія\1320172267_World_Japan_Tokyo_nightlife_007637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197" y="2780928"/>
            <a:ext cx="5112568" cy="3418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2604326" y="6306579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Токіо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332871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Японська мова</a:t>
            </a:r>
            <a:endParaRPr lang="uk-UA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8944763" cy="2828355"/>
          </a:xfrm>
        </p:spPr>
        <p:txBody>
          <a:bodyPr>
            <a:normAutofit/>
          </a:bodyPr>
          <a:lstStyle/>
          <a:p>
            <a:endParaRPr lang="ru-RU" b="1" i="1" dirty="0">
              <a:latin typeface="Cambria" pitchFamily="18" charset="0"/>
            </a:endParaRPr>
          </a:p>
          <a:p>
            <a:r>
              <a:rPr lang="ru-RU" b="1" i="1" dirty="0" smtClean="0">
                <a:latin typeface="Cambria" pitchFamily="18" charset="0"/>
              </a:rPr>
              <a:t>    </a:t>
            </a:r>
            <a:r>
              <a:rPr lang="ru-RU" b="1" i="1" dirty="0" err="1" smtClean="0">
                <a:latin typeface="Cambria" pitchFamily="18" charset="0"/>
              </a:rPr>
              <a:t>Японська</a:t>
            </a:r>
            <a:r>
              <a:rPr lang="ru-RU" b="1" i="1" dirty="0" smtClean="0">
                <a:latin typeface="Cambria" pitchFamily="18" charset="0"/>
              </a:rPr>
              <a:t> </a:t>
            </a:r>
            <a:r>
              <a:rPr lang="ru-RU" b="1" i="1" dirty="0" err="1">
                <a:latin typeface="Cambria" pitchFamily="18" charset="0"/>
              </a:rPr>
              <a:t>мова</a:t>
            </a:r>
            <a:r>
              <a:rPr lang="ru-RU" b="1" i="1" dirty="0">
                <a:latin typeface="Cambria" pitchFamily="18" charset="0"/>
              </a:rPr>
              <a:t> </a:t>
            </a:r>
            <a:r>
              <a:rPr lang="ru-RU" b="1" i="1" dirty="0" err="1">
                <a:latin typeface="Cambria" pitchFamily="18" charset="0"/>
              </a:rPr>
              <a:t>дуже</a:t>
            </a:r>
            <a:r>
              <a:rPr lang="ru-RU" b="1" i="1" dirty="0">
                <a:latin typeface="Cambria" pitchFamily="18" charset="0"/>
              </a:rPr>
              <a:t> </a:t>
            </a:r>
            <a:r>
              <a:rPr lang="ru-RU" b="1" i="1" dirty="0" err="1">
                <a:latin typeface="Cambria" pitchFamily="18" charset="0"/>
              </a:rPr>
              <a:t>специфічна</a:t>
            </a:r>
            <a:r>
              <a:rPr lang="ru-RU" b="1" i="1" dirty="0">
                <a:latin typeface="Cambria" pitchFamily="18" charset="0"/>
              </a:rPr>
              <a:t> і не входить у </a:t>
            </a:r>
            <a:r>
              <a:rPr lang="ru-RU" b="1" i="1" dirty="0" err="1">
                <a:latin typeface="Cambria" pitchFamily="18" charset="0"/>
              </a:rPr>
              <a:t>жодну</a:t>
            </a:r>
            <a:r>
              <a:rPr lang="ru-RU" b="1" i="1" dirty="0">
                <a:latin typeface="Cambria" pitchFamily="18" charset="0"/>
              </a:rPr>
              <a:t> з </a:t>
            </a:r>
            <a:r>
              <a:rPr lang="ru-RU" b="1" i="1" dirty="0" err="1">
                <a:latin typeface="Cambria" pitchFamily="18" charset="0"/>
              </a:rPr>
              <a:t>мовних</a:t>
            </a:r>
            <a:r>
              <a:rPr lang="ru-RU" b="1" i="1" dirty="0">
                <a:latin typeface="Cambria" pitchFamily="18" charset="0"/>
              </a:rPr>
              <a:t> родин. </a:t>
            </a:r>
            <a:r>
              <a:rPr lang="ru-RU" b="1" i="1" dirty="0" err="1">
                <a:latin typeface="Cambria" pitchFamily="18" charset="0"/>
              </a:rPr>
              <a:t>Дуже</a:t>
            </a:r>
            <a:r>
              <a:rPr lang="ru-RU" b="1" i="1" dirty="0">
                <a:latin typeface="Cambria" pitchFamily="18" charset="0"/>
              </a:rPr>
              <a:t> складна і система </a:t>
            </a:r>
            <a:r>
              <a:rPr lang="ru-RU" b="1" i="1" dirty="0" err="1">
                <a:latin typeface="Cambria" pitchFamily="18" charset="0"/>
              </a:rPr>
              <a:t>японської</a:t>
            </a:r>
            <a:r>
              <a:rPr lang="ru-RU" b="1" i="1" dirty="0">
                <a:latin typeface="Cambria" pitchFamily="18" charset="0"/>
              </a:rPr>
              <a:t> </a:t>
            </a:r>
            <a:r>
              <a:rPr lang="ru-RU" b="1" i="1" dirty="0" err="1">
                <a:latin typeface="Cambria" pitchFamily="18" charset="0"/>
              </a:rPr>
              <a:t>писемності</a:t>
            </a:r>
            <a:r>
              <a:rPr lang="ru-RU" b="1" i="1" dirty="0">
                <a:latin typeface="Cambria" pitchFamily="18" charset="0"/>
              </a:rPr>
              <a:t>, у </a:t>
            </a:r>
            <a:r>
              <a:rPr lang="ru-RU" b="1" i="1" dirty="0" err="1">
                <a:latin typeface="Cambria" pitchFamily="18" charset="0"/>
              </a:rPr>
              <a:t>якій</a:t>
            </a:r>
            <a:r>
              <a:rPr lang="ru-RU" b="1" i="1" dirty="0">
                <a:latin typeface="Cambria" pitchFamily="18" charset="0"/>
              </a:rPr>
              <a:t> </a:t>
            </a:r>
            <a:r>
              <a:rPr lang="ru-RU" b="1" i="1" dirty="0" err="1">
                <a:latin typeface="Cambria" pitchFamily="18" charset="0"/>
              </a:rPr>
              <a:t>використовуються</a:t>
            </a:r>
            <a:r>
              <a:rPr lang="ru-RU" b="1" i="1" dirty="0">
                <a:latin typeface="Cambria" pitchFamily="18" charset="0"/>
              </a:rPr>
              <a:t> як </a:t>
            </a:r>
            <a:r>
              <a:rPr lang="ru-RU" b="1" i="1" dirty="0" err="1">
                <a:latin typeface="Cambria" pitchFamily="18" charset="0"/>
              </a:rPr>
              <a:t>ієрогліфи</a:t>
            </a:r>
            <a:r>
              <a:rPr lang="ru-RU" b="1" i="1" dirty="0">
                <a:latin typeface="Cambria" pitchFamily="18" charset="0"/>
              </a:rPr>
              <a:t>, так і </a:t>
            </a:r>
            <a:r>
              <a:rPr lang="ru-RU" b="1" i="1" dirty="0" err="1">
                <a:latin typeface="Cambria" pitchFamily="18" charset="0"/>
              </a:rPr>
              <a:t>словникова</a:t>
            </a:r>
            <a:r>
              <a:rPr lang="ru-RU" b="1" i="1" dirty="0">
                <a:latin typeface="Cambria" pitchFamily="18" charset="0"/>
              </a:rPr>
              <a:t> </a:t>
            </a:r>
            <a:r>
              <a:rPr lang="ru-RU" b="1" i="1" dirty="0" err="1">
                <a:latin typeface="Cambria" pitchFamily="18" charset="0"/>
              </a:rPr>
              <a:t>абетка</a:t>
            </a:r>
            <a:r>
              <a:rPr lang="ru-RU" b="1" i="1" dirty="0">
                <a:latin typeface="Cambria" pitchFamily="18" charset="0"/>
              </a:rPr>
              <a:t>.</a:t>
            </a:r>
          </a:p>
          <a:p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51" y="3645024"/>
            <a:ext cx="2742257" cy="2897545"/>
          </a:xfrm>
          <a:prstGeom prst="round2DiagRect">
            <a:avLst>
              <a:gd name="adj1" fmla="val 16667"/>
              <a:gd name="adj2" fmla="val 1373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91075"/>
            <a:ext cx="2808313" cy="2951494"/>
          </a:xfrm>
          <a:prstGeom prst="round2DiagRect">
            <a:avLst>
              <a:gd name="adj1" fmla="val 16667"/>
              <a:gd name="adj2" fmla="val 1290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05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хническая">
  <a:themeElements>
    <a:clrScheme name="Другая 1">
      <a:dk1>
        <a:srgbClr val="292934"/>
      </a:dk1>
      <a:lt1>
        <a:srgbClr val="FFFFFF"/>
      </a:lt1>
      <a:dk2>
        <a:srgbClr val="D2533E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403</TotalTime>
  <Words>1629</Words>
  <Application>Microsoft Office PowerPoint</Application>
  <PresentationFormat>Экран (4:3)</PresentationFormat>
  <Paragraphs>81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Техническая</vt:lpstr>
      <vt:lpstr> </vt:lpstr>
      <vt:lpstr>Загальна характеристика країни</vt:lpstr>
      <vt:lpstr>Економіко-географічне положення</vt:lpstr>
      <vt:lpstr>Державний устрій</vt:lpstr>
      <vt:lpstr>Міжнародні відносини та місце Японії в світі</vt:lpstr>
      <vt:lpstr>Населення</vt:lpstr>
      <vt:lpstr>Презентация PowerPoint</vt:lpstr>
      <vt:lpstr>Презентация PowerPoint</vt:lpstr>
      <vt:lpstr>Японська мова</vt:lpstr>
      <vt:lpstr>Природні умови</vt:lpstr>
      <vt:lpstr>Презентация PowerPoint</vt:lpstr>
      <vt:lpstr>Презентация PowerPoint</vt:lpstr>
      <vt:lpstr>Презентация PowerPoint</vt:lpstr>
      <vt:lpstr>Презентация PowerPoint</vt:lpstr>
      <vt:lpstr>Природні ресурси</vt:lpstr>
      <vt:lpstr>Презентация PowerPoint</vt:lpstr>
      <vt:lpstr>Економіка</vt:lpstr>
      <vt:lpstr>Презентация PowerPoint</vt:lpstr>
      <vt:lpstr>Промисловість</vt:lpstr>
      <vt:lpstr>Презентация PowerPoint</vt:lpstr>
      <vt:lpstr>Презентация PowerPoint</vt:lpstr>
      <vt:lpstr>Презентация PowerPoint</vt:lpstr>
      <vt:lpstr>Сільське господарство</vt:lpstr>
      <vt:lpstr>Транспорт</vt:lpstr>
      <vt:lpstr>Наука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Яна</dc:creator>
  <cp:lastModifiedBy>Яна</cp:lastModifiedBy>
  <cp:revision>36</cp:revision>
  <dcterms:created xsi:type="dcterms:W3CDTF">2014-04-08T13:30:40Z</dcterms:created>
  <dcterms:modified xsi:type="dcterms:W3CDTF">2014-04-13T10:55:04Z</dcterms:modified>
</cp:coreProperties>
</file>