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61" r:id="rId4"/>
    <p:sldId id="257" r:id="rId5"/>
    <p:sldId id="259" r:id="rId6"/>
    <p:sldId id="260" r:id="rId7"/>
    <p:sldId id="262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71" r:id="rId16"/>
    <p:sldId id="25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EF29-B81A-4A91-A433-D8849744113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1679-341B-4616-8894-C0B5C6ED1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2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2415-0A57-4174-AA6F-B93B1BA92AFA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9ABE6-2D26-49EF-9697-0A53DD956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1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ABE6-2D26-49EF-9697-0A53DD956A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66518C-BC40-48E9-89A0-EDCC1841837C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F18E1E-6D52-4EC2-9A30-1DF9F7CAC5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036496" cy="222521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Презентац</a:t>
            </a:r>
            <a:r>
              <a:rPr lang="uk-UA" sz="7200" dirty="0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на тему : </a:t>
            </a:r>
            <a:br>
              <a:rPr lang="ru-RU" sz="2800" dirty="0" smtClean="0"/>
            </a:br>
            <a:r>
              <a:rPr lang="ru-RU" sz="4000" dirty="0" smtClean="0">
                <a:solidFill>
                  <a:schemeClr val="tx1"/>
                </a:solidFill>
              </a:rPr>
              <a:t>«Сполучені Штати Америки»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077072"/>
            <a:ext cx="3476770" cy="2538303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Виконали </a:t>
            </a:r>
          </a:p>
          <a:p>
            <a:pPr algn="r"/>
            <a:r>
              <a:rPr lang="uk-UA" dirty="0" smtClean="0"/>
              <a:t>ученики 10-А класу: </a:t>
            </a:r>
          </a:p>
          <a:p>
            <a:pPr algn="r"/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Атаманюк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Артур</a:t>
            </a:r>
            <a:r>
              <a:rPr lang="uk-UA" dirty="0" smtClean="0"/>
              <a:t>,</a:t>
            </a:r>
            <a:endParaRPr lang="en-US" dirty="0" smtClean="0"/>
          </a:p>
          <a:p>
            <a:pPr algn="r"/>
            <a:r>
              <a:rPr lang="uk-UA" dirty="0" smtClean="0">
                <a:solidFill>
                  <a:srgbClr val="C859CB"/>
                </a:solidFill>
              </a:rPr>
              <a:t>Мельник Анастасія</a:t>
            </a:r>
            <a:r>
              <a:rPr lang="uk-UA" dirty="0" smtClean="0"/>
              <a:t>,</a:t>
            </a:r>
            <a:endParaRPr lang="en-US" dirty="0" smtClean="0"/>
          </a:p>
          <a:p>
            <a:pPr algn="r"/>
            <a:r>
              <a:rPr lang="uk-UA" dirty="0" err="1" smtClean="0">
                <a:solidFill>
                  <a:srgbClr val="C859CB"/>
                </a:solidFill>
              </a:rPr>
              <a:t>Татарінова</a:t>
            </a:r>
            <a:r>
              <a:rPr lang="uk-UA" dirty="0" smtClean="0">
                <a:solidFill>
                  <a:srgbClr val="C859CB"/>
                </a:solidFill>
              </a:rPr>
              <a:t> Катерина</a:t>
            </a:r>
            <a:endParaRPr lang="ru-RU" dirty="0">
              <a:solidFill>
                <a:srgbClr val="C85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018" cy="6891565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18864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Долина </a:t>
            </a:r>
            <a:r>
              <a:rPr lang="ru-RU" sz="3600" b="1" i="1" dirty="0" err="1"/>
              <a:t>президентів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17817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tx1">
              <a:lumMod val="65000"/>
              <a:lumOff val="3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08912" cy="1481880"/>
          </a:xfrm>
        </p:spPr>
        <p:txBody>
          <a:bodyPr>
            <a:normAutofit fontScale="90000"/>
          </a:bodyPr>
          <a:lstStyle/>
          <a:p>
            <a:r>
              <a:rPr lang="ru-RU" dirty="0"/>
              <a:t>“</a:t>
            </a:r>
            <a:r>
              <a:rPr lang="ru-RU" dirty="0" err="1"/>
              <a:t>Постіндустріальна</a:t>
            </a:r>
            <a:r>
              <a:rPr lang="ru-RU" dirty="0"/>
              <a:t>” </a:t>
            </a:r>
            <a:r>
              <a:rPr lang="ru-RU" dirty="0" err="1"/>
              <a:t>країна</a:t>
            </a:r>
            <a:r>
              <a:rPr lang="ru-RU" dirty="0"/>
              <a:t>. Основа </a:t>
            </a:r>
            <a:r>
              <a:rPr lang="ru-RU" dirty="0" err="1"/>
              <a:t>економіки</a:t>
            </a:r>
            <a:r>
              <a:rPr lang="ru-RU" dirty="0"/>
              <a:t> – сфера </a:t>
            </a:r>
            <a:r>
              <a:rPr lang="ru-RU" dirty="0" err="1"/>
              <a:t>послуг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7" y="1481880"/>
            <a:ext cx="7123471" cy="5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69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620688"/>
            <a:ext cx="8090276" cy="6072336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332656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Book Antiqua" pitchFamily="18" charset="0"/>
              </a:rPr>
              <a:t>Т</a:t>
            </a:r>
            <a:r>
              <a:rPr lang="uk-UA" sz="3600" i="1" dirty="0" err="1" smtClean="0">
                <a:latin typeface="Book Antiqua" pitchFamily="18" charset="0"/>
              </a:rPr>
              <a:t>уризм</a:t>
            </a:r>
            <a:r>
              <a:rPr lang="uk-UA" sz="3600" i="1" dirty="0" smtClean="0">
                <a:latin typeface="Book Antiqua" pitchFamily="18" charset="0"/>
              </a:rPr>
              <a:t> </a:t>
            </a:r>
            <a:r>
              <a:rPr lang="uk-UA" sz="3600" i="1" dirty="0">
                <a:latin typeface="Book Antiqua" pitchFamily="18" charset="0"/>
              </a:rPr>
              <a:t>та “індустрія розваг”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03356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38"/>
            <a:ext cx="9354366" cy="6858000"/>
          </a:xfrm>
        </p:spPr>
      </p:pic>
    </p:spTree>
    <p:extLst>
      <p:ext uri="{BB962C8B-B14F-4D97-AF65-F5344CB8AC3E}">
        <p14:creationId xmlns:p14="http://schemas.microsoft.com/office/powerpoint/2010/main" val="96407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" y="14916"/>
            <a:ext cx="9144000" cy="6843084"/>
          </a:xfrm>
        </p:spPr>
      </p:pic>
    </p:spTree>
    <p:extLst>
      <p:ext uri="{BB962C8B-B14F-4D97-AF65-F5344CB8AC3E}">
        <p14:creationId xmlns:p14="http://schemas.microsoft.com/office/powerpoint/2010/main" val="33160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0"/>
            <a:ext cx="9144000" cy="6890408"/>
          </a:xfrm>
        </p:spPr>
      </p:pic>
    </p:spTree>
    <p:extLst>
      <p:ext uri="{BB962C8B-B14F-4D97-AF65-F5344CB8AC3E}">
        <p14:creationId xmlns:p14="http://schemas.microsoft.com/office/powerpoint/2010/main" val="226317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56" y="2107"/>
            <a:ext cx="10225239" cy="6882918"/>
          </a:xfrm>
        </p:spPr>
      </p:pic>
      <p:sp>
        <p:nvSpPr>
          <p:cNvPr id="6" name="Прямоугольник 5"/>
          <p:cNvSpPr/>
          <p:nvPr/>
        </p:nvSpPr>
        <p:spPr>
          <a:xfrm rot="18936037">
            <a:off x="6876492" y="1885317"/>
            <a:ext cx="1330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Аппалачі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609885">
            <a:off x="3675351" y="2249706"/>
            <a:ext cx="2523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центральні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рівнини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Дякуємо за увагу ;)  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852936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Література</a:t>
            </a:r>
            <a:r>
              <a:rPr lang="ru-RU" b="1" dirty="0" smtClean="0"/>
              <a:t>:</a:t>
            </a:r>
            <a:endParaRPr lang="ru-RU" b="1" dirty="0"/>
          </a:p>
          <a:p>
            <a:endParaRPr lang="ru-RU" dirty="0"/>
          </a:p>
          <a:p>
            <a:r>
              <a:rPr lang="ru-RU" dirty="0" err="1"/>
              <a:t>Вигран</a:t>
            </a:r>
            <a:r>
              <a:rPr lang="ru-RU" dirty="0"/>
              <a:t> О. Ф., Константинова Л. Л., </a:t>
            </a:r>
            <a:r>
              <a:rPr lang="ru-RU" dirty="0" err="1"/>
              <a:t>Константинона</a:t>
            </a:r>
            <a:r>
              <a:rPr lang="ru-RU" dirty="0"/>
              <a:t> О. М., </a:t>
            </a:r>
            <a:r>
              <a:rPr lang="ru-RU" dirty="0" err="1"/>
              <a:t>Крупська</a:t>
            </a:r>
            <a:r>
              <a:rPr lang="ru-RU" dirty="0"/>
              <a:t> І. Л., Теленкова С. І. </a:t>
            </a:r>
            <a:r>
              <a:rPr lang="ru-RU" dirty="0" err="1"/>
              <a:t>Знайомтеся</a:t>
            </a:r>
            <a:r>
              <a:rPr lang="ru-RU" dirty="0"/>
              <a:t>: Сполучені Штати Америки: </a:t>
            </a:r>
            <a:r>
              <a:rPr lang="ru-RU" dirty="0" err="1"/>
              <a:t>Пробний</a:t>
            </a:r>
            <a:r>
              <a:rPr lang="ru-RU" dirty="0"/>
              <a:t> </a:t>
            </a:r>
            <a:r>
              <a:rPr lang="ru-RU" dirty="0" err="1"/>
              <a:t>підруч</a:t>
            </a:r>
            <a:r>
              <a:rPr lang="ru-RU" dirty="0"/>
              <a:t>. для 11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.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з </a:t>
            </a:r>
            <a:r>
              <a:rPr lang="ru-RU" dirty="0" err="1"/>
              <a:t>поглибленим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англ. </a:t>
            </a:r>
            <a:r>
              <a:rPr lang="ru-RU" dirty="0" err="1"/>
              <a:t>мови</a:t>
            </a:r>
            <a:r>
              <a:rPr lang="ru-RU" dirty="0"/>
              <a:t>. — К.: Форум, 2002. — 304с.</a:t>
            </a:r>
          </a:p>
          <a:p>
            <a:r>
              <a:rPr lang="ru-RU" dirty="0"/>
              <a:t>Дубенко О. Ю. </a:t>
            </a:r>
            <a:r>
              <a:rPr lang="en-US" dirty="0"/>
              <a:t>American culture for translators. </a:t>
            </a:r>
            <a:r>
              <a:rPr lang="ru-RU" dirty="0"/>
              <a:t>Сполучені Штати Америки: </a:t>
            </a:r>
            <a:r>
              <a:rPr lang="ru-RU" dirty="0" err="1"/>
              <a:t>путівник</a:t>
            </a:r>
            <a:r>
              <a:rPr lang="ru-RU" dirty="0"/>
              <a:t> </a:t>
            </a:r>
            <a:r>
              <a:rPr lang="ru-RU" dirty="0" err="1"/>
              <a:t>перекладача</a:t>
            </a:r>
            <a:r>
              <a:rPr lang="ru-RU" dirty="0"/>
              <a:t>. — </a:t>
            </a:r>
            <a:r>
              <a:rPr lang="ru-RU" dirty="0" err="1"/>
              <a:t>Перероб</a:t>
            </a:r>
            <a:r>
              <a:rPr lang="ru-RU" dirty="0"/>
              <a:t>. та доп. вид. — </a:t>
            </a:r>
            <a:r>
              <a:rPr lang="ru-RU" dirty="0" err="1"/>
              <a:t>Вінниця</a:t>
            </a:r>
            <a:r>
              <a:rPr lang="ru-RU" dirty="0"/>
              <a:t>: Нова Книга, 2007. — 503 с. </a:t>
            </a:r>
            <a:r>
              <a:rPr lang="en-US" dirty="0"/>
              <a:t>ISBN 978-966-382-0*50-7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4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704856" cy="43924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Arial"/>
              </a:rPr>
              <a:t>США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федеративна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республіка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,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якій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владні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повноваження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розподіляються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між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федеральним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урядом і урядами 50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штатів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Виконавча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законодавча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судова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влада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представлені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відповідно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Президентом,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Конгресом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Верховним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Судом.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Кожен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з 50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штатів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має свою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конституцію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, систему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органів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влади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</a:rPr>
              <a:t>управління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6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619268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err="1"/>
              <a:t>Столиця</a:t>
            </a:r>
            <a:r>
              <a:rPr lang="ru-RU" dirty="0"/>
              <a:t>: Вашингтон</a:t>
            </a:r>
          </a:p>
          <a:p>
            <a:pPr indent="0" algn="ctr">
              <a:buNone/>
            </a:pPr>
            <a:r>
              <a:rPr lang="ru-RU" dirty="0" err="1"/>
              <a:t>Адміністративний</a:t>
            </a:r>
            <a:r>
              <a:rPr lang="ru-RU" dirty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: 50 </a:t>
            </a:r>
            <a:r>
              <a:rPr lang="ru-RU" dirty="0" err="1" smtClean="0"/>
              <a:t>штатів</a:t>
            </a:r>
            <a:r>
              <a:rPr lang="ru-RU" dirty="0" smtClean="0"/>
              <a:t>, </a:t>
            </a:r>
            <a:r>
              <a:rPr lang="ru-RU" dirty="0" err="1" smtClean="0"/>
              <a:t>федеральний</a:t>
            </a:r>
            <a:r>
              <a:rPr lang="ru-RU" dirty="0" smtClean="0"/>
              <a:t> округ: </a:t>
            </a:r>
            <a:r>
              <a:rPr lang="ru-RU" dirty="0" err="1"/>
              <a:t>Колумбія</a:t>
            </a:r>
            <a:endParaRPr lang="ru-RU" dirty="0"/>
          </a:p>
          <a:p>
            <a:pPr indent="0" algn="ctr">
              <a:buNone/>
            </a:pPr>
            <a:r>
              <a:rPr lang="ru-RU" dirty="0" err="1"/>
              <a:t>Територія</a:t>
            </a:r>
            <a:r>
              <a:rPr lang="ru-RU" dirty="0"/>
              <a:t>: 9 372 614 км2</a:t>
            </a:r>
          </a:p>
          <a:p>
            <a:pPr indent="0" algn="ctr">
              <a:buNone/>
            </a:pPr>
            <a:r>
              <a:rPr lang="ru-RU" dirty="0" err="1"/>
              <a:t>Населення</a:t>
            </a:r>
            <a:r>
              <a:rPr lang="ru-RU" dirty="0"/>
              <a:t>: 307,9 млн. </a:t>
            </a:r>
            <a:r>
              <a:rPr lang="ru-RU" dirty="0" err="1"/>
              <a:t>осб</a:t>
            </a:r>
            <a:r>
              <a:rPr lang="ru-RU" dirty="0"/>
              <a:t>.</a:t>
            </a:r>
          </a:p>
          <a:p>
            <a:pPr indent="0" algn="ctr">
              <a:buNone/>
            </a:pPr>
            <a:r>
              <a:rPr lang="ru-RU" dirty="0"/>
              <a:t>Густота </a:t>
            </a:r>
            <a:r>
              <a:rPr lang="ru-RU" dirty="0" err="1"/>
              <a:t>населення</a:t>
            </a:r>
            <a:r>
              <a:rPr lang="ru-RU" dirty="0"/>
              <a:t>: 30 </a:t>
            </a:r>
            <a:r>
              <a:rPr lang="ru-RU" dirty="0" err="1"/>
              <a:t>осб</a:t>
            </a:r>
            <a:r>
              <a:rPr lang="ru-RU" dirty="0"/>
              <a:t>./</a:t>
            </a:r>
            <a:r>
              <a:rPr lang="ru-RU" dirty="0" smtClean="0"/>
              <a:t>км2</a:t>
            </a:r>
          </a:p>
          <a:p>
            <a:pPr indent="0" algn="ctr">
              <a:buNone/>
            </a:pPr>
            <a:r>
              <a:rPr lang="ru-RU" dirty="0" err="1">
                <a:latin typeface="Book Antiqua" pitchFamily="18" charset="0"/>
              </a:rPr>
              <a:t>Офіційні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мови</a:t>
            </a:r>
            <a:r>
              <a:rPr lang="ru-RU" dirty="0">
                <a:latin typeface="Book Antiqua" pitchFamily="18" charset="0"/>
              </a:rPr>
              <a:t>: </a:t>
            </a:r>
            <a:r>
              <a:rPr lang="ru-RU" dirty="0" err="1">
                <a:latin typeface="Book Antiqua" pitchFamily="18" charset="0"/>
              </a:rPr>
              <a:t>англійська</a:t>
            </a:r>
            <a:endParaRPr lang="ru-RU" dirty="0">
              <a:latin typeface="Book Antiqua" pitchFamily="18" charset="0"/>
            </a:endParaRPr>
          </a:p>
          <a:p>
            <a:pPr indent="0" algn="ctr">
              <a:buNone/>
            </a:pPr>
            <a:r>
              <a:rPr lang="ru-RU" dirty="0" err="1">
                <a:latin typeface="Book Antiqua" pitchFamily="18" charset="0"/>
              </a:rPr>
              <a:t>Етнорасовий</a:t>
            </a:r>
            <a:r>
              <a:rPr lang="ru-RU" dirty="0">
                <a:latin typeface="Book Antiqua" pitchFamily="18" charset="0"/>
              </a:rPr>
              <a:t> склад: </a:t>
            </a:r>
            <a:r>
              <a:rPr lang="ru-RU" dirty="0" err="1">
                <a:latin typeface="Book Antiqua" pitchFamily="18" charset="0"/>
              </a:rPr>
              <a:t>білі</a:t>
            </a:r>
            <a:r>
              <a:rPr lang="ru-RU" dirty="0">
                <a:latin typeface="Book Antiqua" pitchFamily="18" charset="0"/>
              </a:rPr>
              <a:t>, </a:t>
            </a:r>
            <a:r>
              <a:rPr lang="ru-RU" dirty="0" err="1">
                <a:latin typeface="Book Antiqua" pitchFamily="18" charset="0"/>
              </a:rPr>
              <a:t>включаючи</a:t>
            </a:r>
            <a:r>
              <a:rPr lang="ru-RU" dirty="0">
                <a:latin typeface="Book Antiqua" pitchFamily="18" charset="0"/>
              </a:rPr>
              <a:t> латино-</a:t>
            </a:r>
            <a:r>
              <a:rPr lang="ru-RU" dirty="0" err="1">
                <a:latin typeface="Book Antiqua" pitchFamily="18" charset="0"/>
              </a:rPr>
              <a:t>американців</a:t>
            </a:r>
            <a:r>
              <a:rPr lang="ru-RU" dirty="0">
                <a:latin typeface="Book Antiqua" pitchFamily="18" charset="0"/>
              </a:rPr>
              <a:t> 83</a:t>
            </a:r>
            <a:r>
              <a:rPr lang="uk-UA" dirty="0">
                <a:latin typeface="Book Antiqua" pitchFamily="18" charset="0"/>
              </a:rPr>
              <a:t>%, афроамериканці 13%, аборигени – індіанці і ескімоси 3%</a:t>
            </a:r>
            <a:endParaRPr lang="ru-RU" dirty="0">
              <a:latin typeface="Book Antiqua" pitchFamily="18" charset="0"/>
            </a:endParaRPr>
          </a:p>
          <a:p>
            <a:pPr indent="0" algn="ctr">
              <a:buNone/>
            </a:pPr>
            <a:r>
              <a:rPr lang="ru-RU" dirty="0" err="1">
                <a:latin typeface="Book Antiqua" pitchFamily="18" charset="0"/>
              </a:rPr>
              <a:t>Релігії</a:t>
            </a:r>
            <a:r>
              <a:rPr lang="ru-RU" dirty="0">
                <a:latin typeface="Book Antiqua" pitchFamily="18" charset="0"/>
              </a:rPr>
              <a:t>: протестантизм 56%,</a:t>
            </a:r>
            <a:r>
              <a:rPr lang="uk-UA" dirty="0">
                <a:latin typeface="Book Antiqua" pitchFamily="18" charset="0"/>
              </a:rPr>
              <a:t> католицизм 28</a:t>
            </a:r>
            <a:r>
              <a:rPr lang="ru-RU" dirty="0">
                <a:latin typeface="Book Antiqua" pitchFamily="18" charset="0"/>
              </a:rPr>
              <a:t>%,</a:t>
            </a:r>
            <a:r>
              <a:rPr lang="uk-UA" dirty="0">
                <a:latin typeface="Book Antiqua" pitchFamily="18" charset="0"/>
              </a:rPr>
              <a:t> іудаїзм2%, сектантські вірування</a:t>
            </a:r>
            <a:r>
              <a:rPr lang="ru-RU" dirty="0">
                <a:latin typeface="Book Antiqua" pitchFamily="18" charset="0"/>
              </a:rPr>
              <a:t> </a:t>
            </a:r>
          </a:p>
          <a:p>
            <a:pPr indent="0" algn="ctr">
              <a:buNone/>
            </a:pPr>
            <a:r>
              <a:rPr lang="ru-RU" dirty="0">
                <a:latin typeface="Book Antiqua" pitchFamily="18" charset="0"/>
              </a:rPr>
              <a:t>ВНП на одну особу: 33 900$</a:t>
            </a:r>
            <a:r>
              <a:rPr lang="uk-UA" dirty="0">
                <a:latin typeface="Book Antiqua" pitchFamily="18" charset="0"/>
              </a:rPr>
              <a:t> США</a:t>
            </a:r>
            <a:endParaRPr lang="ru-RU" dirty="0">
              <a:latin typeface="Book Antiqua" pitchFamily="18" charset="0"/>
            </a:endParaRPr>
          </a:p>
          <a:p>
            <a:pPr indent="0" algn="ctr">
              <a:buNone/>
            </a:pPr>
            <a:r>
              <a:rPr lang="ru-RU" dirty="0" err="1">
                <a:latin typeface="Book Antiqua" pitchFamily="18" charset="0"/>
              </a:rPr>
              <a:t>Грошова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одиниця</a:t>
            </a:r>
            <a:r>
              <a:rPr lang="ru-RU" dirty="0">
                <a:latin typeface="Book Antiqua" pitchFamily="18" charset="0"/>
              </a:rPr>
              <a:t>:</a:t>
            </a:r>
            <a:r>
              <a:rPr lang="uk-UA" dirty="0">
                <a:latin typeface="Book Antiqua" pitchFamily="18" charset="0"/>
              </a:rPr>
              <a:t> долар = 100 центам</a:t>
            </a:r>
          </a:p>
          <a:p>
            <a:pPr indent="0" algn="just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3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6336" cy="5697252"/>
          </a:xfrm>
        </p:spPr>
      </p:pic>
      <p:sp>
        <p:nvSpPr>
          <p:cNvPr id="5" name="Прямоугольник 4"/>
          <p:cNvSpPr/>
          <p:nvPr/>
        </p:nvSpPr>
        <p:spPr>
          <a:xfrm>
            <a:off x="1943200" y="5657671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Зірки</a:t>
            </a:r>
            <a:r>
              <a:rPr lang="ru-RU" dirty="0"/>
              <a:t> на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означають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. У 1959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Гавайські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 стали 50 штатом США. Але </a:t>
            </a:r>
            <a:r>
              <a:rPr lang="ru-RU" dirty="0" err="1"/>
              <a:t>зірка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на </a:t>
            </a:r>
            <a:r>
              <a:rPr lang="ru-RU" dirty="0" err="1"/>
              <a:t>прапорі</a:t>
            </a:r>
            <a:r>
              <a:rPr lang="ru-RU" dirty="0"/>
              <a:t> 4 </a:t>
            </a:r>
            <a:r>
              <a:rPr lang="ru-RU" dirty="0" err="1"/>
              <a:t>липня</a:t>
            </a:r>
            <a:r>
              <a:rPr lang="ru-RU" dirty="0"/>
              <a:t> 1960 в День </a:t>
            </a:r>
            <a:r>
              <a:rPr lang="ru-RU" dirty="0" err="1"/>
              <a:t>Незалежності</a:t>
            </a:r>
            <a:r>
              <a:rPr lang="ru-RU" dirty="0"/>
              <a:t>. 13 </a:t>
            </a:r>
            <a:r>
              <a:rPr lang="ru-RU" dirty="0" err="1"/>
              <a:t>білих</a:t>
            </a:r>
            <a:r>
              <a:rPr lang="ru-RU" dirty="0"/>
              <a:t> і 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 </a:t>
            </a:r>
            <a:r>
              <a:rPr lang="ru-RU" dirty="0" err="1"/>
              <a:t>символізують</a:t>
            </a:r>
            <a:r>
              <a:rPr lang="ru-RU" dirty="0"/>
              <a:t> </a:t>
            </a:r>
            <a:r>
              <a:rPr lang="ru-RU" dirty="0" err="1"/>
              <a:t>первинна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03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0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ЕГП на розвиток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країни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78832"/>
          </a:xfrm>
        </p:spPr>
        <p:txBody>
          <a:bodyPr>
            <a:normAutofit fontScale="92500" lnSpcReduction="20000"/>
          </a:bodyPr>
          <a:lstStyle/>
          <a:p>
            <a:pPr marL="285750" indent="-285750" algn="just"/>
            <a:r>
              <a:rPr lang="ru-RU" dirty="0" smtClean="0"/>
              <a:t> </a:t>
            </a:r>
            <a:r>
              <a:rPr lang="ru-RU" dirty="0" err="1"/>
              <a:t>Вихід</a:t>
            </a:r>
            <a:r>
              <a:rPr lang="ru-RU" dirty="0"/>
              <a:t> до Тихого, </a:t>
            </a:r>
            <a:r>
              <a:rPr lang="ru-RU" dirty="0" err="1"/>
              <a:t>Атлантичного</a:t>
            </a:r>
            <a:r>
              <a:rPr lang="ru-RU" dirty="0"/>
              <a:t>,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Льодовитого</a:t>
            </a:r>
            <a:r>
              <a:rPr lang="ru-RU" dirty="0"/>
              <a:t> океану. Широкий фронт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, </a:t>
            </a:r>
            <a:r>
              <a:rPr lang="ru-RU" dirty="0" err="1"/>
              <a:t>природних</a:t>
            </a:r>
            <a:r>
              <a:rPr lang="ru-RU" dirty="0"/>
              <a:t> гаваней</a:t>
            </a:r>
            <a:r>
              <a:rPr lang="ru-RU" dirty="0" smtClean="0"/>
              <a:t>.</a:t>
            </a:r>
            <a:endParaRPr lang="en-US" dirty="0" smtClean="0"/>
          </a:p>
          <a:p>
            <a:pPr marL="285750" indent="-285750" algn="just"/>
            <a:r>
              <a:rPr lang="ru-RU" dirty="0" smtClean="0"/>
              <a:t>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Канадою</a:t>
            </a:r>
            <a:r>
              <a:rPr lang="ru-RU" dirty="0"/>
              <a:t> і </a:t>
            </a:r>
            <a:r>
              <a:rPr lang="ru-RU" dirty="0" err="1"/>
              <a:t>Мексикою</a:t>
            </a:r>
            <a:r>
              <a:rPr lang="ru-RU" dirty="0"/>
              <a:t>. У </a:t>
            </a:r>
            <a:r>
              <a:rPr lang="ru-RU" dirty="0" err="1"/>
              <a:t>Беринговому</a:t>
            </a:r>
            <a:r>
              <a:rPr lang="ru-RU" dirty="0"/>
              <a:t> </a:t>
            </a:r>
            <a:r>
              <a:rPr lang="ru-RU" dirty="0" err="1"/>
              <a:t>протоці</a:t>
            </a:r>
            <a:r>
              <a:rPr lang="ru-RU" dirty="0"/>
              <a:t> проходить </a:t>
            </a:r>
            <a:r>
              <a:rPr lang="ru-RU" dirty="0" err="1"/>
              <a:t>морський</a:t>
            </a:r>
            <a:r>
              <a:rPr lang="ru-RU" dirty="0"/>
              <a:t> кордон з </a:t>
            </a:r>
            <a:r>
              <a:rPr lang="ru-RU" dirty="0" err="1"/>
              <a:t>Росією</a:t>
            </a:r>
            <a:r>
              <a:rPr lang="ru-RU" dirty="0"/>
              <a:t>. Транспортно-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через океан. </a:t>
            </a:r>
            <a:endParaRPr lang="en-US" dirty="0" smtClean="0"/>
          </a:p>
          <a:p>
            <a:pPr marL="285750" indent="-285750" algn="just"/>
            <a:r>
              <a:rPr lang="ru-RU" dirty="0" err="1" smtClean="0"/>
              <a:t>Віддаленість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воєн</a:t>
            </a:r>
            <a:r>
              <a:rPr lang="ru-RU" dirty="0"/>
              <a:t> і </a:t>
            </a:r>
            <a:r>
              <a:rPr lang="ru-RU" dirty="0" err="1"/>
              <a:t>вогнищ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 </a:t>
            </a:r>
            <a:endParaRPr lang="en-US" dirty="0" smtClean="0"/>
          </a:p>
          <a:p>
            <a:pPr marL="285750" indent="-285750" algn="just"/>
            <a:r>
              <a:rPr lang="ru-RU" dirty="0" err="1" smtClean="0"/>
              <a:t>Близькість</a:t>
            </a:r>
            <a:r>
              <a:rPr lang="ru-RU" dirty="0" smtClean="0"/>
              <a:t>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Латинська</a:t>
            </a:r>
            <a:r>
              <a:rPr lang="ru-RU" dirty="0"/>
              <a:t> Америка, як ринку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дешевої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922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048001"/>
          </a:xfrm>
        </p:spPr>
        <p:txBody>
          <a:bodyPr/>
          <a:lstStyle/>
          <a:p>
            <a:r>
              <a:rPr lang="ru-RU" dirty="0"/>
              <a:t>ЕГП США </a:t>
            </a:r>
            <a:r>
              <a:rPr lang="ru-RU" dirty="0" err="1" smtClean="0"/>
              <a:t>вигідне</a:t>
            </a:r>
            <a:r>
              <a:rPr lang="ru-RU" dirty="0" smtClean="0"/>
              <a:t>, </a:t>
            </a:r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до </a:t>
            </a:r>
            <a:r>
              <a:rPr lang="ru-RU" dirty="0" err="1"/>
              <a:t>океанів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транспортно-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з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в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півкулях</a:t>
            </a:r>
            <a:r>
              <a:rPr lang="ru-RU" dirty="0"/>
              <a:t>. </a:t>
            </a:r>
            <a:r>
              <a:rPr lang="ru-RU" dirty="0" err="1"/>
              <a:t>Кордони</a:t>
            </a:r>
            <a:r>
              <a:rPr lang="ru-RU" dirty="0"/>
              <a:t> з </a:t>
            </a:r>
            <a:r>
              <a:rPr lang="ru-RU" dirty="0" err="1"/>
              <a:t>сусідніми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- </a:t>
            </a:r>
            <a:r>
              <a:rPr lang="ru-RU" dirty="0" err="1"/>
              <a:t>спокійні</a:t>
            </a:r>
            <a:r>
              <a:rPr lang="ru-RU" dirty="0"/>
              <a:t>.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рубежі</a:t>
            </a:r>
            <a:r>
              <a:rPr lang="ru-RU" dirty="0"/>
              <a:t> не </a:t>
            </a:r>
            <a:r>
              <a:rPr lang="ru-RU" dirty="0" err="1"/>
              <a:t>перешкоджають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з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96"/>
            <a:ext cx="9199010" cy="6887796"/>
          </a:xfrm>
        </p:spPr>
      </p:pic>
      <p:sp>
        <p:nvSpPr>
          <p:cNvPr id="4" name="Прямоугольник 3"/>
          <p:cNvSpPr/>
          <p:nvPr/>
        </p:nvSpPr>
        <p:spPr>
          <a:xfrm>
            <a:off x="5580112" y="5229200"/>
            <a:ext cx="3168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Нью-Йорк</a:t>
            </a:r>
          </a:p>
        </p:txBody>
      </p:sp>
    </p:spTree>
    <p:extLst>
      <p:ext uri="{BB962C8B-B14F-4D97-AF65-F5344CB8AC3E}">
        <p14:creationId xmlns:p14="http://schemas.microsoft.com/office/powerpoint/2010/main" val="104685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" y="1052736"/>
            <a:ext cx="8942785" cy="558924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68239"/>
            <a:ext cx="4844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Статуя свободи</a:t>
            </a:r>
          </a:p>
        </p:txBody>
      </p:sp>
    </p:spTree>
    <p:extLst>
      <p:ext uri="{BB962C8B-B14F-4D97-AF65-F5344CB8AC3E}">
        <p14:creationId xmlns:p14="http://schemas.microsoft.com/office/powerpoint/2010/main" val="42469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" y="3429000"/>
            <a:ext cx="5685394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7" y="0"/>
            <a:ext cx="5535864" cy="3356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2852936"/>
            <a:ext cx="612068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Великий </a:t>
            </a:r>
            <a:r>
              <a:rPr lang="ru-RU" sz="5400" dirty="0" err="1">
                <a:solidFill>
                  <a:schemeClr val="accent1">
                    <a:lumMod val="75000"/>
                  </a:schemeClr>
                </a:solidFill>
              </a:rPr>
              <a:t>каньйон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232</TotalTime>
  <Words>430</Words>
  <Application>Microsoft Office PowerPoint</Application>
  <PresentationFormat>Экран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Презентація на тему :  «Сполучені Штати Америки»</vt:lpstr>
      <vt:lpstr>Презентация PowerPoint</vt:lpstr>
      <vt:lpstr>Презентация PowerPoint</vt:lpstr>
      <vt:lpstr>Презентация PowerPoint</vt:lpstr>
      <vt:lpstr>Вплив ЕГП на розвиток країни.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“Постіндустріальна” країна. Основа економіки – сфера послуг: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 ;)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  «Сполучені Штати Америки»</dc:title>
  <dc:creator>User</dc:creator>
  <cp:lastModifiedBy>User</cp:lastModifiedBy>
  <cp:revision>19</cp:revision>
  <dcterms:created xsi:type="dcterms:W3CDTF">2013-04-23T12:11:31Z</dcterms:created>
  <dcterms:modified xsi:type="dcterms:W3CDTF">2013-04-24T19:57:29Z</dcterms:modified>
</cp:coreProperties>
</file>