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61431-FC52-420F-85F2-51B54338193B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FF3CE-9A82-45C3-AEF6-226DFEB53C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04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FF3CE-9A82-45C3-AEF6-226DFEB53C9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95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FF3CE-9A82-45C3-AEF6-226DFEB53C9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78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2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59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3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031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69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87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78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2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53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56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66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76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71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05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11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B899-6D8E-4EA1-B56E-0BE7A7DDFC45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337D65-02AE-4C56-9EEC-6E897233C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37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363142"/>
            <a:ext cx="8915399" cy="2262781"/>
          </a:xfrm>
        </p:spPr>
        <p:txBody>
          <a:bodyPr/>
          <a:lstStyle/>
          <a:p>
            <a:r>
              <a:rPr lang="uk-UA" dirty="0" smtClean="0"/>
              <a:t>Людина та Біосфера</a:t>
            </a:r>
            <a:endParaRPr lang="ru-RU" dirty="0"/>
          </a:p>
        </p:txBody>
      </p:sp>
      <p:sp>
        <p:nvSpPr>
          <p:cNvPr id="4" name="AutoShape 8" descr="https://encrypted-tbn2.gstatic.com/images?q=tbn:ANd9GcRLw1nUvZ80HgzdoTCeRVp0rLmiskQh7JSaWLvyqZFjV7rQJSzEwFObs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Picture 4" descr="http://mak-ecology.ru/images/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43" y="3045316"/>
            <a:ext cx="4308714" cy="34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2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6903" y="513718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За даними вчених, кожні 100 років вона підвищується приблизно </a:t>
            </a:r>
            <a:r>
              <a:rPr lang="ru-RU" sz="2400" dirty="0" smtClean="0"/>
              <a:t>на 1°С.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Якщо так триватиме й надалі, то біосфері загрожує танення криги на полюсах, унаслідок чого підніметься рівень води в океанах, затопиться частина суходолу, зміниться погода</a:t>
            </a:r>
          </a:p>
        </p:txBody>
      </p:sp>
      <p:pic>
        <p:nvPicPr>
          <p:cNvPr id="10246" name="Picture 6" descr="http://oko-planet.su/uploads/posts/2012-07/1341903793_13tornado-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2" y="3178231"/>
            <a:ext cx="3574730" cy="25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tehbez.ucoz.ru/image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00" y1="90842" x2="5000" y2="90842"/>
                        <a14:foregroundMark x1="29531" y1="93069" x2="29531" y2="93069"/>
                        <a14:foregroundMark x1="20000" y1="94307" x2="20000" y2="94307"/>
                        <a14:foregroundMark x1="15937" y1="89604" x2="15937" y2="89604"/>
                        <a14:foregroundMark x1="11250" y1="87129" x2="11250" y2="87129"/>
                        <a14:foregroundMark x1="67813" y1="84406" x2="67813" y2="84406"/>
                        <a14:foregroundMark x1="2813" y1="76238" x2="2813" y2="76238"/>
                        <a14:foregroundMark x1="8594" y1="71535" x2="8594" y2="71535"/>
                        <a14:foregroundMark x1="10938" y1="71040" x2="10938" y2="71040"/>
                        <a14:foregroundMark x1="5000" y1="70297" x2="5000" y2="70297"/>
                        <a14:foregroundMark x1="938" y1="84901" x2="938" y2="84901"/>
                        <a14:foregroundMark x1="938" y1="90842" x2="938" y2="90842"/>
                        <a14:foregroundMark x1="3438" y1="90099" x2="3438" y2="90099"/>
                        <a14:foregroundMark x1="21875" y1="91832" x2="21875" y2="91832"/>
                        <a14:foregroundMark x1="72500" y1="91337" x2="72500" y2="91337"/>
                        <a14:foregroundMark x1="88750" y1="87129" x2="88750" y2="87129"/>
                        <a14:foregroundMark x1="94688" y1="69307" x2="94688" y2="69307"/>
                        <a14:foregroundMark x1="92813" y1="62129" x2="92813" y2="62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80" y="4291340"/>
            <a:ext cx="3656031" cy="23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kranews.com/uploads/news/2011/03/29/14/ae887ddd76c46e749d0375b879eda9f40aa633b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9" y="314834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2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879" y="391064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Річки, як вам відомо, поповнюють моря. А коли воду з річок у великій кількості витрачають на зрошення, наповнення водосховищ, то її надходження до морів зменшується. </a:t>
            </a:r>
            <a:endParaRPr lang="ru-RU" sz="2400" dirty="0" smtClean="0"/>
          </a:p>
          <a:p>
            <a:r>
              <a:rPr lang="ru-RU" sz="2400" dirty="0" smtClean="0"/>
              <a:t>Моря </a:t>
            </a:r>
            <a:r>
              <a:rPr lang="ru-RU" sz="2400" dirty="0"/>
              <a:t>міліють, і вода в них стає солонішою. Мешканці морів пристосовані до певного вмісту солі, а тому потерпають від таких змін. </a:t>
            </a:r>
          </a:p>
        </p:txBody>
      </p:sp>
      <p:pic>
        <p:nvPicPr>
          <p:cNvPr id="11268" name="Picture 4" descr="http://cursorinfo.co.il/images/dir_226/img_0012079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17" y="3577414"/>
            <a:ext cx="3224992" cy="273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sb.by/images/tele/cherepa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172" y="3588588"/>
            <a:ext cx="3272287" cy="27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artem.ikso.org/images/qu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71" y="3588588"/>
            <a:ext cx="3042796" cy="30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7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385" y="511834"/>
            <a:ext cx="8915400" cy="3777622"/>
          </a:xfrm>
        </p:spPr>
        <p:txBody>
          <a:bodyPr/>
          <a:lstStyle/>
          <a:p>
            <a:r>
              <a:rPr lang="ru-RU" sz="2400" dirty="0"/>
              <a:t>В останні роки загострилася проблема забруднення водойм стічними водами промислових підприємств. Забруднюють воду також мінеральні добрива й отрутохімікати, що вимиваються з полів із дощами й повенями. </a:t>
            </a:r>
            <a:endParaRPr lang="ru-RU" sz="2400" dirty="0" smtClean="0"/>
          </a:p>
          <a:p>
            <a:r>
              <a:rPr lang="ru-RU" sz="2400" dirty="0" smtClean="0"/>
              <a:t>Від </a:t>
            </a:r>
            <a:r>
              <a:rPr lang="ru-RU" sz="2400" dirty="0"/>
              <a:t>цього вода стає малопридатною для використання людиною, погіршуються умови життя мешканців водойм. </a:t>
            </a:r>
          </a:p>
          <a:p>
            <a:endParaRPr lang="ru-RU" dirty="0"/>
          </a:p>
        </p:txBody>
      </p:sp>
      <p:pic>
        <p:nvPicPr>
          <p:cNvPr id="12290" name="Picture 2" descr="http://st.pixanews.com/wp-content/uploads/2011/12/pollution_in_China_0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66" y="3795621"/>
            <a:ext cx="4141175" cy="27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ronedra.ru/uploads/b/resizes/prndr_ewh7oxii_o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08" y="356378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3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4594" y="632604"/>
            <a:ext cx="8915400" cy="3777622"/>
          </a:xfrm>
        </p:spPr>
        <p:txBody>
          <a:bodyPr/>
          <a:lstStyle/>
          <a:p>
            <a:r>
              <a:rPr lang="ru-RU" sz="2400" dirty="0"/>
              <a:t>Будуючи міста і дороги, людина невпізнанно змінює великі площі землі, ґрунти, рослинний покрив і тварин, які на ньому мешкають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Через це назавжди зникають цілі екосистеми. Їх замінює цегла, асфальт і бетон. Та людина вже не може не втручатися в біосферу, а її нові втручання породжують нові проблеми. </a:t>
            </a:r>
          </a:p>
          <a:p>
            <a:endParaRPr lang="ru-RU" dirty="0"/>
          </a:p>
        </p:txBody>
      </p:sp>
      <p:pic>
        <p:nvPicPr>
          <p:cNvPr id="13314" name="Picture 2" descr="http://pic.auto.mail.ru/content/documents/in_text_images/2/a/2ae3b91a787806a4f74190fdac49c081_sma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67" y="3778371"/>
            <a:ext cx="3683933" cy="25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mk.ru/upload/article_images/9f/99/51/495_355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313" y="3127076"/>
            <a:ext cx="2631362" cy="35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ugrainform.ru/upload/iblock/98c/bui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95" y="3778371"/>
            <a:ext cx="3807122" cy="28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1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7673" y="805132"/>
            <a:ext cx="8915400" cy="3777622"/>
          </a:xfrm>
        </p:spPr>
        <p:txBody>
          <a:bodyPr/>
          <a:lstStyle/>
          <a:p>
            <a:r>
              <a:rPr lang="ru-RU" sz="2400" dirty="0"/>
              <a:t>Нині майже не залишилося куточків біосфери, які б не зазнали втручання та впливу діяльності людини.</a:t>
            </a:r>
          </a:p>
          <a:p>
            <a:r>
              <a:rPr lang="ru-RU" sz="2400" dirty="0"/>
              <a:t>Будь-яке втручання людини в біосферу змінює середовище життя, позначається на життєдіяльності організмів.</a:t>
            </a:r>
          </a:p>
          <a:p>
            <a:r>
              <a:rPr lang="ru-RU" sz="2400" dirty="0"/>
              <a:t>Людині слід усвідомити значення біосфери й усіляко дбати про її збереження.</a:t>
            </a:r>
          </a:p>
          <a:p>
            <a:endParaRPr lang="ru-RU" dirty="0"/>
          </a:p>
        </p:txBody>
      </p:sp>
      <p:pic>
        <p:nvPicPr>
          <p:cNvPr id="14338" name="Picture 2" descr="http://sdelaem.info/files/styles/large/public/text-images/2012-10-02/5osifxfwo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66" y="4017706"/>
            <a:ext cx="3502824" cy="26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salon-cheremushki.ru/images/stories/new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6" y="3893389"/>
            <a:ext cx="3425824" cy="25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greenclick.ru/images/data/cat/17_big_13625698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52" y="4198037"/>
            <a:ext cx="3898162" cy="219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8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2885" y="529087"/>
            <a:ext cx="8915400" cy="3777622"/>
          </a:xfrm>
        </p:spPr>
        <p:txBody>
          <a:bodyPr/>
          <a:lstStyle/>
          <a:p>
            <a:r>
              <a:rPr lang="ru-RU" sz="2400" b="1" dirty="0" smtClean="0"/>
              <a:t>« Грандіозні речі </a:t>
            </a:r>
            <a:r>
              <a:rPr lang="ru-RU" sz="2400" b="1" dirty="0"/>
              <a:t>робляться грандіозними засобами, і тільки природа робить велике </a:t>
            </a:r>
            <a:r>
              <a:rPr lang="ru-RU" sz="2400" b="1" dirty="0" smtClean="0"/>
              <a:t>задарма</a:t>
            </a:r>
            <a:r>
              <a:rPr lang="ru-RU" sz="2400" b="1" dirty="0"/>
              <a:t> </a:t>
            </a:r>
            <a:r>
              <a:rPr lang="ru-RU" sz="2400" b="1" dirty="0" smtClean="0"/>
              <a:t>»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    </a:t>
            </a:r>
            <a:r>
              <a:rPr lang="ru-RU" sz="2400" b="1" dirty="0" smtClean="0"/>
              <a:t>Олександр Герцен</a:t>
            </a:r>
            <a:endParaRPr lang="ru-RU" sz="2400" b="1" dirty="0"/>
          </a:p>
        </p:txBody>
      </p:sp>
      <p:pic>
        <p:nvPicPr>
          <p:cNvPr id="15362" name="Picture 2" descr="http://mir-animashki.com/_ph/113/3809592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1" y="2247113"/>
            <a:ext cx="3458354" cy="411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krasota-gif.narod.ru/s/space/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94" y="26569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7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600" y="5411638"/>
            <a:ext cx="8915400" cy="3777622"/>
          </a:xfrm>
        </p:spPr>
        <p:txBody>
          <a:bodyPr/>
          <a:lstStyle/>
          <a:p>
            <a:r>
              <a:rPr lang="uk-UA" sz="3600" b="1" dirty="0"/>
              <a:t>Підготувала Мельникова Юлія</a:t>
            </a:r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99450" y="1449237"/>
            <a:ext cx="5426158" cy="13716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Дякую за увагу!!!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1503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363" y="974573"/>
            <a:ext cx="8915400" cy="3777622"/>
          </a:xfrm>
        </p:spPr>
        <p:txBody>
          <a:bodyPr/>
          <a:lstStyle/>
          <a:p>
            <a:r>
              <a:rPr lang="ru-RU" sz="2400" b="1" dirty="0"/>
              <a:t>Людина</a:t>
            </a:r>
            <a:r>
              <a:rPr lang="ru-RU" sz="2400" dirty="0"/>
              <a:t> </a:t>
            </a:r>
            <a:r>
              <a:rPr lang="ru-RU" sz="2400" b="1" dirty="0"/>
              <a:t>і</a:t>
            </a:r>
            <a:r>
              <a:rPr lang="ru-RU" sz="2400" dirty="0"/>
              <a:t> </a:t>
            </a:r>
            <a:r>
              <a:rPr lang="ru-RU" sz="2400" b="1" dirty="0" smtClean="0"/>
              <a:t>біосфера</a:t>
            </a:r>
            <a:r>
              <a:rPr lang="ru-RU" sz="2400" dirty="0" smtClean="0"/>
              <a:t> </a:t>
            </a:r>
            <a:r>
              <a:rPr lang="ru-RU" sz="2400" b="1" dirty="0" smtClean="0"/>
              <a:t>невіддільні</a:t>
            </a:r>
            <a:r>
              <a:rPr lang="ru-RU" sz="2400" b="1" dirty="0"/>
              <a:t>!</a:t>
            </a:r>
            <a:r>
              <a:rPr lang="ru-RU" sz="2400" dirty="0" smtClean="0"/>
              <a:t> </a:t>
            </a:r>
            <a:r>
              <a:rPr lang="ru-RU" sz="2400" dirty="0"/>
              <a:t>Біосфера забезпечує людину необхідними для життя речовинами та енергією. </a:t>
            </a:r>
            <a:endParaRPr lang="ru-RU" sz="2400" dirty="0" smtClean="0"/>
          </a:p>
          <a:p>
            <a:r>
              <a:rPr lang="ru-RU" sz="2400" dirty="0" smtClean="0"/>
              <a:t>Людина</a:t>
            </a:r>
            <a:r>
              <a:rPr lang="ru-RU" sz="2400" dirty="0"/>
              <a:t>, у свою чергу дбає про біосферу - виявляє турботу про її мешканців, охороняє середовище їх існування. </a:t>
            </a:r>
          </a:p>
          <a:p>
            <a:endParaRPr lang="ru-RU" dirty="0"/>
          </a:p>
        </p:txBody>
      </p:sp>
      <p:pic>
        <p:nvPicPr>
          <p:cNvPr id="5" name="Picture 6" descr="http://6rasa.ru/wp-content/uploads/2010/10/bumerang_noosfery-300x3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000" y1="63667" x2="18000" y2="63667"/>
                        <a14:foregroundMark x1="20667" y1="50667" x2="21667" y2="48000"/>
                        <a14:foregroundMark x1="20000" y1="41000" x2="20000" y2="41000"/>
                        <a14:foregroundMark x1="20667" y1="36000" x2="21000" y2="34333"/>
                        <a14:foregroundMark x1="24000" y1="30000" x2="24000" y2="30000"/>
                        <a14:foregroundMark x1="32667" y1="27667" x2="32667" y2="27667"/>
                        <a14:foregroundMark x1="78333" y1="73000" x2="78333" y2="73000"/>
                        <a14:foregroundMark x1="93000" y1="78333" x2="93000" y2="78333"/>
                        <a14:foregroundMark x1="55667" y1="12333" x2="55667" y2="12333"/>
                        <a14:foregroundMark x1="65667" y1="47667" x2="65667" y2="47667"/>
                        <a14:foregroundMark x1="67000" y1="46333" x2="67000" y2="46333"/>
                        <a14:backgroundMark x1="16333" y1="12333" x2="16333" y2="12333"/>
                        <a14:backgroundMark x1="80333" y1="15000" x2="80333" y2="15000"/>
                        <a14:backgroundMark x1="87000" y1="42000" x2="87000" y2="42000"/>
                        <a14:backgroundMark x1="61667" y1="92333" x2="61667" y2="92333"/>
                        <a14:backgroundMark x1="21000" y1="92333" x2="21000" y2="92333"/>
                        <a14:backgroundMark x1="29667" y1="68667" x2="29667" y2="6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97" y="353356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ch1.edu.vn.ua/uploads/tiger-136569721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23" y="3113327"/>
            <a:ext cx="3277738" cy="32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orozhynets.org.ua/wp-content/uploads/2012/07/%D1%80%D1%83%D0%BA%D0%B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880">
            <a:off x="5826872" y="3785407"/>
            <a:ext cx="19335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4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240" y="649857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 Учені світу працюють над тим, щоб поліпшити стан біосфери. Вони вивчають екосистеми в особливо забруднених місцевостях, виявляють вплив природних чинників і господарської діяльності людини на середовище життя організмів, визначають шляхи поліпшення умов існування живих істот.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09" y="3245089"/>
            <a:ext cx="295751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3245090"/>
            <a:ext cx="2650101" cy="2957513"/>
          </a:xfrm>
          <a:prstGeom prst="rect">
            <a:avLst/>
          </a:prstGeom>
        </p:spPr>
      </p:pic>
      <p:pic>
        <p:nvPicPr>
          <p:cNvPr id="2050" name="Picture 2" descr="http://public-liceum.ru/files/15/5/ekologiy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018">
            <a:off x="5712694" y="3667743"/>
            <a:ext cx="1986491" cy="23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616" y="736121"/>
            <a:ext cx="8915400" cy="3777622"/>
          </a:xfrm>
        </p:spPr>
        <p:txBody>
          <a:bodyPr/>
          <a:lstStyle/>
          <a:p>
            <a:r>
              <a:rPr lang="ru-RU" sz="2400" dirty="0"/>
              <a:t>Міжнародне співробітництво з охорони біосфери виявляється у створенні таких організацій, як Грінпіс (перекладається як «Зелений світ»), Товариство охорони природи, Всесвітній фонд охорони природи та інші. </a:t>
            </a:r>
            <a:endParaRPr lang="ru-RU" sz="2400" dirty="0" smtClean="0"/>
          </a:p>
          <a:p>
            <a:r>
              <a:rPr lang="uk-UA" sz="2400" dirty="0" smtClean="0"/>
              <a:t>Підписані </a:t>
            </a:r>
            <a:r>
              <a:rPr lang="uk-UA" sz="2400" dirty="0"/>
              <a:t>та діють міжнародні угоди, що зобов'язують різні країни світу спільними зусиллями охороняти біосферу.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098" name="Picture 2" descr="http://nextranks.com/data_images/preview/chleny-organizacii-grinpis-vysypali-ugol-pered-eliseyskim-dvorco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663" y1="37821" x2="18663" y2="37821"/>
                        <a14:foregroundMark x1="22841" y1="61859" x2="22841" y2="61859"/>
                        <a14:foregroundMark x1="68245" y1="52564" x2="68245" y2="52564"/>
                        <a14:foregroundMark x1="63510" y1="86859" x2="63510" y2="86859"/>
                        <a14:foregroundMark x1="43454" y1="89423" x2="43454" y2="89423"/>
                        <a14:foregroundMark x1="34819" y1="85577" x2="34819" y2="85577"/>
                        <a14:foregroundMark x1="23955" y1="85577" x2="23955" y2="85577"/>
                        <a14:foregroundMark x1="18663" y1="90705" x2="18663" y2="90705"/>
                        <a14:foregroundMark x1="55989" y1="85577" x2="55989" y2="85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86" y="3911815"/>
            <a:ext cx="3194670" cy="277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3dnews.ru/assets/external/illustrations/2011/01/09/604851/greenpeac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88" y="3799822"/>
            <a:ext cx="2005683" cy="234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iki.vladimir.i-edu.ru/images/7/72/%D0%94%D1%83%D1%85%D0%BE%D0%B2%D0%BD%D0%BE%D1%81%D1%82%D1%8C_%D0%B2%D0%BE%D1%81%D0%BF%D0%B8%D1%82%D0%B0%D0%BD%D0%B8%D0%B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10" y="3799822"/>
            <a:ext cx="2982625" cy="30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934" y="759507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В Україні охороною біосфери опікуються спеціальні організації та установи, видано укази про охорону повітря, води, ґрунту, створено Червону книгу - природоохоронний документ державного значення. </a:t>
            </a:r>
          </a:p>
        </p:txBody>
      </p:sp>
      <p:pic>
        <p:nvPicPr>
          <p:cNvPr id="5122" name="Picture 2" descr="http://kazap.ru/sites/default/files/water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0120" y1="41400" x2="20120" y2="41400"/>
                        <a14:backgroundMark x1="72072" y1="31000" x2="72072" y2="31000"/>
                        <a14:backgroundMark x1="90691" y1="4800" x2="90691" y2="4800"/>
                        <a14:backgroundMark x1="74474" y1="13600" x2="74474" y2="13600"/>
                        <a14:backgroundMark x1="82282" y1="23800" x2="82282" y2="23800"/>
                        <a14:backgroundMark x1="8408" y1="38400" x2="8408" y2="38400"/>
                        <a14:backgroundMark x1="8408" y1="57000" x2="8408" y2="57000"/>
                        <a14:backgroundMark x1="14715" y1="64200" x2="14715" y2="6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45" y="2648318"/>
            <a:ext cx="2225315" cy="3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hytology.ru/images/stories/images/pochv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343" y="2736493"/>
            <a:ext cx="2435274" cy="2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910960.ru/images/20120228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28" y="4882186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fs145.www.ex.ua/show/3789577/3789577.jpg?1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90" y="2648318"/>
            <a:ext cx="2290455" cy="311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8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9099" y="615353"/>
            <a:ext cx="8915400" cy="3777622"/>
          </a:xfrm>
        </p:spPr>
        <p:txBody>
          <a:bodyPr/>
          <a:lstStyle/>
          <a:p>
            <a:r>
              <a:rPr lang="ru-RU" sz="2400" dirty="0"/>
              <a:t>Для того щоб захистити живі організми від вимирання, перешкодити руйнуванню родючих земель, обмілінню річок від висихання, з метою дослідження та примноження видів рослин і тварин створено природоохороні території - заповідники, заказники, національні парки. </a:t>
            </a:r>
          </a:p>
          <a:p>
            <a:endParaRPr lang="ru-RU" dirty="0"/>
          </a:p>
        </p:txBody>
      </p:sp>
      <p:pic>
        <p:nvPicPr>
          <p:cNvPr id="6148" name="Picture 4" descr="http://pravo.ru/store/images/6/17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23" y="303903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zerno-ua.com/wp-content/uploads/bezum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99" y="3738835"/>
            <a:ext cx="3316556" cy="23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dachin.ru/pic/po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06" y="3239978"/>
            <a:ext cx="2535866" cy="30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0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650" y="753374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Тривалий час ставлення людей до природи було </a:t>
            </a:r>
            <a:r>
              <a:rPr lang="ru-RU" sz="2400" b="1" dirty="0"/>
              <a:t>споживацьким</a:t>
            </a:r>
            <a:r>
              <a:rPr lang="ru-RU" sz="2400" dirty="0"/>
              <a:t>, їм здавалося, що природні багатства </a:t>
            </a:r>
            <a:r>
              <a:rPr lang="ru-RU" sz="2400" b="1" dirty="0"/>
              <a:t>нескінченні </a:t>
            </a:r>
            <a:r>
              <a:rPr lang="ru-RU" sz="2400" dirty="0"/>
              <a:t>й </a:t>
            </a:r>
            <a:r>
              <a:rPr lang="ru-RU" sz="2400" b="1" dirty="0"/>
              <a:t>невичерпні</a:t>
            </a:r>
            <a:r>
              <a:rPr lang="ru-RU" sz="2400" dirty="0"/>
              <a:t>. Нині вчені б'ють на сполох: шкода, якої завдає людство біосфері, може виявитися необоротною. Це хвилює людей у різних куточках нашої планети. </a:t>
            </a:r>
            <a:endParaRPr lang="ru-RU" sz="3200" dirty="0"/>
          </a:p>
        </p:txBody>
      </p:sp>
      <p:pic>
        <p:nvPicPr>
          <p:cNvPr id="7170" name="Picture 2" descr="http://yak-prosto.com/images/2/e/yak-rozrahuvati-platu-za-zabrudnennya-navkolishnogo-seredovi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41" y="3549831"/>
            <a:ext cx="2966199" cy="305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.tsn.ua/media/images2/original/Oct2010/377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06" y="3068456"/>
            <a:ext cx="3053917" cy="24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660.photobucket.com/albums/uu327/felicho/Lu_gu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44" y="3165475"/>
            <a:ext cx="3229367" cy="32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78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880" y="667109"/>
            <a:ext cx="8915400" cy="3777622"/>
          </a:xfrm>
        </p:spPr>
        <p:txBody>
          <a:bodyPr/>
          <a:lstStyle/>
          <a:p>
            <a:r>
              <a:rPr lang="ru-RU" sz="2400" dirty="0"/>
              <a:t>До складу літосфери входять корисні копалини. Добуваючи і переміщуючи їх, людина змінює літосферу значно більше, ніж сили природи - вітер, вода, діяльність живих організмів, вулкани, землетруси разом узяті. </a:t>
            </a:r>
            <a:endParaRPr lang="ru-RU" sz="2400" dirty="0" smtClean="0"/>
          </a:p>
          <a:p>
            <a:r>
              <a:rPr lang="ru-RU" sz="2400" dirty="0" smtClean="0"/>
              <a:t>Це </a:t>
            </a:r>
            <a:r>
              <a:rPr lang="ru-RU" sz="2400" dirty="0"/>
              <a:t>негативно впливає на ґрунт і його мешканців, позначається на інших складових частинах біосфери. </a:t>
            </a:r>
          </a:p>
          <a:p>
            <a:endParaRPr lang="ru-RU" dirty="0"/>
          </a:p>
        </p:txBody>
      </p:sp>
      <p:pic>
        <p:nvPicPr>
          <p:cNvPr id="8194" name="Picture 2" descr="http://kuzbasseco.ru/001/3.1.2.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45" y="3726610"/>
            <a:ext cx="3080629" cy="27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gs.kiev.ua/wp-content/uploads/2012/09/0010-016-Dobycha-poleznykh-iskopaemyk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827" y="3682497"/>
            <a:ext cx="3223361" cy="24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c.pics.livejournal.com/e4group/49627924/25806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51" y="3726610"/>
            <a:ext cx="2921481" cy="21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4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4335" y="247429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Вуглекислий газ та деякі інші гази, що потрапляють в атмосферу внаслідок діяльності людини, діють ніби скло у парниках. </a:t>
            </a:r>
            <a:endParaRPr lang="ru-RU" sz="2400" dirty="0" smtClean="0"/>
          </a:p>
          <a:p>
            <a:r>
              <a:rPr lang="ru-RU" sz="2400" dirty="0" smtClean="0"/>
              <a:t>Вони </a:t>
            </a:r>
            <a:r>
              <a:rPr lang="ru-RU" sz="2400" dirty="0"/>
              <a:t>утримують теплову енергію, що виділяється в навколишнє середовище під час роботи машин і механізмів, а також енергію, що віддає нагріта Сонцем поверхня Землі. Від цього температура повітря зростає. </a:t>
            </a:r>
          </a:p>
        </p:txBody>
      </p:sp>
      <p:pic>
        <p:nvPicPr>
          <p:cNvPr id="9222" name="Picture 6" descr="http://cd.greenpack.in.ua/upload/menu/297_15_01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65" y1="34889" x2="4565" y2="34889"/>
                        <a14:foregroundMark x1="4130" y1="29111" x2="5435" y2="30000"/>
                        <a14:foregroundMark x1="88478" y1="25333" x2="88478" y2="25333"/>
                        <a14:foregroundMark x1="93478" y1="77333" x2="93478" y2="77333"/>
                        <a14:foregroundMark x1="79565" y1="81556" x2="79565" y2="81556"/>
                        <a14:foregroundMark x1="11739" y1="77333" x2="11739" y2="7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97" y="3304859"/>
            <a:ext cx="4195452" cy="410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okrasymavto.ru/wp-content/uploads/2012/03/img_294072-234x3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47" y1="14333" x2="8547" y2="14333"/>
                        <a14:foregroundMark x1="15812" y1="16333" x2="15812" y2="16333"/>
                        <a14:foregroundMark x1="18376" y1="10667" x2="18376" y2="10667"/>
                        <a14:foregroundMark x1="16239" y1="49667" x2="16239" y2="49667"/>
                        <a14:foregroundMark x1="13675" y1="61000" x2="13675" y2="61000"/>
                        <a14:foregroundMark x1="3846" y1="62000" x2="3846" y2="62000"/>
                        <a14:foregroundMark x1="76068" y1="35000" x2="76068" y2="35000"/>
                        <a14:foregroundMark x1="88889" y1="35000" x2="88889" y2="35000"/>
                        <a14:foregroundMark x1="94017" y1="34667" x2="94017" y2="34667"/>
                        <a14:foregroundMark x1="29487" y1="6000" x2="29487" y2="6000"/>
                        <a14:foregroundMark x1="37179" y1="5000" x2="37179" y2="5000"/>
                        <a14:foregroundMark x1="27778" y1="38000" x2="27778" y2="38000"/>
                        <a14:foregroundMark x1="58120" y1="41667" x2="58120" y2="41667"/>
                        <a14:foregroundMark x1="18803" y1="29667" x2="18803" y2="29667"/>
                        <a14:foregroundMark x1="17094" y1="73000" x2="17094" y2="73000"/>
                        <a14:foregroundMark x1="35043" y1="82667" x2="37607" y2="83333"/>
                        <a14:foregroundMark x1="32479" y1="90000" x2="36325" y2="90667"/>
                        <a14:foregroundMark x1="30342" y1="96667" x2="30342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836" y="3304859"/>
            <a:ext cx="2591459" cy="33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>
            <a:off x="6903881" y="4481419"/>
            <a:ext cx="484632" cy="48463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7258620" y="4481419"/>
            <a:ext cx="484632" cy="48463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7613359" y="4481419"/>
            <a:ext cx="484632" cy="48463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7968098" y="4481419"/>
            <a:ext cx="484632" cy="48463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6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615</Words>
  <Application>Microsoft Office PowerPoint</Application>
  <PresentationFormat>Широкоэкранный</PresentationFormat>
  <Paragraphs>31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Легкий дым</vt:lpstr>
      <vt:lpstr>Людина та Біосфера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та Біосфера</dc:title>
  <dc:creator>Юлианна</dc:creator>
  <cp:lastModifiedBy>Юлианна</cp:lastModifiedBy>
  <cp:revision>11</cp:revision>
  <dcterms:created xsi:type="dcterms:W3CDTF">2014-04-07T04:11:21Z</dcterms:created>
  <dcterms:modified xsi:type="dcterms:W3CDTF">2014-04-07T05:49:28Z</dcterms:modified>
</cp:coreProperties>
</file>