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3" autoAdjust="0"/>
    <p:restoredTop sz="94660"/>
  </p:normalViewPr>
  <p:slideViewPr>
    <p:cSldViewPr>
      <p:cViewPr varScale="1">
        <p:scale>
          <a:sx n="103" d="100"/>
          <a:sy n="103" d="100"/>
        </p:scale>
        <p:origin x="-3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F0D27-10B4-4E76-8798-4D0CD7FDDA3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1E7245-9204-4CE5-B4A7-BDFAD7C780D6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F0D27-10B4-4E76-8798-4D0CD7FDDA3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1E7245-9204-4CE5-B4A7-BDFAD7C780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F0D27-10B4-4E76-8798-4D0CD7FDDA3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1E7245-9204-4CE5-B4A7-BDFAD7C780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F0D27-10B4-4E76-8798-4D0CD7FDDA3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1E7245-9204-4CE5-B4A7-BDFAD7C780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F0D27-10B4-4E76-8798-4D0CD7FDDA3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1E7245-9204-4CE5-B4A7-BDFAD7C780D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F0D27-10B4-4E76-8798-4D0CD7FDDA3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1E7245-9204-4CE5-B4A7-BDFAD7C780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F0D27-10B4-4E76-8798-4D0CD7FDDA3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1E7245-9204-4CE5-B4A7-BDFAD7C780D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F0D27-10B4-4E76-8798-4D0CD7FDDA3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1E7245-9204-4CE5-B4A7-BDFAD7C780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F0D27-10B4-4E76-8798-4D0CD7FDDA3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1E7245-9204-4CE5-B4A7-BDFAD7C780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F0D27-10B4-4E76-8798-4D0CD7FDDA3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1E7245-9204-4CE5-B4A7-BDFAD7C780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96F0D27-10B4-4E76-8798-4D0CD7FDDA3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C1E7245-9204-4CE5-B4A7-BDFAD7C780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96F0D27-10B4-4E76-8798-4D0CD7FDDA3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C1E7245-9204-4CE5-B4A7-BDFAD7C780D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285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Федеральна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Республіка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Німеччина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36712"/>
            <a:ext cx="78123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         Імпорт</a:t>
            </a:r>
          </a:p>
          <a:p>
            <a:pPr>
              <a:buFont typeface="Wingdings" pitchFamily="2" charset="2"/>
              <a:buChar char="ü"/>
            </a:pPr>
            <a:r>
              <a:rPr lang="en-US" sz="2800" noProof="1" smtClean="0"/>
              <a:t>Мінеральна сировина(різні руди, нафта, газ</a:t>
            </a:r>
            <a:r>
              <a:rPr lang="en-US" sz="2800" noProof="1" smtClean="0"/>
              <a:t>, </a:t>
            </a:r>
            <a:r>
              <a:rPr lang="en-US" sz="2800" noProof="1" smtClean="0"/>
              <a:t>кам’</a:t>
            </a:r>
            <a:r>
              <a:rPr lang="en-US" sz="2800" noProof="1" smtClean="0"/>
              <a:t>яне </a:t>
            </a:r>
            <a:r>
              <a:rPr lang="en-US" sz="2800" noProof="1" smtClean="0"/>
              <a:t>вугілля…)</a:t>
            </a:r>
            <a:endParaRPr lang="en-US" sz="2800" noProof="1" smtClean="0"/>
          </a:p>
          <a:p>
            <a:pPr>
              <a:buFont typeface="Wingdings" pitchFamily="2" charset="2"/>
              <a:buChar char="ü"/>
            </a:pPr>
            <a:r>
              <a:rPr lang="en-US" sz="2800" noProof="1" smtClean="0"/>
              <a:t>Продовольчі </a:t>
            </a:r>
            <a:r>
              <a:rPr lang="en-US" sz="2800" noProof="1" smtClean="0"/>
              <a:t>товари</a:t>
            </a:r>
            <a:r>
              <a:rPr lang="en-US" sz="2800" noProof="1" smtClean="0"/>
              <a:t>: </a:t>
            </a:r>
            <a:r>
              <a:rPr lang="en-US" sz="2800" noProof="1" smtClean="0"/>
              <a:t>цукор</a:t>
            </a:r>
            <a:r>
              <a:rPr lang="en-US" sz="2800" noProof="1" smtClean="0"/>
              <a:t>, </a:t>
            </a:r>
            <a:r>
              <a:rPr lang="en-US" sz="2800" noProof="1" smtClean="0"/>
              <a:t>зерно</a:t>
            </a:r>
            <a:r>
              <a:rPr lang="en-US" sz="2800" noProof="1" smtClean="0"/>
              <a:t>, </a:t>
            </a:r>
            <a:r>
              <a:rPr lang="en-US" sz="2800" noProof="1" smtClean="0"/>
              <a:t>картопля</a:t>
            </a:r>
            <a:r>
              <a:rPr lang="en-US" sz="2800" noProof="1" smtClean="0"/>
              <a:t>, </a:t>
            </a:r>
            <a:r>
              <a:rPr lang="en-US" sz="2800" noProof="1" smtClean="0"/>
              <a:t>м’ясо</a:t>
            </a:r>
            <a:endParaRPr lang="en-US" sz="2800" noProof="1" smtClean="0"/>
          </a:p>
          <a:p>
            <a:pPr>
              <a:buFont typeface="Wingdings" pitchFamily="2" charset="2"/>
              <a:buChar char="ü"/>
            </a:pPr>
            <a:r>
              <a:rPr lang="en-US" sz="2800" noProof="1" smtClean="0"/>
              <a:t>Корми</a:t>
            </a:r>
            <a:endParaRPr lang="en-US" sz="2800" noProof="1" smtClean="0"/>
          </a:p>
          <a:p>
            <a:pPr>
              <a:buFont typeface="Wingdings" pitchFamily="2" charset="2"/>
              <a:buChar char="ü"/>
            </a:pPr>
            <a:r>
              <a:rPr lang="en-US" sz="2800" noProof="1" smtClean="0"/>
              <a:t>Кольорові </a:t>
            </a:r>
            <a:r>
              <a:rPr lang="en-US" sz="2800" noProof="1" smtClean="0"/>
              <a:t>метали:мідь</a:t>
            </a:r>
            <a:r>
              <a:rPr lang="en-US" sz="2800" noProof="1" smtClean="0"/>
              <a:t>, </a:t>
            </a:r>
            <a:r>
              <a:rPr lang="en-US" sz="2800" noProof="1" smtClean="0"/>
              <a:t>цинк</a:t>
            </a:r>
            <a:r>
              <a:rPr lang="en-US" sz="2800" noProof="1" smtClean="0"/>
              <a:t>, </a:t>
            </a:r>
            <a:r>
              <a:rPr lang="en-US" sz="2800" noProof="1" smtClean="0"/>
              <a:t>алюміній</a:t>
            </a:r>
            <a:endParaRPr lang="en-US" sz="2800" noProof="1" smtClean="0"/>
          </a:p>
          <a:p>
            <a:r>
              <a:rPr lang="en-US" sz="2800" noProof="1" smtClean="0"/>
              <a:t>         </a:t>
            </a:r>
            <a:r>
              <a:rPr lang="en-US" sz="2800" noProof="1" smtClean="0"/>
              <a:t>Експорт</a:t>
            </a:r>
            <a:endParaRPr lang="en-US" sz="2800" noProof="1" smtClean="0"/>
          </a:p>
          <a:p>
            <a:pPr>
              <a:buFont typeface="Wingdings" pitchFamily="2" charset="2"/>
              <a:buChar char="ü"/>
            </a:pPr>
            <a:r>
              <a:rPr lang="en-US" sz="2800" noProof="1" smtClean="0"/>
              <a:t>Автомобілі</a:t>
            </a:r>
            <a:r>
              <a:rPr lang="en-US" sz="2800" noProof="1" smtClean="0"/>
              <a:t>, </a:t>
            </a:r>
            <a:r>
              <a:rPr lang="en-US" sz="2800" noProof="1" smtClean="0"/>
              <a:t>кораблі</a:t>
            </a:r>
            <a:r>
              <a:rPr lang="en-US" sz="2800" noProof="1" smtClean="0"/>
              <a:t>, </a:t>
            </a:r>
            <a:r>
              <a:rPr lang="en-US" sz="2800" noProof="1" smtClean="0"/>
              <a:t>верстати</a:t>
            </a:r>
            <a:r>
              <a:rPr lang="en-US" sz="2800" noProof="1" smtClean="0"/>
              <a:t>, </a:t>
            </a:r>
            <a:r>
              <a:rPr lang="en-US" sz="2800" noProof="1" smtClean="0"/>
              <a:t>електроніка</a:t>
            </a:r>
            <a:r>
              <a:rPr lang="en-US" sz="2800" noProof="1" smtClean="0"/>
              <a:t>, </a:t>
            </a:r>
            <a:r>
              <a:rPr lang="en-US" sz="2800" noProof="1" smtClean="0"/>
              <a:t>електротехніка</a:t>
            </a:r>
            <a:endParaRPr lang="en-US" sz="2800" noProof="1" smtClean="0"/>
          </a:p>
          <a:p>
            <a:pPr>
              <a:buFont typeface="Wingdings" pitchFamily="2" charset="2"/>
              <a:buChar char="ü"/>
            </a:pPr>
            <a:r>
              <a:rPr lang="en-US" sz="2800" noProof="1" smtClean="0"/>
              <a:t>Хімікати</a:t>
            </a:r>
            <a:endParaRPr lang="en-US" sz="2800" noProof="1" smtClean="0"/>
          </a:p>
          <a:p>
            <a:pPr>
              <a:buFont typeface="Wingdings" pitchFamily="2" charset="2"/>
              <a:buChar char="ü"/>
            </a:pPr>
            <a:r>
              <a:rPr lang="en-US" sz="2800" noProof="1" smtClean="0"/>
              <a:t>Сталь і </a:t>
            </a:r>
            <a:r>
              <a:rPr lang="en-US" sz="2800" noProof="1" smtClean="0"/>
              <a:t>прокат</a:t>
            </a:r>
            <a:endParaRPr lang="en-US" sz="2800" noProof="1" smtClean="0"/>
          </a:p>
          <a:p>
            <a:pPr>
              <a:buFont typeface="Wingdings" pitchFamily="2" charset="2"/>
              <a:buChar char="ü"/>
            </a:pPr>
            <a:r>
              <a:rPr lang="en-US" sz="2800" noProof="1" smtClean="0"/>
              <a:t>кокс</a:t>
            </a:r>
            <a:endParaRPr lang="en-US" sz="2800" noProof="1"/>
          </a:p>
        </p:txBody>
      </p:sp>
      <p:sp>
        <p:nvSpPr>
          <p:cNvPr id="3" name="TextBox 2"/>
          <p:cNvSpPr txBox="1"/>
          <p:nvPr/>
        </p:nvSpPr>
        <p:spPr>
          <a:xfrm>
            <a:off x="2771800" y="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Зовнішня торгівля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3744416" cy="4392488"/>
          </a:xfrm>
          <a:prstGeom prst="rect">
            <a:avLst/>
          </a:prstGeom>
        </p:spPr>
      </p:pic>
      <p:pic>
        <p:nvPicPr>
          <p:cNvPr id="3" name="Рисунок 2" descr="fla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988840"/>
            <a:ext cx="4619625" cy="36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6064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noProof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uk-UA" sz="4400" b="1" noProof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Візитна</a:t>
            </a:r>
            <a:r>
              <a:rPr lang="uk-UA" sz="4400" b="1" noProof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4400" b="1" noProof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картка</a:t>
            </a:r>
            <a:r>
              <a:rPr lang="uk-UA" sz="4400" b="1" noProof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 </a:t>
            </a:r>
            <a:r>
              <a:rPr lang="uk-UA" sz="4400" b="1" noProof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країни</a:t>
            </a:r>
            <a:endParaRPr lang="uk-UA" sz="4400" b="1" noProof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noProof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Самоназва</a:t>
            </a:r>
            <a:r>
              <a:rPr lang="ru-RU" b="1" u="sng" noProof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країни </a:t>
            </a:r>
            <a:r>
              <a:rPr lang="ru-RU" noProof="1" smtClean="0"/>
              <a:t>— Дойчланд — походить від перекрученого слова </a:t>
            </a:r>
            <a:r>
              <a:rPr lang="ru-RU" noProof="1" smtClean="0"/>
              <a:t>«тевтон</a:t>
            </a:r>
            <a:r>
              <a:rPr lang="ru-RU" noProof="1" smtClean="0"/>
              <a:t>» </a:t>
            </a:r>
            <a:r>
              <a:rPr lang="ru-RU" noProof="1" smtClean="0"/>
              <a:t>(</a:t>
            </a:r>
            <a:r>
              <a:rPr lang="ru-RU" noProof="1" smtClean="0"/>
              <a:t>одне із стародавніх германських </a:t>
            </a:r>
            <a:r>
              <a:rPr lang="ru-RU" noProof="1" smtClean="0"/>
              <a:t>племен</a:t>
            </a:r>
            <a:r>
              <a:rPr lang="ru-RU" noProof="1" smtClean="0"/>
              <a:t>). Германцями стародавні римляни звали племена на схід від </a:t>
            </a:r>
            <a:r>
              <a:rPr lang="ru-RU" noProof="1" smtClean="0"/>
              <a:t>Рейну</a:t>
            </a:r>
            <a:r>
              <a:rPr lang="ru-RU" noProof="1" smtClean="0"/>
              <a:t>. Назва </a:t>
            </a:r>
            <a:r>
              <a:rPr lang="ru-RU" noProof="1" smtClean="0"/>
              <a:t>«Німеччина</a:t>
            </a:r>
            <a:r>
              <a:rPr lang="ru-RU" noProof="1" smtClean="0"/>
              <a:t>» </a:t>
            </a:r>
            <a:r>
              <a:rPr lang="ru-RU" noProof="1" smtClean="0"/>
              <a:t>(</a:t>
            </a:r>
            <a:r>
              <a:rPr lang="ru-RU" noProof="1" smtClean="0"/>
              <a:t>від слова </a:t>
            </a:r>
            <a:r>
              <a:rPr lang="ru-RU" noProof="1" smtClean="0"/>
              <a:t>«німий</a:t>
            </a:r>
            <a:r>
              <a:rPr lang="ru-RU" noProof="1" smtClean="0"/>
              <a:t>», тобто </a:t>
            </a:r>
            <a:r>
              <a:rPr lang="ru-RU" noProof="1" smtClean="0"/>
              <a:t>той</a:t>
            </a:r>
            <a:r>
              <a:rPr lang="ru-RU" noProof="1" smtClean="0"/>
              <a:t>, хто не розуміє </a:t>
            </a:r>
            <a:r>
              <a:rPr lang="ru-RU" noProof="1" smtClean="0"/>
              <a:t>мови</a:t>
            </a:r>
            <a:r>
              <a:rPr lang="ru-RU" noProof="1" smtClean="0"/>
              <a:t>) дана країні її східними сусідами — </a:t>
            </a:r>
            <a:r>
              <a:rPr lang="ru-RU" noProof="1" smtClean="0"/>
              <a:t>слов'янами.</a:t>
            </a:r>
            <a:endParaRPr lang="ru-RU" noProof="1" smtClean="0"/>
          </a:p>
          <a:p>
            <a:r>
              <a:rPr lang="ru-RU" b="1" u="sng" noProof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Площа</a:t>
            </a:r>
            <a:r>
              <a:rPr lang="ru-RU" noProof="1" smtClean="0"/>
              <a:t> — 357 </a:t>
            </a:r>
            <a:r>
              <a:rPr lang="ru-RU" noProof="1" smtClean="0"/>
              <a:t>тис</a:t>
            </a:r>
            <a:r>
              <a:rPr lang="ru-RU" noProof="1" smtClean="0"/>
              <a:t>. км </a:t>
            </a:r>
            <a:r>
              <a:rPr lang="ru-RU" noProof="1" smtClean="0"/>
              <a:t>кв</a:t>
            </a:r>
            <a:r>
              <a:rPr lang="ru-RU" noProof="1" smtClean="0"/>
              <a:t>. </a:t>
            </a:r>
            <a:br>
              <a:rPr lang="ru-RU" noProof="1" smtClean="0"/>
            </a:br>
            <a:r>
              <a:rPr lang="ru-RU" b="1" u="sng" noProof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Населення</a:t>
            </a:r>
            <a:r>
              <a:rPr lang="ru-RU" b="1" u="sng" noProof="1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ru-RU" noProof="1" smtClean="0"/>
              <a:t>— 81,9 млн </a:t>
            </a:r>
            <a:r>
              <a:rPr lang="ru-RU" noProof="1" smtClean="0"/>
              <a:t>чоловік</a:t>
            </a:r>
            <a:r>
              <a:rPr lang="ru-RU" noProof="1" smtClean="0"/>
              <a:t>. </a:t>
            </a:r>
            <a:br>
              <a:rPr lang="ru-RU" noProof="1" smtClean="0"/>
            </a:br>
            <a:r>
              <a:rPr lang="ru-RU" b="1" u="sng" noProof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Столиця</a:t>
            </a:r>
            <a:r>
              <a:rPr lang="ru-RU" noProof="1" smtClean="0"/>
              <a:t> — </a:t>
            </a:r>
            <a:r>
              <a:rPr lang="ru-RU" noProof="1" smtClean="0"/>
              <a:t>Берлін</a:t>
            </a:r>
            <a:r>
              <a:rPr lang="ru-RU" noProof="1" smtClean="0"/>
              <a:t>. </a:t>
            </a:r>
            <a:endParaRPr lang="ru-RU" noProof="1" smtClean="0"/>
          </a:p>
          <a:p>
            <a:r>
              <a:rPr lang="ru-RU" b="1" u="sng" noProof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Адміністративний </a:t>
            </a:r>
            <a:r>
              <a:rPr lang="ru-RU" b="1" u="sng" noProof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поділ</a:t>
            </a:r>
            <a:r>
              <a:rPr lang="ru-RU" b="1" noProof="1" smtClean="0"/>
              <a:t>.</a:t>
            </a:r>
            <a:r>
              <a:rPr lang="ru-RU" noProof="1" smtClean="0"/>
              <a:t> Складається з 16 </a:t>
            </a:r>
            <a:r>
              <a:rPr lang="ru-RU" noProof="1" smtClean="0"/>
              <a:t>земель</a:t>
            </a:r>
            <a:r>
              <a:rPr lang="ru-RU" noProof="1" smtClean="0"/>
              <a:t>: </a:t>
            </a:r>
            <a:r>
              <a:rPr lang="ru-RU" noProof="1" smtClean="0"/>
              <a:t>Баварія</a:t>
            </a:r>
            <a:r>
              <a:rPr lang="ru-RU" noProof="1" smtClean="0"/>
              <a:t>, </a:t>
            </a:r>
            <a:r>
              <a:rPr lang="ru-RU" noProof="1" smtClean="0"/>
              <a:t>Баден-Вюртемберг</a:t>
            </a:r>
            <a:r>
              <a:rPr lang="ru-RU" noProof="1" smtClean="0"/>
              <a:t>, </a:t>
            </a:r>
            <a:r>
              <a:rPr lang="ru-RU" noProof="1" smtClean="0"/>
              <a:t>Берлін</a:t>
            </a:r>
            <a:r>
              <a:rPr lang="ru-RU" noProof="1" smtClean="0"/>
              <a:t>, </a:t>
            </a:r>
            <a:r>
              <a:rPr lang="ru-RU" noProof="1" smtClean="0"/>
              <a:t>Бранденбург</a:t>
            </a:r>
            <a:r>
              <a:rPr lang="ru-RU" noProof="1" smtClean="0"/>
              <a:t>, </a:t>
            </a:r>
            <a:r>
              <a:rPr lang="ru-RU" noProof="1" smtClean="0"/>
              <a:t>Бремен</a:t>
            </a:r>
            <a:r>
              <a:rPr lang="ru-RU" noProof="1" smtClean="0"/>
              <a:t>, </a:t>
            </a:r>
            <a:r>
              <a:rPr lang="ru-RU" noProof="1" smtClean="0"/>
              <a:t>Гамбург</a:t>
            </a:r>
            <a:r>
              <a:rPr lang="ru-RU" noProof="1" smtClean="0"/>
              <a:t>, </a:t>
            </a:r>
            <a:r>
              <a:rPr lang="ru-RU" noProof="1" smtClean="0"/>
              <a:t>Гессен</a:t>
            </a:r>
            <a:r>
              <a:rPr lang="ru-RU" noProof="1" smtClean="0"/>
              <a:t>, </a:t>
            </a:r>
            <a:r>
              <a:rPr lang="ru-RU" noProof="1" smtClean="0"/>
              <a:t>Мекленбург-Померанія</a:t>
            </a:r>
            <a:r>
              <a:rPr lang="ru-RU" noProof="1" smtClean="0"/>
              <a:t>, Нижня </a:t>
            </a:r>
            <a:r>
              <a:rPr lang="ru-RU" noProof="1" smtClean="0"/>
              <a:t>Саксонія</a:t>
            </a:r>
            <a:r>
              <a:rPr lang="ru-RU" noProof="1" smtClean="0"/>
              <a:t>, </a:t>
            </a:r>
            <a:r>
              <a:rPr lang="ru-RU" noProof="1" smtClean="0"/>
              <a:t>Рейнланд-Пфальц</a:t>
            </a:r>
            <a:r>
              <a:rPr lang="ru-RU" noProof="1" smtClean="0"/>
              <a:t>, </a:t>
            </a:r>
            <a:r>
              <a:rPr lang="ru-RU" noProof="1" smtClean="0"/>
              <a:t>Саар</a:t>
            </a:r>
            <a:r>
              <a:rPr lang="ru-RU" noProof="1" smtClean="0"/>
              <a:t>, </a:t>
            </a:r>
            <a:r>
              <a:rPr lang="ru-RU" noProof="1" smtClean="0"/>
              <a:t>Саксонія</a:t>
            </a:r>
            <a:r>
              <a:rPr lang="ru-RU" noProof="1" smtClean="0"/>
              <a:t>, </a:t>
            </a:r>
            <a:r>
              <a:rPr lang="ru-RU" noProof="1" smtClean="0"/>
              <a:t>Саксонія-Анхальт</a:t>
            </a:r>
            <a:r>
              <a:rPr lang="ru-RU" noProof="1" smtClean="0"/>
              <a:t>, Північний </a:t>
            </a:r>
            <a:r>
              <a:rPr lang="ru-RU" noProof="1" smtClean="0"/>
              <a:t>Рейн-Вестфалія</a:t>
            </a:r>
            <a:r>
              <a:rPr lang="ru-RU" noProof="1" smtClean="0"/>
              <a:t>, </a:t>
            </a:r>
            <a:r>
              <a:rPr lang="ru-RU" noProof="1" smtClean="0"/>
              <a:t>Тюрінгія</a:t>
            </a:r>
            <a:r>
              <a:rPr lang="ru-RU" noProof="1" smtClean="0"/>
              <a:t>, </a:t>
            </a:r>
            <a:r>
              <a:rPr lang="ru-RU" noProof="1" smtClean="0"/>
              <a:t>Шлезвіг-Гольштейн.</a:t>
            </a:r>
            <a:endParaRPr lang="ru-RU" noProof="1" smtClean="0"/>
          </a:p>
          <a:p>
            <a:r>
              <a:rPr lang="ru-RU" b="1" u="sng" noProof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Форма </a:t>
            </a:r>
            <a:r>
              <a:rPr lang="ru-RU" b="1" u="sng" noProof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правління</a:t>
            </a:r>
            <a:r>
              <a:rPr lang="ru-RU" b="1" noProof="1" smtClean="0"/>
              <a:t>.</a:t>
            </a:r>
            <a:r>
              <a:rPr lang="ru-RU" noProof="1" smtClean="0"/>
              <a:t> </a:t>
            </a:r>
            <a:r>
              <a:rPr lang="ru-RU" noProof="1" smtClean="0"/>
              <a:t>Республіка</a:t>
            </a:r>
            <a:r>
              <a:rPr lang="ru-RU" noProof="1" smtClean="0"/>
              <a:t>, з федеральним державним </a:t>
            </a:r>
            <a:r>
              <a:rPr lang="ru-RU" noProof="1" smtClean="0"/>
              <a:t>устроєм.</a:t>
            </a:r>
            <a:r>
              <a:rPr lang="ru-RU" noProof="1" smtClean="0"/>
              <a:t/>
            </a:r>
            <a:br>
              <a:rPr lang="ru-RU" noProof="1" smtClean="0"/>
            </a:br>
            <a:r>
              <a:rPr lang="ru-RU" b="1" u="sng" noProof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Глава </a:t>
            </a:r>
            <a:r>
              <a:rPr lang="ru-RU" b="1" u="sng" noProof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держави</a:t>
            </a:r>
            <a:r>
              <a:rPr lang="ru-RU" b="1" noProof="1" smtClean="0"/>
              <a:t>.</a:t>
            </a:r>
            <a:r>
              <a:rPr lang="ru-RU" noProof="1" smtClean="0"/>
              <a:t> Федеральний </a:t>
            </a:r>
            <a:r>
              <a:rPr lang="ru-RU" noProof="1" smtClean="0"/>
              <a:t>президент</a:t>
            </a:r>
            <a:r>
              <a:rPr lang="ru-RU" noProof="1" smtClean="0"/>
              <a:t>, обирається строком на 5 </a:t>
            </a:r>
            <a:r>
              <a:rPr lang="ru-RU" noProof="1" smtClean="0"/>
              <a:t>років.</a:t>
            </a:r>
            <a:r>
              <a:rPr lang="ru-RU" noProof="1" smtClean="0"/>
              <a:t/>
            </a:r>
            <a:br>
              <a:rPr lang="ru-RU" noProof="1" smtClean="0"/>
            </a:br>
            <a:r>
              <a:rPr lang="ru-RU" b="1" u="sng" noProof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Найвищий законодавчий </a:t>
            </a:r>
            <a:r>
              <a:rPr lang="ru-RU" b="1" u="sng" noProof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</a:t>
            </a:r>
            <a:r>
              <a:rPr lang="ru-RU" b="1" noProof="1" smtClean="0"/>
              <a:t>.</a:t>
            </a:r>
            <a:r>
              <a:rPr lang="ru-RU" noProof="1" smtClean="0"/>
              <a:t> </a:t>
            </a:r>
            <a:r>
              <a:rPr lang="ru-RU" noProof="1" smtClean="0"/>
              <a:t>Парламент</a:t>
            </a:r>
            <a:r>
              <a:rPr lang="ru-RU" noProof="1" smtClean="0"/>
              <a:t>, що складається з двох </a:t>
            </a:r>
            <a:r>
              <a:rPr lang="ru-RU" noProof="1" smtClean="0"/>
              <a:t>палат</a:t>
            </a:r>
            <a:r>
              <a:rPr lang="ru-RU" noProof="1" smtClean="0"/>
              <a:t>: бундестагу і бундесрата </a:t>
            </a:r>
            <a:r>
              <a:rPr lang="ru-RU" noProof="1" smtClean="0"/>
              <a:t>(</a:t>
            </a:r>
            <a:r>
              <a:rPr lang="ru-RU" noProof="1" smtClean="0"/>
              <a:t>Національна рада і Федеральний </a:t>
            </a:r>
            <a:r>
              <a:rPr lang="ru-RU" noProof="1" smtClean="0"/>
              <a:t>рада</a:t>
            </a:r>
            <a:r>
              <a:rPr lang="ru-RU" noProof="1" smtClean="0"/>
              <a:t>). Кожна земля має свій парламент — </a:t>
            </a:r>
            <a:r>
              <a:rPr lang="ru-RU" noProof="1" smtClean="0"/>
              <a:t>ландтаг.</a:t>
            </a:r>
            <a:r>
              <a:rPr lang="ru-RU" noProof="1" smtClean="0"/>
              <a:t/>
            </a:r>
            <a:br>
              <a:rPr lang="ru-RU" noProof="1" smtClean="0"/>
            </a:br>
            <a:r>
              <a:rPr lang="ru-RU" b="1" u="sng" noProof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Найвищий виконавчий </a:t>
            </a:r>
            <a:r>
              <a:rPr lang="ru-RU" b="1" u="sng" noProof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</a:t>
            </a:r>
            <a:r>
              <a:rPr lang="ru-RU" b="1" noProof="1" smtClean="0"/>
              <a:t>. </a:t>
            </a:r>
            <a:r>
              <a:rPr lang="ru-RU" noProof="1" smtClean="0"/>
              <a:t>Федеральний уряд на чолі з федеральним </a:t>
            </a:r>
            <a:r>
              <a:rPr lang="ru-RU" noProof="1" smtClean="0"/>
              <a:t>канцлером.</a:t>
            </a:r>
            <a:endParaRPr lang="ru-RU" noProof="1" smtClean="0"/>
          </a:p>
          <a:p>
            <a:r>
              <a:rPr lang="ru-RU" b="1" u="sng" noProof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Крупні </a:t>
            </a:r>
            <a:r>
              <a:rPr lang="ru-RU" b="1" u="sng" noProof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міста</a:t>
            </a:r>
            <a:r>
              <a:rPr lang="ru-RU" b="1" noProof="1" smtClean="0"/>
              <a:t>.</a:t>
            </a:r>
            <a:r>
              <a:rPr lang="ru-RU" noProof="1" smtClean="0"/>
              <a:t> </a:t>
            </a:r>
            <a:r>
              <a:rPr lang="ru-RU" noProof="1" smtClean="0"/>
              <a:t>Гамбург</a:t>
            </a:r>
            <a:r>
              <a:rPr lang="ru-RU" noProof="1" smtClean="0"/>
              <a:t>, </a:t>
            </a:r>
            <a:r>
              <a:rPr lang="ru-RU" noProof="1" smtClean="0"/>
              <a:t>Мюнхен</a:t>
            </a:r>
            <a:r>
              <a:rPr lang="ru-RU" noProof="1" smtClean="0"/>
              <a:t>, </a:t>
            </a:r>
            <a:r>
              <a:rPr lang="ru-RU" noProof="1" smtClean="0"/>
              <a:t>Кельн</a:t>
            </a:r>
            <a:r>
              <a:rPr lang="ru-RU" noProof="1" smtClean="0"/>
              <a:t>, </a:t>
            </a:r>
            <a:r>
              <a:rPr lang="ru-RU" noProof="1" smtClean="0"/>
              <a:t>Франкфурт-на-Майні</a:t>
            </a:r>
            <a:r>
              <a:rPr lang="ru-RU" noProof="1" smtClean="0"/>
              <a:t>, </a:t>
            </a:r>
            <a:r>
              <a:rPr lang="ru-RU" noProof="1" smtClean="0"/>
              <a:t>Гессен</a:t>
            </a:r>
            <a:r>
              <a:rPr lang="ru-RU" noProof="1" smtClean="0"/>
              <a:t>, </a:t>
            </a:r>
            <a:r>
              <a:rPr lang="ru-RU" noProof="1" smtClean="0"/>
              <a:t>Дортмунд</a:t>
            </a:r>
            <a:r>
              <a:rPr lang="ru-RU" noProof="1" smtClean="0"/>
              <a:t>, </a:t>
            </a:r>
            <a:r>
              <a:rPr lang="ru-RU" noProof="1" smtClean="0"/>
              <a:t>Дюссельдорф</a:t>
            </a:r>
            <a:r>
              <a:rPr lang="ru-RU" noProof="1" smtClean="0"/>
              <a:t>, </a:t>
            </a:r>
            <a:r>
              <a:rPr lang="ru-RU" noProof="1" smtClean="0"/>
              <a:t>Штутгарт</a:t>
            </a:r>
            <a:r>
              <a:rPr lang="ru-RU" noProof="1" smtClean="0"/>
              <a:t>, </a:t>
            </a:r>
            <a:r>
              <a:rPr lang="ru-RU" noProof="1" smtClean="0"/>
              <a:t>Лейпциг</a:t>
            </a:r>
            <a:r>
              <a:rPr lang="ru-RU" noProof="1" smtClean="0"/>
              <a:t>, </a:t>
            </a:r>
            <a:r>
              <a:rPr lang="ru-RU" noProof="1" smtClean="0"/>
              <a:t>Дрезден</a:t>
            </a:r>
            <a:r>
              <a:rPr lang="ru-RU" noProof="1" smtClean="0"/>
              <a:t>, </a:t>
            </a:r>
            <a:r>
              <a:rPr lang="ru-RU" noProof="1" smtClean="0"/>
              <a:t>Бонн.</a:t>
            </a:r>
            <a:endParaRPr lang="ru-RU" noProof="1" smtClean="0"/>
          </a:p>
          <a:p>
            <a:r>
              <a:rPr lang="ru-RU" b="1" u="sng" noProof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Державна </a:t>
            </a:r>
            <a:r>
              <a:rPr lang="ru-RU" b="1" u="sng" noProof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мова</a:t>
            </a:r>
            <a:r>
              <a:rPr lang="ru-RU" b="1" noProof="1" smtClean="0"/>
              <a:t>.</a:t>
            </a:r>
            <a:r>
              <a:rPr lang="ru-RU" noProof="1" smtClean="0"/>
              <a:t> </a:t>
            </a:r>
            <a:r>
              <a:rPr lang="ru-RU" noProof="1" smtClean="0"/>
              <a:t>Німецька.</a:t>
            </a:r>
            <a:r>
              <a:rPr lang="ru-RU" noProof="1" smtClean="0"/>
              <a:t/>
            </a:r>
            <a:br>
              <a:rPr lang="ru-RU" noProof="1" smtClean="0"/>
            </a:br>
            <a:r>
              <a:rPr lang="ru-RU" b="1" u="sng" noProof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Релігія</a:t>
            </a:r>
            <a:r>
              <a:rPr lang="ru-RU" b="1" noProof="1" smtClean="0"/>
              <a:t>.</a:t>
            </a:r>
            <a:r>
              <a:rPr lang="ru-RU" noProof="1" smtClean="0"/>
              <a:t> </a:t>
            </a:r>
            <a:r>
              <a:rPr lang="ru-RU" noProof="1" smtClean="0"/>
              <a:t>45</a:t>
            </a:r>
            <a:r>
              <a:rPr lang="ru-RU" noProof="1" smtClean="0"/>
              <a:t>% — протестанти </a:t>
            </a:r>
            <a:r>
              <a:rPr lang="ru-RU" noProof="1" smtClean="0"/>
              <a:t>(</a:t>
            </a:r>
            <a:r>
              <a:rPr lang="ru-RU" noProof="1" smtClean="0"/>
              <a:t>головним чином </a:t>
            </a:r>
            <a:r>
              <a:rPr lang="ru-RU" noProof="1" smtClean="0"/>
              <a:t>лютерани</a:t>
            </a:r>
            <a:r>
              <a:rPr lang="ru-RU" noProof="1" smtClean="0"/>
              <a:t>), </a:t>
            </a:r>
            <a:r>
              <a:rPr lang="ru-RU" noProof="1" smtClean="0"/>
              <a:t>37</a:t>
            </a:r>
            <a:r>
              <a:rPr lang="ru-RU" noProof="1" smtClean="0"/>
              <a:t>% — </a:t>
            </a:r>
            <a:r>
              <a:rPr lang="ru-RU" noProof="1" smtClean="0"/>
              <a:t>католики</a:t>
            </a:r>
            <a:r>
              <a:rPr lang="ru-RU" noProof="1" smtClean="0"/>
              <a:t>, </a:t>
            </a:r>
            <a:r>
              <a:rPr lang="ru-RU" noProof="1" smtClean="0"/>
              <a:t>2</a:t>
            </a:r>
            <a:r>
              <a:rPr lang="ru-RU" noProof="1" smtClean="0"/>
              <a:t>% — </a:t>
            </a:r>
            <a:r>
              <a:rPr lang="ru-RU" noProof="1" smtClean="0"/>
              <a:t>мусульмани.</a:t>
            </a:r>
            <a:r>
              <a:rPr lang="ru-RU" noProof="1" smtClean="0"/>
              <a:t/>
            </a:r>
            <a:br>
              <a:rPr lang="ru-RU" noProof="1" smtClean="0"/>
            </a:br>
            <a:r>
              <a:rPr lang="ru-RU" b="1" u="sng" noProof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Етнічний </a:t>
            </a:r>
            <a:r>
              <a:rPr lang="ru-RU" b="1" u="sng" noProof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склад</a:t>
            </a:r>
            <a:r>
              <a:rPr lang="ru-RU" b="1" noProof="1" smtClean="0"/>
              <a:t>.</a:t>
            </a:r>
            <a:r>
              <a:rPr lang="ru-RU" noProof="1" smtClean="0"/>
              <a:t> </a:t>
            </a:r>
            <a:r>
              <a:rPr lang="ru-RU" noProof="1" smtClean="0"/>
              <a:t>95</a:t>
            </a:r>
            <a:r>
              <a:rPr lang="ru-RU" noProof="1" smtClean="0"/>
              <a:t>% — </a:t>
            </a:r>
            <a:r>
              <a:rPr lang="ru-RU" noProof="1" smtClean="0"/>
              <a:t>німці</a:t>
            </a:r>
            <a:r>
              <a:rPr lang="ru-RU" noProof="1" smtClean="0"/>
              <a:t>, </a:t>
            </a:r>
            <a:r>
              <a:rPr lang="ru-RU" noProof="1" smtClean="0"/>
              <a:t>2,3</a:t>
            </a:r>
            <a:r>
              <a:rPr lang="ru-RU" noProof="1" smtClean="0"/>
              <a:t>% — </a:t>
            </a:r>
            <a:r>
              <a:rPr lang="ru-RU" noProof="1" smtClean="0"/>
              <a:t>турки</a:t>
            </a:r>
            <a:r>
              <a:rPr lang="ru-RU" noProof="1" smtClean="0"/>
              <a:t>, </a:t>
            </a:r>
            <a:r>
              <a:rPr lang="ru-RU" noProof="1" smtClean="0"/>
              <a:t>0,7</a:t>
            </a:r>
            <a:r>
              <a:rPr lang="ru-RU" noProof="1" smtClean="0"/>
              <a:t>% — </a:t>
            </a:r>
            <a:r>
              <a:rPr lang="ru-RU" noProof="1" smtClean="0"/>
              <a:t>італійці</a:t>
            </a:r>
            <a:r>
              <a:rPr lang="ru-RU" noProof="1" smtClean="0"/>
              <a:t>, </a:t>
            </a:r>
            <a:r>
              <a:rPr lang="ru-RU" noProof="1" smtClean="0"/>
              <a:t>0,4</a:t>
            </a:r>
            <a:r>
              <a:rPr lang="ru-RU" noProof="1" smtClean="0"/>
              <a:t>% — </a:t>
            </a:r>
            <a:r>
              <a:rPr lang="ru-RU" noProof="1" smtClean="0"/>
              <a:t>греки</a:t>
            </a:r>
            <a:r>
              <a:rPr lang="ru-RU" noProof="1" smtClean="0"/>
              <a:t>, </a:t>
            </a:r>
            <a:r>
              <a:rPr lang="ru-RU" noProof="1" smtClean="0"/>
              <a:t>0,4</a:t>
            </a:r>
            <a:r>
              <a:rPr lang="ru-RU" noProof="1" smtClean="0"/>
              <a:t>% — </a:t>
            </a:r>
            <a:r>
              <a:rPr lang="ru-RU" noProof="1" smtClean="0"/>
              <a:t>поляки.</a:t>
            </a:r>
            <a:endParaRPr lang="ru-RU" noProof="1" smtClean="0"/>
          </a:p>
          <a:p>
            <a:r>
              <a:rPr lang="ru-RU" b="1" u="sng" noProof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Валюта</a:t>
            </a:r>
            <a:r>
              <a:rPr lang="ru-RU" b="1" noProof="1" smtClean="0"/>
              <a:t>.</a:t>
            </a:r>
            <a:r>
              <a:rPr lang="ru-RU" noProof="1" smtClean="0"/>
              <a:t> Євро = 100 </a:t>
            </a:r>
            <a:r>
              <a:rPr lang="ru-RU" noProof="1" smtClean="0"/>
              <a:t>центам.</a:t>
            </a:r>
            <a:endParaRPr lang="ru-RU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52536" y="0"/>
            <a:ext cx="666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Корисні копалини Німеччини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1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581128"/>
            <a:ext cx="3494977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5.06.2012_minmuz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4077072"/>
            <a:ext cx="344286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61540_610635_133278406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3570" y="-171400"/>
            <a:ext cx="319043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kalijna-sil-500x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80528" y="4077072"/>
            <a:ext cx="2880320" cy="2847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edimentary3_co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980728"/>
            <a:ext cx="3421491" cy="228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Руда_міді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15703" y="2348880"/>
            <a:ext cx="3628298" cy="242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0" y="620688"/>
            <a:ext cx="406794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noProof="1" smtClean="0"/>
              <a:t>Кам’</a:t>
            </a:r>
            <a:r>
              <a:rPr lang="en-US" sz="3200" noProof="1" smtClean="0"/>
              <a:t>яне </a:t>
            </a:r>
            <a:r>
              <a:rPr lang="en-US" sz="3200" noProof="1" smtClean="0"/>
              <a:t>вугілля</a:t>
            </a:r>
            <a:endParaRPr lang="en-US" sz="3200" noProof="1" smtClean="0"/>
          </a:p>
          <a:p>
            <a:pPr>
              <a:buFont typeface="Wingdings" pitchFamily="2" charset="2"/>
              <a:buChar char="v"/>
            </a:pPr>
            <a:r>
              <a:rPr lang="en-US" sz="3200" noProof="1" smtClean="0"/>
              <a:t>Буре </a:t>
            </a:r>
            <a:r>
              <a:rPr lang="en-US" sz="3200" noProof="1" smtClean="0"/>
              <a:t>вугілля</a:t>
            </a:r>
            <a:endParaRPr lang="en-US" sz="3200" noProof="1" smtClean="0"/>
          </a:p>
          <a:p>
            <a:pPr>
              <a:buFont typeface="Wingdings" pitchFamily="2" charset="2"/>
              <a:buChar char="v"/>
            </a:pPr>
            <a:r>
              <a:rPr lang="en-US" sz="3200" noProof="1" smtClean="0"/>
              <a:t>Калійна </a:t>
            </a:r>
            <a:r>
              <a:rPr lang="en-US" sz="3200" noProof="1" smtClean="0"/>
              <a:t>сіль</a:t>
            </a:r>
            <a:endParaRPr lang="en-US" sz="3200" noProof="1" smtClean="0"/>
          </a:p>
          <a:p>
            <a:pPr>
              <a:buFont typeface="Wingdings" pitchFamily="2" charset="2"/>
              <a:buChar char="v"/>
            </a:pPr>
            <a:r>
              <a:rPr lang="en-US" sz="3200" noProof="1" smtClean="0"/>
              <a:t>Кам’</a:t>
            </a:r>
            <a:r>
              <a:rPr lang="en-US" sz="3200" noProof="1" smtClean="0"/>
              <a:t>яна </a:t>
            </a:r>
            <a:r>
              <a:rPr lang="en-US" sz="3200" noProof="1" smtClean="0"/>
              <a:t>сіль</a:t>
            </a:r>
            <a:endParaRPr lang="en-US" sz="3200" noProof="1" smtClean="0"/>
          </a:p>
          <a:p>
            <a:pPr>
              <a:buFont typeface="Wingdings" pitchFamily="2" charset="2"/>
              <a:buChar char="v"/>
            </a:pPr>
            <a:r>
              <a:rPr lang="en-US" sz="3200" noProof="1" smtClean="0"/>
              <a:t>Графіт</a:t>
            </a:r>
            <a:endParaRPr lang="en-US" sz="3200" noProof="1" smtClean="0"/>
          </a:p>
          <a:p>
            <a:pPr>
              <a:buFont typeface="Wingdings" pitchFamily="2" charset="2"/>
              <a:buChar char="v"/>
            </a:pPr>
            <a:r>
              <a:rPr lang="en-US" sz="3200" noProof="1" smtClean="0"/>
              <a:t>Мідні </a:t>
            </a:r>
            <a:r>
              <a:rPr lang="en-US" sz="3200" noProof="1" smtClean="0"/>
              <a:t>руди</a:t>
            </a:r>
            <a:endParaRPr lang="en-US" sz="3200" noProof="1" smtClean="0"/>
          </a:p>
          <a:p>
            <a:pPr>
              <a:buFont typeface="Wingdings" pitchFamily="2" charset="2"/>
              <a:buChar char="v"/>
            </a:pPr>
            <a:r>
              <a:rPr lang="en-US" sz="3200" noProof="1" smtClean="0"/>
              <a:t>Поліметалеві </a:t>
            </a:r>
            <a:r>
              <a:rPr lang="en-US" sz="3200" noProof="1" smtClean="0"/>
              <a:t>руди</a:t>
            </a:r>
            <a:endParaRPr lang="en-US" sz="3200" noProof="1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68760"/>
            <a:ext cx="3995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noProof="1" smtClean="0"/>
              <a:t>Клімат</a:t>
            </a:r>
            <a:r>
              <a:rPr lang="ru-RU" sz="2000" noProof="1" smtClean="0"/>
              <a:t> Німеччини </a:t>
            </a:r>
            <a:r>
              <a:rPr lang="ru-RU" sz="2000" noProof="1" smtClean="0"/>
              <a:t>помірний</a:t>
            </a:r>
            <a:r>
              <a:rPr lang="ru-RU" sz="2000" noProof="1" smtClean="0"/>
              <a:t>, з середньорічною температурою біля </a:t>
            </a:r>
            <a:r>
              <a:rPr lang="ru-RU" sz="2000" noProof="1" smtClean="0"/>
              <a:t>+9°С</a:t>
            </a:r>
            <a:r>
              <a:rPr lang="ru-RU" sz="2000" noProof="1" smtClean="0"/>
              <a:t>. У північному регіоні відчутний морський </a:t>
            </a:r>
            <a:r>
              <a:rPr lang="ru-RU" sz="2000" noProof="1" smtClean="0"/>
              <a:t>вплив</a:t>
            </a:r>
            <a:r>
              <a:rPr lang="ru-RU" sz="2000" noProof="1" smtClean="0"/>
              <a:t>, що і пом'якшує погодні </a:t>
            </a:r>
            <a:r>
              <a:rPr lang="ru-RU" sz="2000" noProof="1" smtClean="0"/>
              <a:t>умови</a:t>
            </a:r>
            <a:r>
              <a:rPr lang="ru-RU" sz="2000" noProof="1" smtClean="0"/>
              <a:t>. В центральній частині країни клімат </a:t>
            </a:r>
            <a:r>
              <a:rPr lang="ru-RU" sz="2000" noProof="1" smtClean="0"/>
              <a:t>континентальний</a:t>
            </a:r>
            <a:r>
              <a:rPr lang="ru-RU" sz="2000" noProof="1" smtClean="0"/>
              <a:t>: зима </a:t>
            </a:r>
            <a:r>
              <a:rPr lang="ru-RU" sz="2000" noProof="1" smtClean="0"/>
              <a:t>холодніша</a:t>
            </a:r>
            <a:r>
              <a:rPr lang="ru-RU" sz="2000" noProof="1" smtClean="0"/>
              <a:t>, а літо </a:t>
            </a:r>
            <a:r>
              <a:rPr lang="ru-RU" sz="2000" noProof="1" smtClean="0"/>
              <a:t>тепліше</a:t>
            </a:r>
            <a:r>
              <a:rPr lang="ru-RU" sz="2000" noProof="1" smtClean="0"/>
              <a:t>. Найтепліше літо — в Рейнській долині </a:t>
            </a:r>
            <a:r>
              <a:rPr lang="ru-RU" sz="2000" noProof="1" smtClean="0"/>
              <a:t>(</a:t>
            </a:r>
            <a:r>
              <a:rPr lang="ru-RU" sz="2000" noProof="1" smtClean="0"/>
              <a:t>там луги і поля зеленіють навіть </a:t>
            </a:r>
            <a:r>
              <a:rPr lang="ru-RU" sz="2000" noProof="1" smtClean="0"/>
              <a:t>взимку</a:t>
            </a:r>
            <a:r>
              <a:rPr lang="ru-RU" sz="2000" noProof="1" smtClean="0"/>
              <a:t>), а найхолодніші зими — в </a:t>
            </a:r>
            <a:r>
              <a:rPr lang="ru-RU" sz="2000" noProof="1" smtClean="0"/>
              <a:t>Альпах</a:t>
            </a:r>
            <a:r>
              <a:rPr lang="ru-RU" sz="2000" noProof="1" smtClean="0"/>
              <a:t>, на півдні </a:t>
            </a:r>
            <a:r>
              <a:rPr lang="ru-RU" sz="2000" noProof="1" smtClean="0"/>
              <a:t>країни</a:t>
            </a:r>
            <a:r>
              <a:rPr lang="ru-RU" sz="2000" noProof="1" smtClean="0"/>
              <a:t>. Сніг буває рідко і тримається </a:t>
            </a:r>
            <a:r>
              <a:rPr lang="ru-RU" sz="2000" noProof="1" smtClean="0"/>
              <a:t>недовго</a:t>
            </a:r>
            <a:r>
              <a:rPr lang="ru-RU" sz="2000" noProof="1" smtClean="0"/>
              <a:t>. Опадів випадає на рівнинах 500-600 мм в </a:t>
            </a:r>
            <a:r>
              <a:rPr lang="ru-RU" sz="2000" noProof="1" smtClean="0"/>
              <a:t>рік</a:t>
            </a:r>
            <a:r>
              <a:rPr lang="ru-RU" sz="2000" noProof="1" smtClean="0"/>
              <a:t>, в горах — 900-1100 мм </a:t>
            </a:r>
            <a:r>
              <a:rPr lang="ru-RU" sz="2000" noProof="1" smtClean="0"/>
              <a:t>(</a:t>
            </a:r>
            <a:r>
              <a:rPr lang="ru-RU" sz="2000" noProof="1" smtClean="0"/>
              <a:t>у вигляді </a:t>
            </a:r>
            <a:r>
              <a:rPr lang="ru-RU" sz="2000" noProof="1" smtClean="0"/>
              <a:t>снігу).</a:t>
            </a:r>
            <a:endParaRPr lang="ru-RU" sz="2000" noProof="1"/>
          </a:p>
        </p:txBody>
      </p:sp>
      <p:pic>
        <p:nvPicPr>
          <p:cNvPr id="3" name="Рисунок 2" descr="finland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484784"/>
            <a:ext cx="5148064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noProof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Клімат</a:t>
            </a:r>
            <a:r>
              <a:rPr lang="ru-RU" sz="3600" b="1" noProof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Німеччини </a:t>
            </a:r>
            <a:endParaRPr lang="ru-RU" sz="3600" b="1" noProof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72816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Близько</a:t>
            </a:r>
            <a:r>
              <a:rPr lang="ru-RU" sz="2400" dirty="0" smtClean="0"/>
              <a:t> 30% </a:t>
            </a:r>
            <a:r>
              <a:rPr lang="ru-RU" sz="2400" dirty="0" err="1" smtClean="0"/>
              <a:t>території</a:t>
            </a:r>
            <a:r>
              <a:rPr lang="ru-RU" sz="2400" dirty="0" smtClean="0"/>
              <a:t> </a:t>
            </a:r>
            <a:r>
              <a:rPr lang="ru-RU" sz="2400" dirty="0" err="1" smtClean="0"/>
              <a:t>Німеччини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покрито</a:t>
            </a:r>
            <a:r>
              <a:rPr lang="ru-RU" sz="2400" dirty="0" smtClean="0"/>
              <a:t> </a:t>
            </a:r>
            <a:r>
              <a:rPr lang="ru-RU" sz="2400" dirty="0" err="1" smtClean="0"/>
              <a:t>лісами</a:t>
            </a:r>
            <a:r>
              <a:rPr lang="ru-RU" sz="2400" dirty="0" smtClean="0"/>
              <a:t>, </a:t>
            </a:r>
            <a:r>
              <a:rPr lang="ru-RU" sz="2400" dirty="0" err="1" smtClean="0"/>
              <a:t>зосередженими</a:t>
            </a:r>
            <a:r>
              <a:rPr lang="ru-RU" sz="2400" dirty="0" smtClean="0"/>
              <a:t> в основному в </a:t>
            </a:r>
            <a:r>
              <a:rPr lang="ru-RU" sz="2400" dirty="0" err="1" smtClean="0"/>
              <a:t>південній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. </a:t>
            </a:r>
            <a:r>
              <a:rPr lang="ru-RU" sz="2400" dirty="0" err="1" smtClean="0"/>
              <a:t>Близько</a:t>
            </a:r>
            <a:r>
              <a:rPr lang="ru-RU" sz="2400" dirty="0" smtClean="0"/>
              <a:t> </a:t>
            </a:r>
            <a:r>
              <a:rPr lang="ru-RU" sz="2400" dirty="0" err="1" smtClean="0"/>
              <a:t>двох</a:t>
            </a:r>
            <a:r>
              <a:rPr lang="ru-RU" sz="2400" dirty="0" smtClean="0"/>
              <a:t> </a:t>
            </a:r>
            <a:r>
              <a:rPr lang="ru-RU" sz="2400" dirty="0" err="1" smtClean="0"/>
              <a:t>третин</a:t>
            </a:r>
            <a:r>
              <a:rPr lang="ru-RU" sz="2400" dirty="0" smtClean="0"/>
              <a:t> </a:t>
            </a:r>
            <a:r>
              <a:rPr lang="ru-RU" sz="2400" dirty="0" err="1" smtClean="0"/>
              <a:t>лісів</a:t>
            </a:r>
            <a:r>
              <a:rPr lang="ru-RU" sz="2400" dirty="0" smtClean="0"/>
              <a:t> — </a:t>
            </a:r>
            <a:r>
              <a:rPr lang="ru-RU" sz="2400" dirty="0" err="1" smtClean="0"/>
              <a:t>хвойні</a:t>
            </a:r>
            <a:r>
              <a:rPr lang="ru-RU" sz="2400" dirty="0" smtClean="0"/>
              <a:t>, одна </a:t>
            </a:r>
            <a:r>
              <a:rPr lang="ru-RU" sz="2400" dirty="0" err="1" smtClean="0"/>
              <a:t>третина</a:t>
            </a:r>
            <a:r>
              <a:rPr lang="ru-RU" sz="2400" dirty="0" smtClean="0"/>
              <a:t> — </a:t>
            </a:r>
            <a:r>
              <a:rPr lang="ru-RU" sz="2400" dirty="0" err="1" smtClean="0"/>
              <a:t>листяні</a:t>
            </a:r>
            <a:r>
              <a:rPr lang="ru-RU" sz="2400" dirty="0" smtClean="0"/>
              <a:t>, тут </a:t>
            </a:r>
            <a:r>
              <a:rPr lang="ru-RU" sz="2400" dirty="0" err="1" smtClean="0"/>
              <a:t>виростають</a:t>
            </a:r>
            <a:r>
              <a:rPr lang="ru-RU" sz="2400" dirty="0" smtClean="0"/>
              <a:t> береза, бук, дуб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горіх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Рисунок 2" descr="111rc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7124" y="1556792"/>
            <a:ext cx="5546876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03848" y="26064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Флора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noProof="1" smtClean="0"/>
              <a:t>Тваринний</a:t>
            </a:r>
            <a:r>
              <a:rPr lang="ru-RU" noProof="1" smtClean="0"/>
              <a:t> світ Німеччини не дуже </a:t>
            </a:r>
            <a:r>
              <a:rPr lang="ru-RU" noProof="1" smtClean="0"/>
              <a:t>різноманітний</a:t>
            </a:r>
            <a:r>
              <a:rPr lang="ru-RU" noProof="1" smtClean="0"/>
              <a:t>. Найбільш часто </a:t>
            </a:r>
            <a:r>
              <a:rPr lang="ru-RU" noProof="1" smtClean="0"/>
              <a:t>зустрічаються</a:t>
            </a:r>
            <a:r>
              <a:rPr lang="ru-RU" noProof="1" smtClean="0"/>
              <a:t>, — </a:t>
            </a:r>
            <a:r>
              <a:rPr lang="ru-RU" noProof="1" smtClean="0"/>
              <a:t>олень</a:t>
            </a:r>
            <a:r>
              <a:rPr lang="ru-RU" noProof="1" smtClean="0"/>
              <a:t>, дикий </a:t>
            </a:r>
            <a:r>
              <a:rPr lang="ru-RU" noProof="1" smtClean="0"/>
              <a:t>кабан</a:t>
            </a:r>
            <a:r>
              <a:rPr lang="ru-RU" noProof="1" smtClean="0"/>
              <a:t>, </a:t>
            </a:r>
            <a:r>
              <a:rPr lang="ru-RU" noProof="1" smtClean="0"/>
              <a:t>заєць</a:t>
            </a:r>
            <a:r>
              <a:rPr lang="ru-RU" noProof="1" smtClean="0"/>
              <a:t>, </a:t>
            </a:r>
            <a:r>
              <a:rPr lang="ru-RU" noProof="1" smtClean="0"/>
              <a:t>вовк</a:t>
            </a:r>
            <a:r>
              <a:rPr lang="ru-RU" noProof="1" smtClean="0"/>
              <a:t>, </a:t>
            </a:r>
            <a:r>
              <a:rPr lang="ru-RU" noProof="1" smtClean="0"/>
              <a:t>лисиця</a:t>
            </a:r>
            <a:r>
              <a:rPr lang="ru-RU" noProof="1" smtClean="0"/>
              <a:t>, </a:t>
            </a:r>
            <a:r>
              <a:rPr lang="ru-RU" noProof="1" smtClean="0"/>
              <a:t>куниця</a:t>
            </a:r>
            <a:r>
              <a:rPr lang="ru-RU" noProof="1" smtClean="0"/>
              <a:t>, </a:t>
            </a:r>
            <a:r>
              <a:rPr lang="ru-RU" noProof="1" smtClean="0"/>
              <a:t>борсук</a:t>
            </a:r>
            <a:r>
              <a:rPr lang="ru-RU" noProof="1" smtClean="0"/>
              <a:t>. Серед нечисленних рептилій виділяється </a:t>
            </a:r>
            <a:r>
              <a:rPr lang="ru-RU" noProof="1" smtClean="0"/>
              <a:t>гадюка</a:t>
            </a:r>
            <a:r>
              <a:rPr lang="ru-RU" noProof="1" smtClean="0"/>
              <a:t>. Через країну зазвичай мігрує велика кількість перелітних </a:t>
            </a:r>
            <a:r>
              <a:rPr lang="ru-RU" noProof="1" smtClean="0"/>
              <a:t>птахів</a:t>
            </a:r>
            <a:r>
              <a:rPr lang="ru-RU" noProof="1" smtClean="0"/>
              <a:t>. У прибережних водах водяться </a:t>
            </a:r>
            <a:r>
              <a:rPr lang="ru-RU" noProof="1" smtClean="0"/>
              <a:t>оселедець</a:t>
            </a:r>
            <a:r>
              <a:rPr lang="ru-RU" noProof="1" smtClean="0"/>
              <a:t>, </a:t>
            </a:r>
            <a:r>
              <a:rPr lang="ru-RU" noProof="1" smtClean="0"/>
              <a:t>тріска</a:t>
            </a:r>
            <a:r>
              <a:rPr lang="ru-RU" noProof="1" smtClean="0"/>
              <a:t>, </a:t>
            </a:r>
            <a:r>
              <a:rPr lang="ru-RU" noProof="1" smtClean="0"/>
              <a:t>камбала</a:t>
            </a:r>
            <a:r>
              <a:rPr lang="ru-RU" noProof="1" smtClean="0"/>
              <a:t>, морський </a:t>
            </a:r>
            <a:r>
              <a:rPr lang="ru-RU" noProof="1" smtClean="0"/>
              <a:t>окунь</a:t>
            </a:r>
            <a:r>
              <a:rPr lang="ru-RU" noProof="1" smtClean="0"/>
              <a:t>, в річках країни — </a:t>
            </a:r>
            <a:r>
              <a:rPr lang="ru-RU" noProof="1" smtClean="0"/>
              <a:t>короп</a:t>
            </a:r>
            <a:r>
              <a:rPr lang="ru-RU" noProof="1" smtClean="0"/>
              <a:t>, </a:t>
            </a:r>
            <a:r>
              <a:rPr lang="ru-RU" noProof="1" smtClean="0"/>
              <a:t>форель</a:t>
            </a:r>
            <a:r>
              <a:rPr lang="ru-RU" noProof="1" smtClean="0"/>
              <a:t>, </a:t>
            </a:r>
            <a:r>
              <a:rPr lang="ru-RU" noProof="1" smtClean="0"/>
              <a:t>сом.</a:t>
            </a:r>
            <a:endParaRPr lang="ru-RU" noProof="1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Фауна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852ed54b9e66812303bb312c23f33d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09120"/>
            <a:ext cx="2555776" cy="197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9585463_OSET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700808"/>
            <a:ext cx="3040955" cy="2027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4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5129035"/>
            <a:ext cx="2653481" cy="1728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4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3212976"/>
            <a:ext cx="2736304" cy="2015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kunycy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47154" y="3140968"/>
            <a:ext cx="259684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118084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2276872"/>
            <a:ext cx="2794321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vidi_rib_2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67744" y="5161792"/>
            <a:ext cx="2880320" cy="1696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980728"/>
            <a:ext cx="33843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noProof="1" smtClean="0"/>
              <a:t>Територія</a:t>
            </a:r>
            <a:r>
              <a:rPr lang="ru-RU" noProof="1" smtClean="0"/>
              <a:t> багата на </a:t>
            </a:r>
            <a:r>
              <a:rPr lang="ru-RU" noProof="1" smtClean="0"/>
              <a:t>річки</a:t>
            </a:r>
            <a:r>
              <a:rPr lang="ru-RU" noProof="1" smtClean="0"/>
              <a:t>. Унікальною є наявність п'яти значних </a:t>
            </a:r>
            <a:r>
              <a:rPr lang="ru-RU" noProof="1" smtClean="0"/>
              <a:t>річок</a:t>
            </a:r>
            <a:r>
              <a:rPr lang="ru-RU" noProof="1" smtClean="0"/>
              <a:t>, які перетинають Північну і Середню Німеччину з півдня на північ паралельно одна </a:t>
            </a:r>
            <a:r>
              <a:rPr lang="ru-RU" noProof="1" smtClean="0"/>
              <a:t>одній</a:t>
            </a:r>
            <a:r>
              <a:rPr lang="ru-RU" noProof="1" smtClean="0"/>
              <a:t>. Довжина Рейну в межах країни 865 </a:t>
            </a:r>
            <a:r>
              <a:rPr lang="ru-RU" noProof="1" smtClean="0"/>
              <a:t>км</a:t>
            </a:r>
            <a:r>
              <a:rPr lang="ru-RU" noProof="1" smtClean="0"/>
              <a:t>, Дунаю — 647 </a:t>
            </a:r>
            <a:r>
              <a:rPr lang="ru-RU" noProof="1" smtClean="0"/>
              <a:t>км</a:t>
            </a:r>
            <a:r>
              <a:rPr lang="ru-RU" noProof="1" smtClean="0"/>
              <a:t>. Рейн і </a:t>
            </a:r>
            <a:r>
              <a:rPr lang="ru-RU" noProof="1" smtClean="0"/>
              <a:t>Одер</a:t>
            </a:r>
            <a:r>
              <a:rPr lang="ru-RU" noProof="1" smtClean="0"/>
              <a:t>, як прикордонні </a:t>
            </a:r>
            <a:r>
              <a:rPr lang="ru-RU" noProof="1" smtClean="0"/>
              <a:t>річки</a:t>
            </a:r>
            <a:r>
              <a:rPr lang="ru-RU" noProof="1" smtClean="0"/>
              <a:t>, мають міжнародний </a:t>
            </a:r>
            <a:r>
              <a:rPr lang="ru-RU" noProof="1" smtClean="0"/>
              <a:t>режим</a:t>
            </a:r>
            <a:r>
              <a:rPr lang="ru-RU" noProof="1" smtClean="0"/>
              <a:t>. З давніх часів густа річкова система та долини виконують важливі транспортні </a:t>
            </a:r>
            <a:r>
              <a:rPr lang="ru-RU" noProof="1" smtClean="0"/>
              <a:t>функції</a:t>
            </a:r>
            <a:r>
              <a:rPr lang="ru-RU" noProof="1" smtClean="0"/>
              <a:t>. Річки замерзають ненадовго </a:t>
            </a:r>
            <a:r>
              <a:rPr lang="ru-RU" noProof="1" smtClean="0"/>
              <a:t>(</a:t>
            </a:r>
            <a:r>
              <a:rPr lang="ru-RU" noProof="1" smtClean="0"/>
              <a:t>Рейн не більше ніж на місяць і то не </a:t>
            </a:r>
            <a:r>
              <a:rPr lang="ru-RU" noProof="1" smtClean="0"/>
              <a:t>щороку</a:t>
            </a:r>
            <a:r>
              <a:rPr lang="ru-RU" noProof="1" smtClean="0"/>
              <a:t>). Крупних озер в небагато — найбільше озеро </a:t>
            </a:r>
            <a:r>
              <a:rPr lang="ru-RU" noProof="1" smtClean="0"/>
              <a:t>Боденське</a:t>
            </a:r>
            <a:r>
              <a:rPr lang="ru-RU" noProof="1" smtClean="0"/>
              <a:t>, частина якого знаходиться також в Австрії і </a:t>
            </a:r>
            <a:r>
              <a:rPr lang="ru-RU" noProof="1" smtClean="0"/>
              <a:t>Швейцарії.</a:t>
            </a:r>
            <a:endParaRPr lang="ru-RU" noProof="1"/>
          </a:p>
        </p:txBody>
      </p:sp>
      <p:pic>
        <p:nvPicPr>
          <p:cNvPr id="3" name="Рисунок 2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980728"/>
            <a:ext cx="5508104" cy="56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843808" y="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Річки і озера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7456" y="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Галузі промисловості ФРН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410445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2800" dirty="0" smtClean="0"/>
              <a:t>Металургія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dirty="0" smtClean="0"/>
              <a:t>Автомобілебудування</a:t>
            </a:r>
            <a:r>
              <a:rPr lang="ru-RU" sz="2800" dirty="0"/>
              <a:t> </a:t>
            </a:r>
            <a:r>
              <a:rPr lang="ru-RU" sz="2800" dirty="0" smtClean="0"/>
              <a:t>«Фольксваген», «Мерседес»</a:t>
            </a:r>
          </a:p>
          <a:p>
            <a:pPr marL="342900" indent="-342900">
              <a:buFont typeface="+mj-lt"/>
              <a:buAutoNum type="arabicPeriod"/>
            </a:pPr>
            <a:endParaRPr lang="ru-RU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uk-UA" sz="2800" dirty="0" smtClean="0"/>
              <a:t>Легка промисловість – </a:t>
            </a:r>
            <a:r>
              <a:rPr lang="uk-UA" sz="2800" dirty="0" err="1" smtClean="0"/>
              <a:t>Адідас</a:t>
            </a:r>
            <a:endParaRPr lang="uk-UA" sz="2800" dirty="0" smtClean="0"/>
          </a:p>
          <a:p>
            <a:pPr marL="342900" indent="-342900">
              <a:buFont typeface="+mj-lt"/>
              <a:buAutoNum type="arabicPeriod"/>
            </a:pPr>
            <a:endParaRPr lang="uk-UA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uk-UA" sz="2800" dirty="0" smtClean="0"/>
              <a:t>Пиво – Баварія</a:t>
            </a:r>
          </a:p>
          <a:p>
            <a:pPr marL="342900" indent="-342900">
              <a:buFont typeface="+mj-lt"/>
              <a:buAutoNum type="arabicPeriod"/>
            </a:pPr>
            <a:endParaRPr lang="uk-UA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uk-UA" sz="2800" dirty="0" smtClean="0"/>
              <a:t>Ліки</a:t>
            </a:r>
          </a:p>
          <a:p>
            <a:pPr marL="342900" indent="-342900">
              <a:buFont typeface="+mj-lt"/>
              <a:buAutoNum type="arabicPeriod"/>
            </a:pPr>
            <a:endParaRPr lang="uk-UA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uk-UA" sz="2800" dirty="0" smtClean="0"/>
              <a:t>Точне машинобудування</a:t>
            </a:r>
          </a:p>
          <a:p>
            <a:pPr marL="342900" indent="-342900">
              <a:buFont typeface="+mj-lt"/>
              <a:buAutoNum type="arabicPeriod"/>
            </a:pPr>
            <a:endParaRPr lang="uk-UA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uk-UA" sz="2800" dirty="0" smtClean="0"/>
              <a:t>Пластмаси</a:t>
            </a:r>
          </a:p>
        </p:txBody>
      </p:sp>
      <p:pic>
        <p:nvPicPr>
          <p:cNvPr id="4" name="Рисунок 3" descr="757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284984"/>
            <a:ext cx="2304256" cy="1296144"/>
          </a:xfrm>
          <a:prstGeom prst="rect">
            <a:avLst/>
          </a:prstGeom>
        </p:spPr>
      </p:pic>
      <p:pic>
        <p:nvPicPr>
          <p:cNvPr id="5" name="Рисунок 4" descr="149213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5013176"/>
            <a:ext cx="1919526" cy="1700808"/>
          </a:xfrm>
          <a:prstGeom prst="rect">
            <a:avLst/>
          </a:prstGeom>
        </p:spPr>
      </p:pic>
      <p:pic>
        <p:nvPicPr>
          <p:cNvPr id="6" name="Рисунок 5" descr="Comp_mach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941168"/>
            <a:ext cx="1584176" cy="1182349"/>
          </a:xfrm>
          <a:prstGeom prst="rect">
            <a:avLst/>
          </a:prstGeom>
        </p:spPr>
      </p:pic>
      <p:pic>
        <p:nvPicPr>
          <p:cNvPr id="7" name="Рисунок 6" descr="ind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3356992"/>
            <a:ext cx="1521519" cy="998680"/>
          </a:xfrm>
          <a:prstGeom prst="rect">
            <a:avLst/>
          </a:prstGeom>
        </p:spPr>
      </p:pic>
      <p:pic>
        <p:nvPicPr>
          <p:cNvPr id="8" name="Рисунок 7" descr="Трилис._адідас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2060848"/>
            <a:ext cx="1441735" cy="1230198"/>
          </a:xfrm>
          <a:prstGeom prst="rect">
            <a:avLst/>
          </a:prstGeom>
        </p:spPr>
      </p:pic>
      <p:pic>
        <p:nvPicPr>
          <p:cNvPr id="9" name="Рисунок 8" descr="mercedes-benz-e-class-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548680"/>
            <a:ext cx="2592288" cy="1458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Другая 2">
      <a:dk1>
        <a:srgbClr val="E36363"/>
      </a:dk1>
      <a:lt1>
        <a:sysClr val="window" lastClr="FFFFFF"/>
      </a:lt1>
      <a:dk2>
        <a:srgbClr val="F6C781"/>
      </a:dk2>
      <a:lt2>
        <a:srgbClr val="FBEEC9"/>
      </a:lt2>
      <a:accent1>
        <a:srgbClr val="EBC7A3"/>
      </a:accent1>
      <a:accent2>
        <a:srgbClr val="EC9797"/>
      </a:accent2>
      <a:accent3>
        <a:srgbClr val="F5CBCB"/>
      </a:accent3>
      <a:accent4>
        <a:srgbClr val="C3986D"/>
      </a:accent4>
      <a:accent5>
        <a:srgbClr val="EC9797"/>
      </a:accent5>
      <a:accent6>
        <a:srgbClr val="C17529"/>
      </a:accent6>
      <a:hlink>
        <a:srgbClr val="E36363"/>
      </a:hlink>
      <a:folHlink>
        <a:srgbClr val="FFC42F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92</TotalTime>
  <Words>454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Windows7</dc:creator>
  <cp:lastModifiedBy>Windows7</cp:lastModifiedBy>
  <cp:revision>10</cp:revision>
  <dcterms:created xsi:type="dcterms:W3CDTF">2014-02-12T18:49:07Z</dcterms:created>
  <dcterms:modified xsi:type="dcterms:W3CDTF">2014-02-12T20:21:54Z</dcterms:modified>
</cp:coreProperties>
</file>