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0" r:id="rId2"/>
    <p:sldId id="265" r:id="rId3"/>
    <p:sldId id="266" r:id="rId4"/>
    <p:sldId id="259" r:id="rId5"/>
    <p:sldId id="261" r:id="rId6"/>
    <p:sldId id="262" r:id="rId7"/>
    <p:sldId id="270" r:id="rId8"/>
    <p:sldId id="271" r:id="rId9"/>
    <p:sldId id="263" r:id="rId10"/>
    <p:sldId id="272" r:id="rId11"/>
    <p:sldId id="273" r:id="rId12"/>
    <p:sldId id="264" r:id="rId13"/>
    <p:sldId id="267" r:id="rId14"/>
    <p:sldId id="268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1" autoAdjust="0"/>
    <p:restoredTop sz="94737" autoAdjust="0"/>
  </p:normalViewPr>
  <p:slideViewPr>
    <p:cSldViewPr>
      <p:cViewPr varScale="1">
        <p:scale>
          <a:sx n="68" d="100"/>
          <a:sy n="68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57BE87-CD48-4308-B179-023BC40AF1C1}" type="datetimeFigureOut">
              <a:rPr lang="ru-RU" smtClean="0"/>
              <a:t>23.01.2013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2640E6-5E12-4229-9019-EA7C2B909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69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640E6-5E12-4229-9019-EA7C2B90935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50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1191-2F74-49A4-A1B9-3683E58CF793}" type="datetimeFigureOut">
              <a:rPr lang="ru-RU" smtClean="0"/>
              <a:t>23.01.2013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EEC9-8544-4F46-BEF4-5CECD3DD6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981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1191-2F74-49A4-A1B9-3683E58CF793}" type="datetimeFigureOut">
              <a:rPr lang="ru-RU" smtClean="0"/>
              <a:t>23.01.2013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EEC9-8544-4F46-BEF4-5CECD3DD6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008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1191-2F74-49A4-A1B9-3683E58CF793}" type="datetimeFigureOut">
              <a:rPr lang="ru-RU" smtClean="0"/>
              <a:t>23.01.2013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EEC9-8544-4F46-BEF4-5CECD3DD6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666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1191-2F74-49A4-A1B9-3683E58CF793}" type="datetimeFigureOut">
              <a:rPr lang="ru-RU" smtClean="0"/>
              <a:t>23.01.2013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EEC9-8544-4F46-BEF4-5CECD3DD6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676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1191-2F74-49A4-A1B9-3683E58CF793}" type="datetimeFigureOut">
              <a:rPr lang="ru-RU" smtClean="0"/>
              <a:t>23.01.2013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EEC9-8544-4F46-BEF4-5CECD3DD6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645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1191-2F74-49A4-A1B9-3683E58CF793}" type="datetimeFigureOut">
              <a:rPr lang="ru-RU" smtClean="0"/>
              <a:t>23.01.2013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EEC9-8544-4F46-BEF4-5CECD3DD6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788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1191-2F74-49A4-A1B9-3683E58CF793}" type="datetimeFigureOut">
              <a:rPr lang="ru-RU" smtClean="0"/>
              <a:t>23.01.2013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EEC9-8544-4F46-BEF4-5CECD3DD6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847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1191-2F74-49A4-A1B9-3683E58CF793}" type="datetimeFigureOut">
              <a:rPr lang="ru-RU" smtClean="0"/>
              <a:t>23.01.2013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EEC9-8544-4F46-BEF4-5CECD3DD6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05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1191-2F74-49A4-A1B9-3683E58CF793}" type="datetimeFigureOut">
              <a:rPr lang="ru-RU" smtClean="0"/>
              <a:t>23.01.2013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EEC9-8544-4F46-BEF4-5CECD3DD6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729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1191-2F74-49A4-A1B9-3683E58CF793}" type="datetimeFigureOut">
              <a:rPr lang="ru-RU" smtClean="0"/>
              <a:t>23.01.2013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EEC9-8544-4F46-BEF4-5CECD3DD6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411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1191-2F74-49A4-A1B9-3683E58CF793}" type="datetimeFigureOut">
              <a:rPr lang="ru-RU" smtClean="0"/>
              <a:t>23.01.2013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EEC9-8544-4F46-BEF4-5CECD3DD6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56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71191-2F74-49A4-A1B9-3683E58CF793}" type="datetimeFigureOut">
              <a:rPr lang="ru-RU" smtClean="0"/>
              <a:t>23.01.2013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3EEC9-8544-4F46-BEF4-5CECD3DD6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426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237" y="1849605"/>
            <a:ext cx="3774753" cy="3158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75656" y="692696"/>
            <a:ext cx="472516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І</a:t>
            </a:r>
            <a:r>
              <a:rPr lang="ru-RU" sz="8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спанія</a:t>
            </a:r>
            <a:endParaRPr lang="ru-RU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96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962" y="0"/>
            <a:ext cx="7200800" cy="4482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067944" cy="3183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404228"/>
            <a:ext cx="4358386" cy="2444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5773"/>
            <a:ext cx="4811151" cy="3201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9445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946128"/>
            <a:ext cx="849694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В </a:t>
            </a:r>
            <a:r>
              <a:rPr lang="ru-RU" dirty="0" err="1"/>
              <a:t>країні</a:t>
            </a:r>
            <a:r>
              <a:rPr lang="ru-RU" dirty="0"/>
              <a:t> </a:t>
            </a:r>
            <a:r>
              <a:rPr lang="ru-RU" dirty="0" err="1"/>
              <a:t>обробляють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40% земель.</a:t>
            </a:r>
          </a:p>
          <a:p>
            <a:pPr algn="just"/>
            <a:r>
              <a:rPr lang="ru-RU" dirty="0" err="1"/>
              <a:t>Близько</a:t>
            </a:r>
            <a:r>
              <a:rPr lang="ru-RU" dirty="0"/>
              <a:t> 16% </a:t>
            </a:r>
            <a:r>
              <a:rPr lang="ru-RU" dirty="0" err="1"/>
              <a:t>оброблюваних</a:t>
            </a:r>
            <a:r>
              <a:rPr lang="ru-RU" dirty="0"/>
              <a:t> земель </a:t>
            </a:r>
            <a:r>
              <a:rPr lang="ru-RU" dirty="0" err="1"/>
              <a:t>зрошують</a:t>
            </a:r>
            <a:r>
              <a:rPr lang="ru-RU" dirty="0" smtClean="0"/>
              <a:t>.</a:t>
            </a:r>
            <a:r>
              <a:rPr lang="ru-RU" dirty="0"/>
              <a:t> </a:t>
            </a:r>
            <a:endParaRPr lang="ru-RU" dirty="0" smtClean="0"/>
          </a:p>
          <a:p>
            <a:pPr algn="just"/>
            <a:r>
              <a:rPr lang="ru-RU" dirty="0" err="1" smtClean="0"/>
              <a:t>Багато</a:t>
            </a:r>
            <a:r>
              <a:rPr lang="ru-RU" dirty="0" smtClean="0"/>
              <a:t> </a:t>
            </a:r>
            <a:r>
              <a:rPr lang="ru-RU" dirty="0" err="1"/>
              <a:t>фруктів</a:t>
            </a:r>
            <a:r>
              <a:rPr lang="ru-RU" dirty="0"/>
              <a:t> і </a:t>
            </a:r>
            <a:r>
              <a:rPr lang="ru-RU" dirty="0" err="1"/>
              <a:t>овочів</a:t>
            </a:r>
            <a:r>
              <a:rPr lang="ru-RU" dirty="0"/>
              <a:t> </a:t>
            </a:r>
            <a:r>
              <a:rPr lang="ru-RU" dirty="0" err="1"/>
              <a:t>вирощували</a:t>
            </a:r>
            <a:r>
              <a:rPr lang="ru-RU" dirty="0"/>
              <a:t> на </a:t>
            </a:r>
            <a:r>
              <a:rPr lang="ru-RU" dirty="0" err="1"/>
              <a:t>експорт</a:t>
            </a:r>
            <a:r>
              <a:rPr lang="ru-RU" dirty="0"/>
              <a:t>, </a:t>
            </a:r>
            <a:r>
              <a:rPr lang="ru-RU" dirty="0" err="1"/>
              <a:t>головним</a:t>
            </a:r>
            <a:r>
              <a:rPr lang="ru-RU" dirty="0"/>
              <a:t> чином у </a:t>
            </a:r>
            <a:r>
              <a:rPr lang="ru-RU" dirty="0" err="1"/>
              <a:t>країни</a:t>
            </a:r>
            <a:r>
              <a:rPr lang="ru-RU" dirty="0"/>
              <a:t> </a:t>
            </a:r>
            <a:r>
              <a:rPr lang="ru-RU" dirty="0" smtClean="0"/>
              <a:t>ЄС.</a:t>
            </a:r>
            <a:endParaRPr lang="ru-RU" dirty="0"/>
          </a:p>
          <a:p>
            <a:pPr algn="just"/>
            <a:r>
              <a:rPr lang="ru-RU" dirty="0"/>
              <a:t>Луги і </a:t>
            </a:r>
            <a:r>
              <a:rPr lang="ru-RU" dirty="0" err="1"/>
              <a:t>пасовища</a:t>
            </a:r>
            <a:r>
              <a:rPr lang="ru-RU" dirty="0"/>
              <a:t> </a:t>
            </a:r>
            <a:r>
              <a:rPr lang="ru-RU" dirty="0" err="1"/>
              <a:t>займають</a:t>
            </a:r>
            <a:r>
              <a:rPr lang="ru-RU" dirty="0"/>
              <a:t> 13% </a:t>
            </a:r>
            <a:r>
              <a:rPr lang="ru-RU" dirty="0" err="1"/>
              <a:t>території</a:t>
            </a:r>
            <a:r>
              <a:rPr lang="ru-RU" dirty="0"/>
              <a:t>, </a:t>
            </a:r>
            <a:r>
              <a:rPr lang="ru-RU" dirty="0" err="1"/>
              <a:t>ліси</a:t>
            </a:r>
            <a:r>
              <a:rPr lang="ru-RU" dirty="0"/>
              <a:t> і </a:t>
            </a:r>
            <a:r>
              <a:rPr lang="ru-RU" dirty="0" err="1"/>
              <a:t>рідколісся</a:t>
            </a:r>
            <a:r>
              <a:rPr lang="ru-RU" dirty="0"/>
              <a:t> - 31%. </a:t>
            </a:r>
            <a:endParaRPr lang="ru-RU" dirty="0" smtClean="0"/>
          </a:p>
          <a:p>
            <a:pPr algn="just"/>
            <a:r>
              <a:rPr lang="ru-RU" dirty="0" err="1" smtClean="0"/>
              <a:t>Оскільки</a:t>
            </a:r>
            <a:r>
              <a:rPr lang="ru-RU" dirty="0" smtClean="0"/>
              <a:t> </a:t>
            </a:r>
            <a:r>
              <a:rPr lang="ru-RU" dirty="0" err="1"/>
              <a:t>протягом</a:t>
            </a:r>
            <a:r>
              <a:rPr lang="ru-RU" dirty="0"/>
              <a:t> </a:t>
            </a:r>
            <a:r>
              <a:rPr lang="ru-RU" dirty="0" err="1"/>
              <a:t>сторіч</a:t>
            </a:r>
            <a:r>
              <a:rPr lang="ru-RU" dirty="0"/>
              <a:t> у </a:t>
            </a:r>
            <a:r>
              <a:rPr lang="ru-RU" dirty="0" err="1"/>
              <a:t>багатьох</a:t>
            </a:r>
            <a:r>
              <a:rPr lang="ru-RU" dirty="0"/>
              <a:t> </a:t>
            </a:r>
            <a:r>
              <a:rPr lang="ru-RU" dirty="0" err="1"/>
              <a:t>місцевостях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 </a:t>
            </a:r>
            <a:r>
              <a:rPr lang="ru-RU" dirty="0" err="1"/>
              <a:t>ліси</a:t>
            </a:r>
            <a:r>
              <a:rPr lang="ru-RU" dirty="0"/>
              <a:t> нещадно </a:t>
            </a:r>
            <a:r>
              <a:rPr lang="ru-RU" dirty="0" err="1"/>
              <a:t>вирубували</a:t>
            </a:r>
            <a:r>
              <a:rPr lang="ru-RU" dirty="0"/>
              <a:t>, уряд </a:t>
            </a:r>
            <a:r>
              <a:rPr lang="ru-RU" dirty="0" err="1"/>
              <a:t>реалізував</a:t>
            </a:r>
            <a:r>
              <a:rPr lang="ru-RU" dirty="0"/>
              <a:t> </a:t>
            </a:r>
            <a:r>
              <a:rPr lang="ru-RU" dirty="0" err="1"/>
              <a:t>широкомасштабну</a:t>
            </a:r>
            <a:r>
              <a:rPr lang="ru-RU" dirty="0"/>
              <a:t> </a:t>
            </a:r>
            <a:r>
              <a:rPr lang="ru-RU" dirty="0" err="1"/>
              <a:t>програму</a:t>
            </a:r>
            <a:r>
              <a:rPr lang="ru-RU" dirty="0"/>
              <a:t> </a:t>
            </a:r>
            <a:r>
              <a:rPr lang="ru-RU" dirty="0" err="1"/>
              <a:t>лісовідновлення</a:t>
            </a:r>
            <a:r>
              <a:rPr lang="ru-RU" dirty="0"/>
              <a:t>.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лісових</a:t>
            </a:r>
            <a:r>
              <a:rPr lang="ru-RU" dirty="0"/>
              <a:t> культур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цінують</a:t>
            </a:r>
            <a:r>
              <a:rPr lang="ru-RU" dirty="0"/>
              <a:t> </a:t>
            </a:r>
            <a:r>
              <a:rPr lang="ru-RU" dirty="0" err="1"/>
              <a:t>корковий</a:t>
            </a:r>
            <a:r>
              <a:rPr lang="ru-RU" dirty="0"/>
              <a:t> дуб; на </a:t>
            </a:r>
            <a:r>
              <a:rPr lang="ru-RU" dirty="0" err="1"/>
              <a:t>сьогодні</a:t>
            </a:r>
            <a:r>
              <a:rPr lang="ru-RU" dirty="0"/>
              <a:t> </a:t>
            </a:r>
            <a:r>
              <a:rPr lang="ru-RU" dirty="0" err="1"/>
              <a:t>Іспанія</a:t>
            </a:r>
            <a:r>
              <a:rPr lang="ru-RU" dirty="0"/>
              <a:t> </a:t>
            </a:r>
            <a:r>
              <a:rPr lang="ru-RU" dirty="0" err="1"/>
              <a:t>посідає</a:t>
            </a:r>
            <a:r>
              <a:rPr lang="ru-RU" dirty="0"/>
              <a:t> друге </a:t>
            </a:r>
            <a:r>
              <a:rPr lang="ru-RU" dirty="0" err="1"/>
              <a:t>місце</a:t>
            </a:r>
            <a:r>
              <a:rPr lang="ru-RU" dirty="0"/>
              <a:t> у </a:t>
            </a:r>
            <a:r>
              <a:rPr lang="ru-RU" dirty="0" err="1"/>
              <a:t>світі</a:t>
            </a:r>
            <a:r>
              <a:rPr lang="ru-RU" dirty="0"/>
              <a:t> (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Португалії</a:t>
            </a:r>
            <a:r>
              <a:rPr lang="ru-RU" dirty="0"/>
              <a:t>) з </a:t>
            </a:r>
            <a:r>
              <a:rPr lang="ru-RU" dirty="0" err="1"/>
              <a:t>виробництва</a:t>
            </a:r>
            <a:r>
              <a:rPr lang="ru-RU" dirty="0"/>
              <a:t> кори коркового дерева. </a:t>
            </a:r>
            <a:r>
              <a:rPr lang="ru-RU" dirty="0" err="1"/>
              <a:t>Приморську</a:t>
            </a:r>
            <a:r>
              <a:rPr lang="ru-RU" dirty="0"/>
              <a:t> сосну широко </a:t>
            </a:r>
            <a:r>
              <a:rPr lang="ru-RU" dirty="0" err="1"/>
              <a:t>застосовуютьдля</a:t>
            </a:r>
            <a:r>
              <a:rPr lang="ru-RU" dirty="0"/>
              <a:t> </a:t>
            </a:r>
            <a:r>
              <a:rPr lang="ru-RU" dirty="0" err="1"/>
              <a:t>отримання</a:t>
            </a:r>
            <a:r>
              <a:rPr lang="ru-RU" dirty="0"/>
              <a:t> смоли і скипидару.</a:t>
            </a:r>
          </a:p>
          <a:p>
            <a:pPr algn="just"/>
            <a:r>
              <a:rPr lang="ru-RU" dirty="0" err="1"/>
              <a:t>Іспанія</a:t>
            </a:r>
            <a:r>
              <a:rPr lang="ru-RU" dirty="0"/>
              <a:t> </a:t>
            </a:r>
            <a:r>
              <a:rPr lang="ru-RU" dirty="0" err="1"/>
              <a:t>утримує</a:t>
            </a:r>
            <a:r>
              <a:rPr lang="ru-RU" dirty="0"/>
              <a:t> друге </a:t>
            </a:r>
            <a:r>
              <a:rPr lang="ru-RU" dirty="0" err="1"/>
              <a:t>місце</a:t>
            </a:r>
            <a:r>
              <a:rPr lang="ru-RU" dirty="0"/>
              <a:t> у </a:t>
            </a:r>
            <a:r>
              <a:rPr lang="ru-RU" dirty="0" err="1"/>
              <a:t>світі</a:t>
            </a:r>
            <a:r>
              <a:rPr lang="ru-RU" dirty="0"/>
              <a:t> з </a:t>
            </a:r>
            <a:r>
              <a:rPr lang="ru-RU" dirty="0" err="1"/>
              <a:t>виробництва</a:t>
            </a:r>
            <a:r>
              <a:rPr lang="ru-RU" dirty="0"/>
              <a:t> </a:t>
            </a:r>
            <a:r>
              <a:rPr lang="ru-RU" dirty="0" err="1"/>
              <a:t>маслинової</a:t>
            </a:r>
            <a:r>
              <a:rPr lang="ru-RU" dirty="0"/>
              <a:t> </a:t>
            </a:r>
            <a:r>
              <a:rPr lang="ru-RU" dirty="0" err="1"/>
              <a:t>олії</a:t>
            </a:r>
            <a:r>
              <a:rPr lang="ru-RU" dirty="0"/>
              <a:t> і </a:t>
            </a:r>
            <a:r>
              <a:rPr lang="ru-RU" dirty="0" err="1"/>
              <a:t>третє</a:t>
            </a:r>
            <a:r>
              <a:rPr lang="ru-RU" dirty="0"/>
              <a:t> - з </a:t>
            </a:r>
            <a:r>
              <a:rPr lang="ru-RU" dirty="0" err="1"/>
              <a:t>виробництва</a:t>
            </a:r>
            <a:r>
              <a:rPr lang="ru-RU" dirty="0"/>
              <a:t> вина. </a:t>
            </a:r>
            <a:r>
              <a:rPr lang="ru-RU" dirty="0" err="1" smtClean="0"/>
              <a:t>Цитрусові</a:t>
            </a:r>
            <a:r>
              <a:rPr lang="ru-RU" dirty="0"/>
              <a:t>, </a:t>
            </a:r>
            <a:r>
              <a:rPr lang="ru-RU" dirty="0" err="1"/>
              <a:t>овочі</a:t>
            </a:r>
            <a:r>
              <a:rPr lang="ru-RU" dirty="0"/>
              <a:t> і </a:t>
            </a:r>
            <a:r>
              <a:rPr lang="ru-RU" dirty="0" err="1"/>
              <a:t>цукровий</a:t>
            </a:r>
            <a:r>
              <a:rPr lang="ru-RU" dirty="0"/>
              <a:t> </a:t>
            </a:r>
            <a:r>
              <a:rPr lang="ru-RU" dirty="0" err="1"/>
              <a:t>буряк</a:t>
            </a:r>
            <a:r>
              <a:rPr lang="ru-RU" dirty="0"/>
              <a:t> - </a:t>
            </a:r>
            <a:r>
              <a:rPr lang="ru-RU" dirty="0" err="1"/>
              <a:t>теж</a:t>
            </a:r>
            <a:r>
              <a:rPr lang="ru-RU" dirty="0"/>
              <a:t> </a:t>
            </a:r>
            <a:r>
              <a:rPr lang="ru-RU" dirty="0" err="1"/>
              <a:t>важливі</a:t>
            </a:r>
            <a:r>
              <a:rPr lang="ru-RU" dirty="0"/>
              <a:t> </a:t>
            </a:r>
            <a:r>
              <a:rPr lang="ru-RU" dirty="0" err="1"/>
              <a:t>сільськогосподарські</a:t>
            </a:r>
            <a:r>
              <a:rPr lang="ru-RU" dirty="0"/>
              <a:t> </a:t>
            </a:r>
            <a:r>
              <a:rPr lang="ru-RU" dirty="0" err="1"/>
              <a:t>культури</a:t>
            </a:r>
            <a:r>
              <a:rPr lang="ru-RU" dirty="0"/>
              <a:t>. </a:t>
            </a:r>
            <a:r>
              <a:rPr lang="ru-RU" dirty="0" err="1"/>
              <a:t>Основну</a:t>
            </a:r>
            <a:r>
              <a:rPr lang="ru-RU" dirty="0"/>
              <a:t> </a:t>
            </a:r>
            <a:r>
              <a:rPr lang="ru-RU" dirty="0" err="1"/>
              <a:t>зернову</a:t>
            </a:r>
            <a:r>
              <a:rPr lang="ru-RU" dirty="0"/>
              <a:t> культуру - </a:t>
            </a:r>
            <a:r>
              <a:rPr lang="ru-RU" dirty="0" err="1"/>
              <a:t>пшеницю</a:t>
            </a:r>
            <a:r>
              <a:rPr lang="ru-RU" dirty="0"/>
              <a:t> - </a:t>
            </a:r>
            <a:r>
              <a:rPr lang="ru-RU" dirty="0" err="1"/>
              <a:t>вирощують</a:t>
            </a:r>
            <a:r>
              <a:rPr lang="ru-RU" dirty="0"/>
              <a:t> на </a:t>
            </a:r>
            <a:r>
              <a:rPr lang="ru-RU" dirty="0" err="1"/>
              <a:t>центральних</a:t>
            </a:r>
            <a:r>
              <a:rPr lang="ru-RU" dirty="0"/>
              <a:t> плато </a:t>
            </a:r>
            <a:r>
              <a:rPr lang="ru-RU" dirty="0" err="1"/>
              <a:t>Месети</a:t>
            </a:r>
            <a:r>
              <a:rPr lang="ru-RU" dirty="0"/>
              <a:t> з </a:t>
            </a:r>
            <a:r>
              <a:rPr lang="ru-RU" dirty="0" err="1"/>
              <a:t>застосуванням</a:t>
            </a:r>
            <a:r>
              <a:rPr lang="ru-RU" dirty="0"/>
              <a:t> </a:t>
            </a:r>
            <a:r>
              <a:rPr lang="ru-RU" dirty="0" err="1"/>
              <a:t>методів</a:t>
            </a:r>
            <a:r>
              <a:rPr lang="ru-RU" dirty="0"/>
              <a:t> богарного </a:t>
            </a:r>
            <a:r>
              <a:rPr lang="ru-RU" dirty="0" err="1"/>
              <a:t>землеробства</a:t>
            </a:r>
            <a:r>
              <a:rPr lang="ru-RU" dirty="0"/>
              <a:t>.</a:t>
            </a:r>
          </a:p>
          <a:p>
            <a:pPr algn="just"/>
            <a:r>
              <a:rPr lang="ru-RU" dirty="0"/>
              <a:t>У 1991 р. в </a:t>
            </a:r>
            <a:r>
              <a:rPr lang="ru-RU" dirty="0" err="1"/>
              <a:t>Іспанії</a:t>
            </a:r>
            <a:r>
              <a:rPr lang="ru-RU" dirty="0"/>
              <a:t> </a:t>
            </a:r>
            <a:r>
              <a:rPr lang="ru-RU" dirty="0" err="1"/>
              <a:t>налічували</a:t>
            </a:r>
            <a:r>
              <a:rPr lang="ru-RU" dirty="0"/>
              <a:t> 55 млн </a:t>
            </a:r>
            <a:r>
              <a:rPr lang="ru-RU" dirty="0" err="1"/>
              <a:t>голів</a:t>
            </a:r>
            <a:r>
              <a:rPr lang="ru-RU" dirty="0"/>
              <a:t> </a:t>
            </a:r>
            <a:r>
              <a:rPr lang="ru-RU" dirty="0" err="1"/>
              <a:t>домашньої</a:t>
            </a:r>
            <a:r>
              <a:rPr lang="ru-RU" dirty="0"/>
              <a:t> </a:t>
            </a:r>
            <a:r>
              <a:rPr lang="ru-RU" dirty="0" err="1"/>
              <a:t>птиці</a:t>
            </a:r>
            <a:r>
              <a:rPr lang="ru-RU" dirty="0"/>
              <a:t> (23,7 млн 1933), 5,1 млн </a:t>
            </a:r>
            <a:r>
              <a:rPr lang="ru-RU" dirty="0" err="1"/>
              <a:t>голів</a:t>
            </a:r>
            <a:r>
              <a:rPr lang="ru-RU" dirty="0"/>
              <a:t> </a:t>
            </a:r>
            <a:r>
              <a:rPr lang="ru-RU" dirty="0" err="1"/>
              <a:t>великої</a:t>
            </a:r>
            <a:r>
              <a:rPr lang="ru-RU" dirty="0"/>
              <a:t> </a:t>
            </a:r>
            <a:r>
              <a:rPr lang="ru-RU" dirty="0" err="1"/>
              <a:t>рогатої</a:t>
            </a:r>
            <a:r>
              <a:rPr lang="ru-RU" dirty="0"/>
              <a:t> </a:t>
            </a:r>
            <a:r>
              <a:rPr lang="ru-RU" dirty="0" err="1"/>
              <a:t>худоби</a:t>
            </a:r>
            <a:r>
              <a:rPr lang="ru-RU" dirty="0"/>
              <a:t> (3,6 млн у 1933), а </a:t>
            </a:r>
            <a:r>
              <a:rPr lang="ru-RU" dirty="0" err="1"/>
              <a:t>також</a:t>
            </a:r>
            <a:r>
              <a:rPr lang="ru-RU" dirty="0"/>
              <a:t> 16,1 млн свиней і 24,5 млн </a:t>
            </a:r>
            <a:r>
              <a:rPr lang="ru-RU" dirty="0" err="1"/>
              <a:t>овець</a:t>
            </a:r>
            <a:r>
              <a:rPr lang="ru-RU" dirty="0"/>
              <a:t>. </a:t>
            </a:r>
            <a:r>
              <a:rPr lang="ru-RU" dirty="0" err="1"/>
              <a:t>Більша</a:t>
            </a:r>
            <a:r>
              <a:rPr lang="ru-RU" dirty="0"/>
              <a:t> </a:t>
            </a:r>
            <a:r>
              <a:rPr lang="ru-RU" dirty="0" err="1"/>
              <a:t>частина</a:t>
            </a:r>
            <a:r>
              <a:rPr lang="ru-RU" dirty="0"/>
              <a:t> </a:t>
            </a:r>
            <a:r>
              <a:rPr lang="ru-RU" dirty="0" err="1"/>
              <a:t>поголів´я</a:t>
            </a:r>
            <a:r>
              <a:rPr lang="ru-RU" dirty="0"/>
              <a:t> </a:t>
            </a:r>
            <a:r>
              <a:rPr lang="ru-RU" dirty="0" err="1"/>
              <a:t>худоби</a:t>
            </a:r>
            <a:r>
              <a:rPr lang="ru-RU" dirty="0"/>
              <a:t> </a:t>
            </a:r>
            <a:r>
              <a:rPr lang="ru-RU" dirty="0" err="1"/>
              <a:t>зосереджена</a:t>
            </a:r>
            <a:r>
              <a:rPr lang="ru-RU" dirty="0"/>
              <a:t> у </a:t>
            </a:r>
            <a:r>
              <a:rPr lang="ru-RU" dirty="0" err="1"/>
              <a:t>вологих</a:t>
            </a:r>
            <a:r>
              <a:rPr lang="ru-RU" dirty="0"/>
              <a:t> </a:t>
            </a:r>
            <a:r>
              <a:rPr lang="ru-RU" dirty="0" err="1"/>
              <a:t>північних</a:t>
            </a:r>
            <a:r>
              <a:rPr lang="ru-RU" dirty="0"/>
              <a:t> районах </a:t>
            </a:r>
            <a:r>
              <a:rPr lang="ru-RU" dirty="0" err="1"/>
              <a:t>країни</a:t>
            </a:r>
            <a:r>
              <a:rPr lang="ru-RU" dirty="0"/>
              <a:t>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300"/>
            <a:ext cx="5904656" cy="1794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-9729"/>
            <a:ext cx="3419871" cy="2679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85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643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68"/>
            <a:ext cx="9144000" cy="6895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4876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2044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6125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"/>
            <a:ext cx="9396536" cy="6865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9189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52705"/>
            <a:ext cx="8046284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Межує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: на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заході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з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Португалією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, на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півночі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з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Францією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і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Андоррою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, на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півдні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з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Гібралтаром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.</a:t>
            </a:r>
          </a:p>
          <a:p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Розташування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: на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південно-заході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Європи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і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займає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приблизно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85%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території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Піренейського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півострова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,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Балеарські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і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Пітіузькі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острови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в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Середземному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морі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,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Канарські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острови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в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Атлантичному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океані</a:t>
            </a:r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.</a:t>
            </a:r>
          </a:p>
          <a:p>
            <a:endParaRPr lang="ru-RU" sz="2000" b="1" dirty="0"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  <a:p>
            <a:endParaRPr lang="ru-RU" sz="2000" b="1" dirty="0" smtClean="0"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  <a:p>
            <a:endParaRPr lang="ru-RU" sz="2000" b="1" dirty="0"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  <a:p>
            <a:endParaRPr lang="uk-UA" sz="2000" b="1" dirty="0" smtClean="0"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  <a:p>
            <a:endParaRPr lang="ru-RU" sz="2000" b="1" dirty="0" smtClean="0"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  <a:p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</a:t>
            </a:r>
          </a:p>
          <a:p>
            <a:endParaRPr lang="uk-UA" sz="2000" b="1" dirty="0" smtClean="0"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  <a:p>
            <a:endParaRPr lang="ru-RU" sz="2000" b="1" dirty="0"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  <a:p>
            <a:endParaRPr lang="ru-RU" sz="2000" b="1" dirty="0" smtClean="0"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  <a:p>
            <a:endParaRPr lang="ru-RU" sz="2000" b="1" dirty="0"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  <a:p>
            <a:r>
              <a:rPr lang="ru-RU" sz="2000" b="1" dirty="0" err="1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Територія</a:t>
            </a:r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країни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на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сході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і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півдні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омивається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Середземним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морем, на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заході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- водами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Атлантичного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океану.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Іспанія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знаходиться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на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перетині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важливих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морських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і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повітряних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шляхів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,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що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пов'язують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Європу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з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Африканським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і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Американським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континентами. Велика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частина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країни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покрита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плоскогір'ями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і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гірськими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хребтами,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навколо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яких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розташовуються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рівнини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і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низовини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.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Ліси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займають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лише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10%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території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</a:t>
            </a:r>
            <a:r>
              <a:rPr lang="ru-RU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Іспанії</a:t>
            </a:r>
            <a:endParaRPr lang="ru-RU" sz="2000" b="1" dirty="0"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295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09" y="91405"/>
            <a:ext cx="3131840" cy="313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70577" y="0"/>
            <a:ext cx="5625959" cy="7238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>
                <a:solidFill>
                  <a:schemeClr val="bg1"/>
                </a:solidFill>
              </a:rPr>
              <a:t>Офіційна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назва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Іспанії</a:t>
            </a:r>
            <a:r>
              <a:rPr lang="ru-RU" sz="3200" dirty="0">
                <a:solidFill>
                  <a:schemeClr val="bg1"/>
                </a:solidFill>
              </a:rPr>
              <a:t>- </a:t>
            </a:r>
            <a:r>
              <a:rPr lang="ru-RU" sz="3200" dirty="0" err="1">
                <a:solidFill>
                  <a:schemeClr val="bg1"/>
                </a:solidFill>
              </a:rPr>
              <a:t>Королівство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Іспанія</a:t>
            </a:r>
            <a:r>
              <a:rPr lang="ru-RU" sz="3200" dirty="0" smtClean="0">
                <a:solidFill>
                  <a:schemeClr val="bg1"/>
                </a:solidFill>
              </a:rPr>
              <a:t>.</a:t>
            </a:r>
          </a:p>
          <a:p>
            <a:endParaRPr lang="ru-RU" sz="3200" dirty="0">
              <a:solidFill>
                <a:schemeClr val="bg1"/>
              </a:solidFill>
            </a:endParaRPr>
          </a:p>
          <a:p>
            <a:r>
              <a:rPr lang="ru-RU" sz="3200" dirty="0" err="1">
                <a:solidFill>
                  <a:schemeClr val="bg1"/>
                </a:solidFill>
              </a:rPr>
              <a:t>Площа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країни</a:t>
            </a:r>
            <a:r>
              <a:rPr lang="ru-RU" sz="3200" dirty="0">
                <a:solidFill>
                  <a:schemeClr val="bg1"/>
                </a:solidFill>
              </a:rPr>
              <a:t> - 505 990 км2 (50 </a:t>
            </a:r>
            <a:r>
              <a:rPr lang="ru-RU" sz="3200" dirty="0" err="1">
                <a:solidFill>
                  <a:schemeClr val="bg1"/>
                </a:solidFill>
              </a:rPr>
              <a:t>місце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серед</a:t>
            </a:r>
            <a:r>
              <a:rPr lang="ru-RU" sz="3200" dirty="0">
                <a:solidFill>
                  <a:schemeClr val="bg1"/>
                </a:solidFill>
              </a:rPr>
              <a:t> держав </a:t>
            </a:r>
            <a:r>
              <a:rPr lang="ru-RU" sz="3200" dirty="0" err="1">
                <a:solidFill>
                  <a:schemeClr val="bg1"/>
                </a:solidFill>
              </a:rPr>
              <a:t>світу</a:t>
            </a:r>
            <a:r>
              <a:rPr lang="ru-RU" sz="3200" dirty="0" smtClean="0">
                <a:solidFill>
                  <a:schemeClr val="bg1"/>
                </a:solidFill>
              </a:rPr>
              <a:t>).</a:t>
            </a:r>
          </a:p>
          <a:p>
            <a:endParaRPr lang="ru-RU" sz="3200" dirty="0">
              <a:solidFill>
                <a:schemeClr val="bg1"/>
              </a:solidFill>
            </a:endParaRPr>
          </a:p>
          <a:p>
            <a:r>
              <a:rPr lang="ru-RU" sz="3200" dirty="0" err="1" smtClean="0">
                <a:solidFill>
                  <a:schemeClr val="bg1"/>
                </a:solidFill>
              </a:rPr>
              <a:t>Населення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>
                <a:solidFill>
                  <a:schemeClr val="bg1"/>
                </a:solidFill>
              </a:rPr>
              <a:t>- 40,4 млн </a:t>
            </a:r>
            <a:r>
              <a:rPr lang="ru-RU" sz="3200" dirty="0" err="1" smtClean="0">
                <a:solidFill>
                  <a:schemeClr val="bg1"/>
                </a:solidFill>
              </a:rPr>
              <a:t>осіб</a:t>
            </a:r>
            <a:r>
              <a:rPr lang="ru-RU" sz="3200" dirty="0" smtClean="0">
                <a:solidFill>
                  <a:schemeClr val="bg1"/>
                </a:solidFill>
              </a:rPr>
              <a:t>.</a:t>
            </a:r>
          </a:p>
          <a:p>
            <a:endParaRPr lang="ru-RU" sz="3200" dirty="0" smtClean="0">
              <a:solidFill>
                <a:schemeClr val="bg1"/>
              </a:solidFill>
            </a:endParaRPr>
          </a:p>
          <a:p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Столиця</a:t>
            </a:r>
            <a:r>
              <a:rPr lang="ru-RU" sz="3200" dirty="0">
                <a:solidFill>
                  <a:schemeClr val="bg1"/>
                </a:solidFill>
              </a:rPr>
              <a:t> - Мадрид 2,9 млн </a:t>
            </a:r>
            <a:r>
              <a:rPr lang="ru-RU" sz="3200" dirty="0" err="1" smtClean="0">
                <a:solidFill>
                  <a:schemeClr val="bg1"/>
                </a:solidFill>
              </a:rPr>
              <a:t>осіб</a:t>
            </a:r>
            <a:r>
              <a:rPr lang="ru-RU" sz="3200" dirty="0" smtClean="0">
                <a:solidFill>
                  <a:schemeClr val="bg1"/>
                </a:solidFill>
              </a:rPr>
              <a:t>.</a:t>
            </a:r>
          </a:p>
          <a:p>
            <a:endParaRPr lang="uk-UA" sz="3200" dirty="0">
              <a:solidFill>
                <a:schemeClr val="bg1"/>
              </a:solidFill>
            </a:endParaRPr>
          </a:p>
          <a:p>
            <a:r>
              <a:rPr lang="ru-RU" sz="3200" dirty="0" err="1">
                <a:solidFill>
                  <a:schemeClr val="bg1"/>
                </a:solidFill>
              </a:rPr>
              <a:t>Найбільші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міста</a:t>
            </a:r>
            <a:r>
              <a:rPr lang="ru-RU" sz="3200" dirty="0">
                <a:solidFill>
                  <a:schemeClr val="bg1"/>
                </a:solidFill>
              </a:rPr>
              <a:t>: Барселона, Сарагоса, </a:t>
            </a:r>
            <a:r>
              <a:rPr lang="ru-RU" sz="3200" dirty="0" err="1">
                <a:solidFill>
                  <a:schemeClr val="bg1"/>
                </a:solidFill>
              </a:rPr>
              <a:t>Валенсія</a:t>
            </a:r>
            <a:r>
              <a:rPr lang="ru-RU" sz="3200" dirty="0">
                <a:solidFill>
                  <a:schemeClr val="bg1"/>
                </a:solidFill>
              </a:rPr>
              <a:t>, </a:t>
            </a:r>
            <a:r>
              <a:rPr lang="ru-RU" sz="3200" dirty="0" err="1">
                <a:solidFill>
                  <a:schemeClr val="bg1"/>
                </a:solidFill>
              </a:rPr>
              <a:t>Севілья</a:t>
            </a:r>
            <a:r>
              <a:rPr lang="ru-RU" sz="3200" dirty="0">
                <a:solidFill>
                  <a:schemeClr val="bg1"/>
                </a:solidFill>
              </a:rPr>
              <a:t>, </a:t>
            </a:r>
            <a:r>
              <a:rPr lang="ru-RU" sz="3200" dirty="0" err="1">
                <a:solidFill>
                  <a:schemeClr val="bg1"/>
                </a:solidFill>
              </a:rPr>
              <a:t>Більбао</a:t>
            </a:r>
            <a:r>
              <a:rPr lang="ru-RU" sz="3200" dirty="0">
                <a:solidFill>
                  <a:schemeClr val="bg1"/>
                </a:solidFill>
              </a:rPr>
              <a:t>. Малага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51" y="3356992"/>
            <a:ext cx="3780847" cy="3110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0287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49" y="1"/>
            <a:ext cx="9144577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062" y="260648"/>
            <a:ext cx="4437111" cy="4437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487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0"/>
            <a:ext cx="3660344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i="1" dirty="0"/>
          </a:p>
          <a:p>
            <a:r>
              <a:rPr lang="ru-RU" sz="2000" i="1" dirty="0" err="1" smtClean="0"/>
              <a:t>Державна</a:t>
            </a:r>
            <a:r>
              <a:rPr lang="ru-RU" sz="2000" i="1" dirty="0" smtClean="0"/>
              <a:t> </a:t>
            </a:r>
            <a:r>
              <a:rPr lang="ru-RU" sz="2000" i="1" dirty="0" err="1"/>
              <a:t>мова</a:t>
            </a:r>
            <a:r>
              <a:rPr lang="ru-RU" sz="2000" i="1" dirty="0"/>
              <a:t> - </a:t>
            </a:r>
            <a:r>
              <a:rPr lang="ru-RU" sz="2000" i="1" dirty="0" err="1"/>
              <a:t>іспанська</a:t>
            </a:r>
            <a:r>
              <a:rPr lang="ru-RU" sz="2000" i="1" dirty="0"/>
              <a:t>. </a:t>
            </a:r>
            <a:endParaRPr lang="ru-RU" sz="2000" i="1" dirty="0" smtClean="0"/>
          </a:p>
          <a:p>
            <a:endParaRPr lang="ru-RU" sz="2000" i="1" dirty="0" smtClean="0"/>
          </a:p>
          <a:p>
            <a:r>
              <a:rPr lang="ru-RU" sz="2000" i="1" dirty="0" err="1" smtClean="0"/>
              <a:t>Грошова</a:t>
            </a:r>
            <a:r>
              <a:rPr lang="ru-RU" sz="2000" i="1" dirty="0" smtClean="0"/>
              <a:t> </a:t>
            </a:r>
            <a:r>
              <a:rPr lang="ru-RU" sz="2000" i="1" dirty="0" err="1"/>
              <a:t>одиниця</a:t>
            </a:r>
            <a:r>
              <a:rPr lang="ru-RU" sz="2000" i="1" dirty="0"/>
              <a:t> </a:t>
            </a:r>
            <a:r>
              <a:rPr lang="ru-RU" sz="2000" i="1" dirty="0" smtClean="0"/>
              <a:t>– </a:t>
            </a:r>
            <a:r>
              <a:rPr lang="ru-RU" sz="2000" i="1" dirty="0" err="1" smtClean="0"/>
              <a:t>євро</a:t>
            </a:r>
            <a:r>
              <a:rPr lang="ru-RU" sz="2000" i="1" dirty="0" smtClean="0"/>
              <a:t>.</a:t>
            </a:r>
          </a:p>
          <a:p>
            <a:endParaRPr lang="ru-RU" sz="2000" i="1" dirty="0" smtClean="0"/>
          </a:p>
          <a:p>
            <a:r>
              <a:rPr lang="ru-RU" sz="2000" i="1" dirty="0" err="1"/>
              <a:t>Державний</a:t>
            </a:r>
            <a:r>
              <a:rPr lang="ru-RU" sz="2000" i="1" dirty="0"/>
              <a:t> </a:t>
            </a:r>
            <a:r>
              <a:rPr lang="ru-RU" sz="2000" i="1" dirty="0" err="1"/>
              <a:t>устрій</a:t>
            </a:r>
            <a:r>
              <a:rPr lang="ru-RU" sz="2000" i="1" dirty="0"/>
              <a:t> та форма </a:t>
            </a:r>
            <a:r>
              <a:rPr lang="ru-RU" sz="2000" i="1" dirty="0" err="1" smtClean="0"/>
              <a:t>правління</a:t>
            </a:r>
            <a:r>
              <a:rPr lang="ru-RU" sz="2000" i="1" dirty="0" smtClean="0"/>
              <a:t> - </a:t>
            </a:r>
            <a:r>
              <a:rPr lang="ru-RU" sz="2000" i="1" dirty="0" err="1" smtClean="0"/>
              <a:t>парламентська</a:t>
            </a:r>
            <a:r>
              <a:rPr lang="ru-RU" sz="2000" i="1" dirty="0" smtClean="0"/>
              <a:t> </a:t>
            </a:r>
            <a:r>
              <a:rPr lang="ru-RU" sz="2000" i="1" dirty="0" err="1"/>
              <a:t>монархія</a:t>
            </a:r>
            <a:r>
              <a:rPr lang="ru-RU" sz="2000" i="1" dirty="0" smtClean="0"/>
              <a:t>.</a:t>
            </a:r>
          </a:p>
          <a:p>
            <a:endParaRPr lang="uk-UA" sz="2000" i="1" dirty="0"/>
          </a:p>
          <a:p>
            <a:r>
              <a:rPr lang="ru-RU" sz="2000" i="1" dirty="0" smtClean="0"/>
              <a:t>Тип </a:t>
            </a:r>
            <a:r>
              <a:rPr lang="ru-RU" sz="2000" i="1" dirty="0" err="1" smtClean="0"/>
              <a:t>країни</a:t>
            </a:r>
            <a:r>
              <a:rPr lang="ru-RU" sz="2000" i="1" dirty="0" smtClean="0"/>
              <a:t> - </a:t>
            </a:r>
            <a:r>
              <a:rPr lang="ru-RU" sz="2000" i="1" dirty="0" err="1" smtClean="0"/>
              <a:t>Економічно</a:t>
            </a:r>
            <a:r>
              <a:rPr lang="ru-RU" sz="2000" i="1" dirty="0" smtClean="0"/>
              <a:t> </a:t>
            </a:r>
            <a:r>
              <a:rPr lang="ru-RU" sz="2000" i="1" dirty="0" err="1"/>
              <a:t>розвинена</a:t>
            </a:r>
            <a:r>
              <a:rPr lang="ru-RU" sz="2000" i="1" dirty="0"/>
              <a:t> держава</a:t>
            </a:r>
            <a:r>
              <a:rPr lang="ru-RU" sz="2000" i="1" dirty="0" smtClean="0"/>
              <a:t>.</a:t>
            </a:r>
          </a:p>
          <a:p>
            <a:r>
              <a:rPr lang="ru-RU" sz="2000" i="1" dirty="0" smtClean="0"/>
              <a:t> Член </a:t>
            </a:r>
            <a:r>
              <a:rPr lang="ru-RU" sz="2000" i="1" dirty="0" err="1" smtClean="0"/>
              <a:t>міжнародних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організацій</a:t>
            </a:r>
            <a:r>
              <a:rPr lang="ru-RU" sz="2000" i="1" dirty="0" smtClean="0"/>
              <a:t> -  </a:t>
            </a:r>
            <a:r>
              <a:rPr lang="ru-RU" sz="2000" i="1" dirty="0"/>
              <a:t>ООН, НАТО, ЄС</a:t>
            </a:r>
            <a:r>
              <a:rPr lang="ru-RU" sz="2000" i="1" dirty="0" smtClean="0"/>
              <a:t>.</a:t>
            </a:r>
          </a:p>
          <a:p>
            <a:endParaRPr lang="uk-UA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344" y="7309"/>
            <a:ext cx="5483656" cy="6827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077073"/>
            <a:ext cx="3660345" cy="2757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6148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753600" cy="700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4441"/>
            <a:ext cx="8820472" cy="6703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778548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897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691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010"/>
            <a:ext cx="9144001" cy="686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115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385</Words>
  <Application>Microsoft Office PowerPoint</Application>
  <PresentationFormat>Экран (4:3)</PresentationFormat>
  <Paragraphs>40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16</cp:revision>
  <dcterms:created xsi:type="dcterms:W3CDTF">2013-01-21T19:15:29Z</dcterms:created>
  <dcterms:modified xsi:type="dcterms:W3CDTF">2013-01-23T19:55:12Z</dcterms:modified>
</cp:coreProperties>
</file>