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75D6"/>
    <a:srgbClr val="0F04F2"/>
    <a:srgbClr val="080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449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952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7049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168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03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180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917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579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96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897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7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E8C19-B140-4E6F-B41B-07FC12FE369D}" type="datetimeFigureOut">
              <a:rPr lang="uk-UA" smtClean="0"/>
              <a:t>30.03.2013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0DA8-8650-4450-8488-05F25B3547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206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09" y="0"/>
            <a:ext cx="9173209" cy="68762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599" y="342900"/>
            <a:ext cx="626446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Загальна</a:t>
            </a:r>
            <a:r>
              <a:rPr lang="ru-RU" sz="6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характеристика </a:t>
            </a:r>
            <a:r>
              <a:rPr lang="ru-RU" sz="6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Азії</a:t>
            </a:r>
            <a:endParaRPr lang="uk-UA" sz="6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777991"/>
            <a:ext cx="3809524" cy="38095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571" y="4365104"/>
            <a:ext cx="27606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>
                <a:solidFill>
                  <a:srgbClr val="00B050"/>
                </a:solidFill>
              </a:rPr>
              <a:t>Виконала: </a:t>
            </a:r>
          </a:p>
          <a:p>
            <a:r>
              <a:rPr lang="uk-UA" sz="2400" b="1" i="1" dirty="0" smtClean="0">
                <a:solidFill>
                  <a:srgbClr val="00B050"/>
                </a:solidFill>
              </a:rPr>
              <a:t>учениця 10-А класу</a:t>
            </a:r>
          </a:p>
          <a:p>
            <a:r>
              <a:rPr lang="uk-UA" sz="2400" b="1" i="1" dirty="0" err="1" smtClean="0">
                <a:solidFill>
                  <a:srgbClr val="00B050"/>
                </a:solidFill>
              </a:rPr>
              <a:t>Сіопко</a:t>
            </a:r>
            <a:r>
              <a:rPr lang="uk-UA" sz="2400" b="1" i="1" dirty="0" smtClean="0">
                <a:solidFill>
                  <a:srgbClr val="00B050"/>
                </a:solidFill>
              </a:rPr>
              <a:t> Ірина</a:t>
            </a:r>
            <a:endParaRPr lang="uk-UA" sz="24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5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84936" y="2967335"/>
            <a:ext cx="73741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</a:t>
            </a:r>
            <a:r>
              <a:rPr lang="ru-RU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80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r>
              <a:rPr lang="ru-RU" sz="80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!</a:t>
            </a:r>
            <a:endParaRPr lang="ru-RU" sz="80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84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24744"/>
            <a:ext cx="5471422" cy="4572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4421" y="4365104"/>
            <a:ext cx="2567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/>
              <a:t>Азія</a:t>
            </a:r>
            <a:r>
              <a:rPr lang="ru-RU" sz="2400" b="1" i="1" dirty="0"/>
              <a:t> - </a:t>
            </a:r>
            <a:r>
              <a:rPr lang="ru-RU" sz="2400" b="1" i="1" dirty="0" err="1"/>
              <a:t>це</a:t>
            </a:r>
            <a:r>
              <a:rPr lang="ru-RU" sz="2400" b="1" i="1" dirty="0"/>
              <a:t> </a:t>
            </a:r>
            <a:r>
              <a:rPr lang="ru-RU" sz="2400" b="1" i="1" dirty="0" err="1"/>
              <a:t>найбільший</a:t>
            </a:r>
            <a:r>
              <a:rPr lang="ru-RU" sz="2400" b="1" i="1" dirty="0"/>
              <a:t> за </a:t>
            </a:r>
            <a:r>
              <a:rPr lang="ru-RU" sz="2400" b="1" i="1" dirty="0" err="1"/>
              <a:t>площею</a:t>
            </a:r>
            <a:r>
              <a:rPr lang="ru-RU" sz="2400" b="1" i="1" dirty="0"/>
              <a:t> і </a:t>
            </a:r>
            <a:r>
              <a:rPr lang="ru-RU" sz="2400" b="1" i="1" dirty="0" err="1"/>
              <a:t>населенням</a:t>
            </a:r>
            <a:r>
              <a:rPr lang="ru-RU" sz="2400" b="1" i="1" dirty="0"/>
              <a:t> </a:t>
            </a:r>
            <a:r>
              <a:rPr lang="ru-RU" sz="2400" b="1" i="1" dirty="0" smtClean="0"/>
              <a:t>континент</a:t>
            </a:r>
            <a:endParaRPr lang="uk-UA" sz="24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16633"/>
            <a:ext cx="25993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Азія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3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1" y="0"/>
            <a:ext cx="9144562" cy="687558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445000" cy="450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9553" y="2420888"/>
            <a:ext cx="3312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Разом з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Європою</a:t>
            </a:r>
            <a:r>
              <a:rPr lang="ru-RU" sz="2400" b="1" i="1" dirty="0" smtClean="0">
                <a:solidFill>
                  <a:schemeClr val="bg1"/>
                </a:solidFill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</a:rPr>
              <a:t>утворює</a:t>
            </a:r>
            <a:r>
              <a:rPr lang="ru-RU" sz="2400" b="1" i="1" dirty="0" smtClean="0">
                <a:solidFill>
                  <a:schemeClr val="bg1"/>
                </a:solidFill>
              </a:rPr>
              <a:t> материк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Євразію</a:t>
            </a:r>
            <a:endParaRPr lang="uk-UA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4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45" y="15357"/>
            <a:ext cx="9168045" cy="6876034"/>
          </a:xfrm>
        </p:spPr>
      </p:pic>
      <p:sp>
        <p:nvSpPr>
          <p:cNvPr id="7" name="Прямоугольник 6"/>
          <p:cNvSpPr/>
          <p:nvPr/>
        </p:nvSpPr>
        <p:spPr>
          <a:xfrm>
            <a:off x="2051720" y="836712"/>
            <a:ext cx="449854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Омивається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882" y="2348880"/>
            <a:ext cx="66247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err="1" smtClean="0">
                <a:solidFill>
                  <a:schemeClr val="bg1"/>
                </a:solidFill>
              </a:rPr>
              <a:t>Північно</a:t>
            </a:r>
            <a:r>
              <a:rPr lang="uk-UA" sz="3200" b="1" i="1" dirty="0" smtClean="0">
                <a:solidFill>
                  <a:schemeClr val="bg1"/>
                </a:solidFill>
              </a:rPr>
              <a:t> Льодовитим  океаном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chemeClr val="bg1"/>
                </a:solidFill>
              </a:rPr>
              <a:t>Індійським океаном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chemeClr val="bg1"/>
                </a:solidFill>
              </a:rPr>
              <a:t>Тихим океаном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3200" b="1" i="1" dirty="0" smtClean="0">
                <a:solidFill>
                  <a:schemeClr val="bg1"/>
                </a:solidFill>
              </a:rPr>
              <a:t>Внутрішньоматериковими морями Тихого океану</a:t>
            </a:r>
            <a:endParaRPr lang="uk-UA" sz="3200" b="1" i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25415"/>
            <a:ext cx="3311272" cy="33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208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8100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3" y="476672"/>
            <a:ext cx="59766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92D050"/>
                </a:solidFill>
              </a:rPr>
              <a:t>Площа</a:t>
            </a:r>
            <a:r>
              <a:rPr lang="ru-RU" sz="2000" b="1" i="1" dirty="0">
                <a:solidFill>
                  <a:srgbClr val="92D050"/>
                </a:solidFill>
              </a:rPr>
              <a:t>: </a:t>
            </a:r>
            <a:r>
              <a:rPr lang="ru-RU" sz="2000" b="1" i="1" dirty="0" smtClean="0">
                <a:solidFill>
                  <a:srgbClr val="92D050"/>
                </a:solidFill>
              </a:rPr>
              <a:t>43475 </a:t>
            </a:r>
            <a:r>
              <a:rPr lang="ru-RU" sz="2000" b="1" i="1" dirty="0">
                <a:solidFill>
                  <a:srgbClr val="92D050"/>
                </a:solidFill>
              </a:rPr>
              <a:t>тис. км </a:t>
            </a:r>
            <a:r>
              <a:rPr lang="ru-RU" sz="2000" b="1" i="1" dirty="0" smtClean="0">
                <a:solidFill>
                  <a:srgbClr val="92D050"/>
                </a:solidFill>
              </a:rPr>
              <a:t>²</a:t>
            </a:r>
          </a:p>
          <a:p>
            <a:r>
              <a:rPr lang="ru-RU" sz="2000" b="1" i="1" dirty="0" err="1" smtClean="0">
                <a:solidFill>
                  <a:srgbClr val="92D050"/>
                </a:solidFill>
              </a:rPr>
              <a:t>Площа</a:t>
            </a:r>
            <a:r>
              <a:rPr lang="ru-RU" sz="2000" b="1" i="1" dirty="0" smtClean="0">
                <a:solidFill>
                  <a:srgbClr val="92D050"/>
                </a:solidFill>
              </a:rPr>
              <a:t> </a:t>
            </a:r>
            <a:r>
              <a:rPr lang="ru-RU" sz="2000" b="1" i="1" dirty="0" err="1" smtClean="0">
                <a:solidFill>
                  <a:srgbClr val="92D050"/>
                </a:solidFill>
              </a:rPr>
              <a:t>островів</a:t>
            </a:r>
            <a:r>
              <a:rPr lang="ru-RU" sz="2000" b="1" i="1" dirty="0" smtClean="0">
                <a:solidFill>
                  <a:srgbClr val="92D050"/>
                </a:solidFill>
              </a:rPr>
              <a:t>: 2001 тис. км ²</a:t>
            </a:r>
          </a:p>
          <a:p>
            <a:r>
              <a:rPr lang="ru-RU" sz="2000" b="1" i="1" dirty="0" err="1" smtClean="0">
                <a:solidFill>
                  <a:srgbClr val="92D050"/>
                </a:solidFill>
              </a:rPr>
              <a:t>Середня</a:t>
            </a:r>
            <a:r>
              <a:rPr lang="ru-RU" sz="2000" b="1" i="1" dirty="0" smtClean="0">
                <a:solidFill>
                  <a:srgbClr val="92D050"/>
                </a:solidFill>
              </a:rPr>
              <a:t> </a:t>
            </a:r>
            <a:r>
              <a:rPr lang="ru-RU" sz="2000" b="1" i="1" dirty="0" err="1">
                <a:solidFill>
                  <a:srgbClr val="92D050"/>
                </a:solidFill>
              </a:rPr>
              <a:t>висота</a:t>
            </a:r>
            <a:r>
              <a:rPr lang="ru-RU" sz="2000" b="1" i="1" dirty="0">
                <a:solidFill>
                  <a:srgbClr val="92D050"/>
                </a:solidFill>
              </a:rPr>
              <a:t> над </a:t>
            </a:r>
            <a:r>
              <a:rPr lang="ru-RU" sz="2000" b="1" i="1" dirty="0" err="1">
                <a:solidFill>
                  <a:srgbClr val="92D050"/>
                </a:solidFill>
              </a:rPr>
              <a:t>рівнем</a:t>
            </a:r>
            <a:r>
              <a:rPr lang="ru-RU" sz="2000" b="1" i="1" dirty="0">
                <a:solidFill>
                  <a:srgbClr val="92D050"/>
                </a:solidFill>
              </a:rPr>
              <a:t> моря: 960 </a:t>
            </a:r>
            <a:r>
              <a:rPr lang="ru-RU" sz="2000" b="1" i="1" dirty="0" err="1">
                <a:solidFill>
                  <a:srgbClr val="92D050"/>
                </a:solidFill>
              </a:rPr>
              <a:t>метрів</a:t>
            </a:r>
            <a:endParaRPr lang="ru-RU" sz="2000" b="1" i="1" dirty="0">
              <a:solidFill>
                <a:srgbClr val="92D050"/>
              </a:solidFill>
            </a:endParaRPr>
          </a:p>
          <a:p>
            <a:r>
              <a:rPr lang="ru-RU" sz="2000" b="1" i="1" dirty="0" err="1">
                <a:solidFill>
                  <a:srgbClr val="92D050"/>
                </a:solidFill>
              </a:rPr>
              <a:t>Найбільша</a:t>
            </a:r>
            <a:r>
              <a:rPr lang="ru-RU" sz="2000" b="1" i="1" dirty="0">
                <a:solidFill>
                  <a:srgbClr val="92D050"/>
                </a:solidFill>
              </a:rPr>
              <a:t> </a:t>
            </a:r>
            <a:r>
              <a:rPr lang="ru-RU" sz="2000" b="1" i="1" dirty="0" err="1">
                <a:solidFill>
                  <a:srgbClr val="92D050"/>
                </a:solidFill>
              </a:rPr>
              <a:t>висота</a:t>
            </a:r>
            <a:r>
              <a:rPr lang="ru-RU" sz="2000" b="1" i="1" dirty="0">
                <a:solidFill>
                  <a:srgbClr val="92D050"/>
                </a:solidFill>
              </a:rPr>
              <a:t> над </a:t>
            </a:r>
            <a:r>
              <a:rPr lang="ru-RU" sz="2000" b="1" i="1" dirty="0" err="1">
                <a:solidFill>
                  <a:srgbClr val="92D050"/>
                </a:solidFill>
              </a:rPr>
              <a:t>рівнем</a:t>
            </a:r>
            <a:r>
              <a:rPr lang="ru-RU" sz="2000" b="1" i="1" dirty="0">
                <a:solidFill>
                  <a:srgbClr val="92D050"/>
                </a:solidFill>
              </a:rPr>
              <a:t> моря: 8848 </a:t>
            </a:r>
            <a:r>
              <a:rPr lang="ru-RU" sz="2000" b="1" i="1" dirty="0" err="1">
                <a:solidFill>
                  <a:srgbClr val="92D050"/>
                </a:solidFill>
              </a:rPr>
              <a:t>метрів</a:t>
            </a:r>
            <a:r>
              <a:rPr lang="ru-RU" sz="2000" b="1" i="1" dirty="0">
                <a:solidFill>
                  <a:srgbClr val="92D050"/>
                </a:solidFill>
              </a:rPr>
              <a:t> (г. </a:t>
            </a:r>
            <a:r>
              <a:rPr lang="ru-RU" sz="2000" b="1" i="1" dirty="0" err="1">
                <a:solidFill>
                  <a:srgbClr val="92D050"/>
                </a:solidFill>
              </a:rPr>
              <a:t>Еверест</a:t>
            </a:r>
            <a:r>
              <a:rPr lang="ru-RU" sz="2000" b="1" i="1" dirty="0">
                <a:solidFill>
                  <a:srgbClr val="92D050"/>
                </a:solidFill>
              </a:rPr>
              <a:t>)</a:t>
            </a:r>
          </a:p>
          <a:p>
            <a:r>
              <a:rPr lang="ru-RU" sz="2000" b="1" i="1" dirty="0" err="1">
                <a:solidFill>
                  <a:srgbClr val="92D050"/>
                </a:solidFill>
              </a:rPr>
              <a:t>Найменша</a:t>
            </a:r>
            <a:r>
              <a:rPr lang="ru-RU" sz="2000" b="1" i="1" dirty="0">
                <a:solidFill>
                  <a:srgbClr val="92D050"/>
                </a:solidFill>
              </a:rPr>
              <a:t> </a:t>
            </a:r>
            <a:r>
              <a:rPr lang="ru-RU" sz="2000" b="1" i="1" dirty="0" err="1">
                <a:solidFill>
                  <a:srgbClr val="92D050"/>
                </a:solidFill>
              </a:rPr>
              <a:t>висота</a:t>
            </a:r>
            <a:r>
              <a:rPr lang="ru-RU" sz="2000" b="1" i="1" dirty="0">
                <a:solidFill>
                  <a:srgbClr val="92D050"/>
                </a:solidFill>
              </a:rPr>
              <a:t> над </a:t>
            </a:r>
            <a:r>
              <a:rPr lang="ru-RU" sz="2000" b="1" i="1" dirty="0" err="1">
                <a:solidFill>
                  <a:srgbClr val="92D050"/>
                </a:solidFill>
              </a:rPr>
              <a:t>рівнем</a:t>
            </a:r>
            <a:r>
              <a:rPr lang="ru-RU" sz="2000" b="1" i="1" dirty="0">
                <a:solidFill>
                  <a:srgbClr val="92D050"/>
                </a:solidFill>
              </a:rPr>
              <a:t> моря: 405 </a:t>
            </a:r>
            <a:r>
              <a:rPr lang="ru-RU" sz="2000" b="1" i="1" dirty="0" err="1">
                <a:solidFill>
                  <a:srgbClr val="92D050"/>
                </a:solidFill>
              </a:rPr>
              <a:t>метрів</a:t>
            </a:r>
            <a:r>
              <a:rPr lang="ru-RU" sz="2000" b="1" i="1" dirty="0">
                <a:solidFill>
                  <a:srgbClr val="92D050"/>
                </a:solidFill>
              </a:rPr>
              <a:t> (</a:t>
            </a:r>
            <a:r>
              <a:rPr lang="ru-RU" sz="2000" b="1" i="1" dirty="0" err="1" smtClean="0">
                <a:solidFill>
                  <a:srgbClr val="92D050"/>
                </a:solidFill>
              </a:rPr>
              <a:t>рівень</a:t>
            </a:r>
            <a:r>
              <a:rPr lang="ru-RU" sz="2000" b="1" i="1" dirty="0" smtClean="0">
                <a:solidFill>
                  <a:srgbClr val="92D050"/>
                </a:solidFill>
              </a:rPr>
              <a:t> Мертвого моря)</a:t>
            </a:r>
          </a:p>
          <a:p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40913"/>
            <a:ext cx="3809524" cy="3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83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81" y="2708920"/>
            <a:ext cx="4680519" cy="33138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552" y="3356992"/>
            <a:ext cx="330411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000" b="1" i="1" dirty="0">
              <a:solidFill>
                <a:srgbClr val="FFFF00"/>
              </a:solidFill>
            </a:endParaRPr>
          </a:p>
          <a:p>
            <a:r>
              <a:rPr lang="uk-UA" sz="2400" b="1" i="1" dirty="0">
                <a:solidFill>
                  <a:srgbClr val="FFFF00"/>
                </a:solidFill>
              </a:rPr>
              <a:t>1. Східна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2. Західна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3. Центральна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4. Південно-Східна Азія</a:t>
            </a:r>
          </a:p>
          <a:p>
            <a:r>
              <a:rPr lang="uk-UA" sz="2400" b="1" i="1" dirty="0">
                <a:solidFill>
                  <a:srgbClr val="FFFF00"/>
                </a:solidFill>
              </a:rPr>
              <a:t>5. Південна Азія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620688"/>
            <a:ext cx="83341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i="1" dirty="0" err="1">
                <a:solidFill>
                  <a:srgbClr val="FFFF00"/>
                </a:solidFill>
              </a:rPr>
              <a:t>Субрегіони</a:t>
            </a:r>
            <a:r>
              <a:rPr lang="uk-UA" sz="5400" b="1" i="1" dirty="0">
                <a:solidFill>
                  <a:srgbClr val="FFFF00"/>
                </a:solidFill>
              </a:rPr>
              <a:t> Азії згідно </a:t>
            </a:r>
            <a:r>
              <a:rPr lang="uk-UA" sz="5400" b="1" i="1" dirty="0" smtClean="0">
                <a:solidFill>
                  <a:srgbClr val="FFFF00"/>
                </a:solidFill>
              </a:rPr>
              <a:t>ООН: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57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483768" y="188640"/>
            <a:ext cx="43470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Населення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191" y="1061350"/>
            <a:ext cx="3810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/>
              <a:t>Населення</a:t>
            </a:r>
            <a:r>
              <a:rPr lang="ru-RU" b="1" dirty="0"/>
              <a:t> - 4,117 млрд. </a:t>
            </a:r>
            <a:r>
              <a:rPr lang="ru-RU" b="1" dirty="0" err="1"/>
              <a:t>чол</a:t>
            </a:r>
            <a:r>
              <a:rPr lang="ru-RU" b="1" dirty="0"/>
              <a:t>. (2009).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78006" y="1822566"/>
            <a:ext cx="62912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Раси: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Монголоїдна (китайці </a:t>
            </a:r>
            <a:r>
              <a:rPr lang="uk-UA" dirty="0"/>
              <a:t>та </a:t>
            </a:r>
            <a:r>
              <a:rPr lang="uk-UA" dirty="0" err="1"/>
              <a:t>ін</a:t>
            </a:r>
            <a:r>
              <a:rPr lang="uk-UA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європеоїдна </a:t>
            </a:r>
            <a:r>
              <a:rPr lang="uk-UA" dirty="0"/>
              <a:t>(народи Західної Азії</a:t>
            </a:r>
            <a:r>
              <a:rPr lang="uk-UA" dirty="0" smtClean="0"/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 </a:t>
            </a:r>
            <a:r>
              <a:rPr lang="uk-UA" dirty="0" smtClean="0"/>
              <a:t>негроїдної </a:t>
            </a:r>
            <a:r>
              <a:rPr lang="uk-UA" dirty="0"/>
              <a:t>(деякі народи Південної і Південно-Східної </a:t>
            </a:r>
            <a:r>
              <a:rPr lang="uk-UA" dirty="0" smtClean="0"/>
              <a:t>Азії)</a:t>
            </a:r>
            <a:endParaRPr lang="uk-UA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642" y="3188604"/>
            <a:ext cx="4254976" cy="2426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03648" y="6093296"/>
            <a:ext cx="6105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>
                <a:solidFill>
                  <a:srgbClr val="FFFF00"/>
                </a:solidFill>
              </a:rPr>
              <a:t>Етнічний</a:t>
            </a:r>
            <a:r>
              <a:rPr lang="ru-RU" sz="2000" b="1" i="1" dirty="0">
                <a:solidFill>
                  <a:srgbClr val="FFFF00"/>
                </a:solidFill>
              </a:rPr>
              <a:t> склад </a:t>
            </a:r>
            <a:r>
              <a:rPr lang="ru-RU" sz="2000" b="1" i="1" dirty="0" err="1">
                <a:solidFill>
                  <a:srgbClr val="FFFF00"/>
                </a:solidFill>
              </a:rPr>
              <a:t>населення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Азії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дуже</a:t>
            </a:r>
            <a:r>
              <a:rPr lang="ru-RU" sz="2000" b="1" i="1" dirty="0">
                <a:solidFill>
                  <a:srgbClr val="FFFF00"/>
                </a:solidFill>
              </a:rPr>
              <a:t> </a:t>
            </a:r>
            <a:r>
              <a:rPr lang="ru-RU" sz="2000" b="1" i="1" dirty="0" err="1">
                <a:solidFill>
                  <a:srgbClr val="FFFF00"/>
                </a:solidFill>
              </a:rPr>
              <a:t>різноманітний</a:t>
            </a:r>
            <a:r>
              <a:rPr lang="ru-RU" sz="2000" b="1" i="1" dirty="0">
                <a:solidFill>
                  <a:srgbClr val="FFFF00"/>
                </a:solidFill>
              </a:rPr>
              <a:t>.</a:t>
            </a:r>
            <a:endParaRPr lang="uk-UA" sz="20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7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2" y="0"/>
            <a:ext cx="914712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0648"/>
            <a:ext cx="4356484" cy="2904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91608"/>
            <a:ext cx="4320480" cy="2975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548680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err="1">
                <a:solidFill>
                  <a:srgbClr val="00B050"/>
                </a:solidFill>
              </a:rPr>
              <a:t>Більшу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частину</a:t>
            </a:r>
            <a:r>
              <a:rPr lang="ru-RU" sz="2000" b="1" i="1" dirty="0">
                <a:solidFill>
                  <a:srgbClr val="00B050"/>
                </a:solidFill>
              </a:rPr>
              <a:t> </a:t>
            </a:r>
            <a:r>
              <a:rPr lang="ru-RU" sz="2000" b="1" i="1" dirty="0" err="1">
                <a:solidFill>
                  <a:srgbClr val="00B050"/>
                </a:solidFill>
              </a:rPr>
              <a:t>території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Азії</a:t>
            </a:r>
            <a:r>
              <a:rPr lang="ru-RU" sz="2000" b="1" i="1" dirty="0">
                <a:solidFill>
                  <a:srgbClr val="00B050"/>
                </a:solidFill>
              </a:rPr>
              <a:t> </a:t>
            </a:r>
            <a:r>
              <a:rPr lang="ru-RU" sz="2000" b="1" i="1" dirty="0" err="1">
                <a:solidFill>
                  <a:srgbClr val="00B050"/>
                </a:solidFill>
              </a:rPr>
              <a:t>займають</a:t>
            </a:r>
            <a:r>
              <a:rPr lang="ru-RU" sz="2000" b="1" i="1" dirty="0">
                <a:solidFill>
                  <a:srgbClr val="00B050"/>
                </a:solidFill>
              </a:rPr>
              <a:t> гори і </a:t>
            </a:r>
            <a:r>
              <a:rPr lang="ru-RU" sz="2000" b="1" i="1" dirty="0" err="1">
                <a:solidFill>
                  <a:srgbClr val="00B050"/>
                </a:solidFill>
              </a:rPr>
              <a:t>плоскогір'я</a:t>
            </a:r>
            <a:r>
              <a:rPr lang="ru-RU" sz="2000" b="1" i="1" dirty="0">
                <a:solidFill>
                  <a:srgbClr val="00B050"/>
                </a:solidFill>
              </a:rPr>
              <a:t>.</a:t>
            </a:r>
            <a:endParaRPr lang="uk-UA" sz="2000" b="1" i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032" y="5079604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solidFill>
                  <a:srgbClr val="00B050"/>
                </a:solidFill>
              </a:rPr>
              <a:t> </a:t>
            </a:r>
            <a:r>
              <a:rPr lang="ru-RU" b="1" i="1" dirty="0" err="1">
                <a:solidFill>
                  <a:srgbClr val="00B050"/>
                </a:solidFill>
              </a:rPr>
              <a:t>Евере́ст</a:t>
            </a:r>
            <a:r>
              <a:rPr lang="ru-RU" b="1" i="1" dirty="0">
                <a:solidFill>
                  <a:srgbClr val="00B050"/>
                </a:solidFill>
              </a:rPr>
              <a:t> — </a:t>
            </a:r>
            <a:r>
              <a:rPr lang="ru-RU" b="1" i="1" dirty="0" err="1">
                <a:solidFill>
                  <a:srgbClr val="00B050"/>
                </a:solidFill>
              </a:rPr>
              <a:t>найвища</a:t>
            </a:r>
            <a:r>
              <a:rPr lang="ru-RU" b="1" i="1" dirty="0">
                <a:solidFill>
                  <a:srgbClr val="00B050"/>
                </a:solidFill>
              </a:rPr>
              <a:t> вершина </a:t>
            </a:r>
            <a:r>
              <a:rPr lang="ru-RU" b="1" i="1" dirty="0" err="1">
                <a:solidFill>
                  <a:srgbClr val="00B050"/>
                </a:solidFill>
              </a:rPr>
              <a:t>земної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кулі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розташована</a:t>
            </a:r>
            <a:r>
              <a:rPr lang="ru-RU" b="1" i="1" dirty="0">
                <a:solidFill>
                  <a:srgbClr val="00B050"/>
                </a:solidFill>
              </a:rPr>
              <a:t> в </a:t>
            </a:r>
            <a:r>
              <a:rPr lang="ru-RU" b="1" i="1" dirty="0" err="1">
                <a:solidFill>
                  <a:srgbClr val="00B050"/>
                </a:solidFill>
              </a:rPr>
              <a:t>Гімалаях</a:t>
            </a:r>
            <a:r>
              <a:rPr lang="ru-RU" b="1" i="1" dirty="0">
                <a:solidFill>
                  <a:srgbClr val="00B050"/>
                </a:solidFill>
              </a:rPr>
              <a:t> на </a:t>
            </a:r>
            <a:r>
              <a:rPr lang="ru-RU" b="1" i="1" dirty="0" err="1">
                <a:solidFill>
                  <a:srgbClr val="00B050"/>
                </a:solidFill>
              </a:rPr>
              <a:t>кордоні</a:t>
            </a:r>
            <a:r>
              <a:rPr lang="ru-RU" b="1" i="1" dirty="0">
                <a:solidFill>
                  <a:srgbClr val="00B050"/>
                </a:solidFill>
              </a:rPr>
              <a:t> Китаю і Непалу. </a:t>
            </a:r>
            <a:r>
              <a:rPr lang="ru-RU" b="1" i="1" dirty="0" err="1">
                <a:solidFill>
                  <a:srgbClr val="00B050"/>
                </a:solidFill>
              </a:rPr>
              <a:t>Її</a:t>
            </a:r>
            <a:r>
              <a:rPr lang="ru-RU" b="1" i="1" dirty="0">
                <a:solidFill>
                  <a:srgbClr val="00B050"/>
                </a:solidFill>
              </a:rPr>
              <a:t> </a:t>
            </a:r>
            <a:r>
              <a:rPr lang="ru-RU" b="1" i="1" dirty="0" err="1">
                <a:solidFill>
                  <a:srgbClr val="00B050"/>
                </a:solidFill>
              </a:rPr>
              <a:t>висота</a:t>
            </a:r>
            <a:r>
              <a:rPr lang="ru-RU" b="1" i="1" dirty="0">
                <a:solidFill>
                  <a:srgbClr val="00B050"/>
                </a:solidFill>
              </a:rPr>
              <a:t> становить 8844,43 </a:t>
            </a:r>
            <a:r>
              <a:rPr lang="ru-RU" b="1" i="1" dirty="0" err="1">
                <a:solidFill>
                  <a:srgbClr val="00B050"/>
                </a:solidFill>
              </a:rPr>
              <a:t>метри</a:t>
            </a:r>
            <a:r>
              <a:rPr lang="ru-RU" b="1" i="1" dirty="0">
                <a:solidFill>
                  <a:srgbClr val="00B050"/>
                </a:solidFill>
              </a:rPr>
              <a:t> над </a:t>
            </a:r>
            <a:r>
              <a:rPr lang="ru-RU" b="1" i="1" dirty="0" err="1">
                <a:solidFill>
                  <a:srgbClr val="00B050"/>
                </a:solidFill>
              </a:rPr>
              <a:t>рівнем</a:t>
            </a:r>
            <a:r>
              <a:rPr lang="ru-RU" b="1" i="1" dirty="0">
                <a:solidFill>
                  <a:srgbClr val="00B050"/>
                </a:solidFill>
              </a:rPr>
              <a:t> моря</a:t>
            </a:r>
            <a:endParaRPr lang="uk-UA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4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3211" cy="6858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56" y="123864"/>
            <a:ext cx="3648405" cy="27363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01" y="3699338"/>
            <a:ext cx="4346828" cy="29884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4" y="3699338"/>
            <a:ext cx="3648410" cy="29884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801" y="980728"/>
            <a:ext cx="3280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solidFill>
                  <a:srgbClr val="002060"/>
                </a:solidFill>
              </a:rPr>
              <a:t>Найменша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висота</a:t>
            </a:r>
            <a:r>
              <a:rPr lang="ru-RU" sz="2400" b="1" i="1" dirty="0">
                <a:solidFill>
                  <a:srgbClr val="002060"/>
                </a:solidFill>
              </a:rPr>
              <a:t> над </a:t>
            </a:r>
            <a:r>
              <a:rPr lang="ru-RU" sz="2400" b="1" i="1" dirty="0" err="1">
                <a:solidFill>
                  <a:srgbClr val="002060"/>
                </a:solidFill>
              </a:rPr>
              <a:t>рівнем</a:t>
            </a:r>
            <a:r>
              <a:rPr lang="ru-RU" sz="2400" b="1" i="1" dirty="0">
                <a:solidFill>
                  <a:srgbClr val="002060"/>
                </a:solidFill>
              </a:rPr>
              <a:t> моря: 405 </a:t>
            </a:r>
            <a:r>
              <a:rPr lang="ru-RU" sz="2400" b="1" i="1" dirty="0" err="1">
                <a:solidFill>
                  <a:srgbClr val="002060"/>
                </a:solidFill>
              </a:rPr>
              <a:t>метрів</a:t>
            </a:r>
            <a:r>
              <a:rPr lang="ru-RU" sz="2400" b="1" i="1" dirty="0">
                <a:solidFill>
                  <a:srgbClr val="002060"/>
                </a:solidFill>
              </a:rPr>
              <a:t> (</a:t>
            </a:r>
            <a:r>
              <a:rPr lang="ru-RU" sz="2400" b="1" i="1" dirty="0" err="1">
                <a:solidFill>
                  <a:srgbClr val="002060"/>
                </a:solidFill>
              </a:rPr>
              <a:t>рівень</a:t>
            </a:r>
            <a:r>
              <a:rPr lang="ru-RU" sz="2400" b="1" i="1" dirty="0">
                <a:solidFill>
                  <a:srgbClr val="002060"/>
                </a:solidFill>
              </a:rPr>
              <a:t> Мертвого моря)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96</Words>
  <Application>Microsoft Office PowerPoint</Application>
  <PresentationFormat>Экран (4:3)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Кароліна</dc:creator>
  <cp:lastModifiedBy>Кароліна</cp:lastModifiedBy>
  <cp:revision>11</cp:revision>
  <dcterms:created xsi:type="dcterms:W3CDTF">2013-03-29T18:26:28Z</dcterms:created>
  <dcterms:modified xsi:type="dcterms:W3CDTF">2013-03-30T09:51:47Z</dcterms:modified>
</cp:coreProperties>
</file>