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/>
          <a:lstStyle/>
          <a:p>
            <a:r>
              <a:rPr lang="uk-UA" dirty="0" smtClean="0"/>
              <a:t>Культура Норвегії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4267200" cy="6354762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Археологічні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розкопки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території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країни</a:t>
            </a:r>
            <a:r>
              <a:rPr lang="ru-RU" sz="2800" dirty="0" smtClean="0"/>
              <a:t> </a:t>
            </a:r>
            <a:r>
              <a:rPr lang="ru-RU" sz="2800" dirty="0" err="1" smtClean="0"/>
              <a:t>дозволяють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судити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давнє</a:t>
            </a:r>
            <a:r>
              <a:rPr lang="ru-RU" sz="2800" dirty="0" smtClean="0"/>
              <a:t> </a:t>
            </a:r>
            <a:r>
              <a:rPr lang="ru-RU" sz="2800" dirty="0" err="1" smtClean="0"/>
              <a:t>походження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норвезької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музики</a:t>
            </a:r>
            <a:r>
              <a:rPr lang="ru-RU" sz="2800" dirty="0" smtClean="0"/>
              <a:t>. </a:t>
            </a:r>
            <a:r>
              <a:rPr lang="ru-RU" sz="2800" dirty="0" err="1" smtClean="0"/>
              <a:t>Існує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безліч</a:t>
            </a:r>
            <a:r>
              <a:rPr lang="ru-RU" sz="2800" dirty="0" smtClean="0"/>
              <a:t> </a:t>
            </a:r>
            <a:r>
              <a:rPr lang="ru-RU" sz="2800" dirty="0" err="1" smtClean="0"/>
              <a:t>народних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інструментів</a:t>
            </a:r>
            <a:r>
              <a:rPr lang="ru-RU" sz="2800" dirty="0" smtClean="0"/>
              <a:t>- </a:t>
            </a:r>
            <a:r>
              <a:rPr lang="ru-RU" sz="2800" dirty="0" err="1" smtClean="0"/>
              <a:t>різні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різновиди</a:t>
            </a:r>
            <a:r>
              <a:rPr lang="ru-RU" sz="2800" dirty="0" smtClean="0"/>
              <a:t> скрипок, арф </a:t>
            </a:r>
            <a:r>
              <a:rPr lang="ru-RU" sz="2800" dirty="0" err="1" smtClean="0"/>
              <a:t>і</a:t>
            </a:r>
            <a:r>
              <a:rPr lang="ru-RU" sz="2800" dirty="0" smtClean="0"/>
              <a:t> флейт. </a:t>
            </a:r>
            <a:r>
              <a:rPr lang="ru-RU" sz="2800" dirty="0" err="1" smtClean="0"/>
              <a:t>Етнічна</a:t>
            </a:r>
            <a:r>
              <a:rPr lang="ru-RU" sz="2800" dirty="0" smtClean="0"/>
              <a:t> </a:t>
            </a:r>
            <a:r>
              <a:rPr lang="ru-RU" sz="2800" dirty="0" err="1" smtClean="0"/>
              <a:t>музика</a:t>
            </a:r>
            <a:r>
              <a:rPr lang="ru-RU" sz="2800" dirty="0" smtClean="0"/>
              <a:t> </a:t>
            </a:r>
            <a:r>
              <a:rPr lang="ru-RU" sz="2800" dirty="0" err="1" smtClean="0"/>
              <a:t>Норвегії</a:t>
            </a:r>
            <a:r>
              <a:rPr lang="ru-RU" sz="2800" dirty="0" smtClean="0"/>
              <a:t> </a:t>
            </a:r>
            <a:r>
              <a:rPr lang="ru-RU" sz="2800" dirty="0" err="1" smtClean="0"/>
              <a:t>вкрай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різноманітна</a:t>
            </a:r>
            <a:r>
              <a:rPr lang="ru-RU" sz="2800" dirty="0" smtClean="0"/>
              <a:t>. </a:t>
            </a:r>
            <a:r>
              <a:rPr lang="ru-RU" sz="2800" dirty="0" err="1" smtClean="0"/>
              <a:t>Зокрема</a:t>
            </a:r>
            <a:r>
              <a:rPr lang="ru-RU" sz="2800" dirty="0" smtClean="0"/>
              <a:t>, вона </a:t>
            </a:r>
            <a:r>
              <a:rPr lang="ru-RU" sz="2800" dirty="0" err="1" smtClean="0"/>
              <a:t>включає</a:t>
            </a:r>
            <a:r>
              <a:rPr lang="ru-RU" sz="2800" dirty="0" smtClean="0"/>
              <a:t> </a:t>
            </a:r>
            <a:r>
              <a:rPr lang="ru-RU" sz="2800" dirty="0" err="1" smtClean="0"/>
              <a:t>лірико-епічні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мотиви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створювалися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часи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вікінгів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246863"/>
            <a:ext cx="4338846" cy="3263099"/>
          </a:xfrm>
        </p:spPr>
      </p:pic>
      <p:pic>
        <p:nvPicPr>
          <p:cNvPr id="5" name="Рисунок 4" descr="p104060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810000"/>
            <a:ext cx="4495800" cy="29166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4495800" cy="6553200"/>
          </a:xfrm>
        </p:spPr>
        <p:txBody>
          <a:bodyPr>
            <a:noAutofit/>
          </a:bodyPr>
          <a:lstStyle/>
          <a:p>
            <a:r>
              <a:rPr lang="ru-RU" sz="4000" dirty="0" err="1" smtClean="0"/>
              <a:t>Норвезька</a:t>
            </a:r>
            <a:r>
              <a:rPr lang="ru-RU" sz="4000" dirty="0" smtClean="0"/>
              <a:t> </a:t>
            </a:r>
            <a:r>
              <a:rPr lang="ru-RU" sz="4000" dirty="0" err="1" smtClean="0"/>
              <a:t>академічна</a:t>
            </a:r>
            <a:r>
              <a:rPr lang="ru-RU" sz="4000" dirty="0" smtClean="0"/>
              <a:t> </a:t>
            </a:r>
            <a:r>
              <a:rPr lang="ru-RU" sz="4000" dirty="0" err="1" smtClean="0"/>
              <a:t>музика</a:t>
            </a:r>
            <a:r>
              <a:rPr lang="ru-RU" sz="4000" dirty="0" smtClean="0"/>
              <a:t> почала </a:t>
            </a:r>
            <a:r>
              <a:rPr lang="ru-RU" sz="4000" dirty="0" err="1" smtClean="0"/>
              <a:t>розвиватися</a:t>
            </a:r>
            <a:r>
              <a:rPr lang="ru-RU" sz="4000" dirty="0" smtClean="0"/>
              <a:t> </a:t>
            </a:r>
            <a:r>
              <a:rPr lang="ru-RU" sz="4000" dirty="0" err="1" smtClean="0"/>
              <a:t>дещо</a:t>
            </a:r>
            <a:r>
              <a:rPr lang="ru-RU" sz="4000" dirty="0" smtClean="0"/>
              <a:t> </a:t>
            </a:r>
            <a:r>
              <a:rPr lang="ru-RU" sz="4000" dirty="0" err="1" smtClean="0"/>
              <a:t>пізніше</a:t>
            </a:r>
            <a:r>
              <a:rPr lang="ru-RU" sz="4000" dirty="0" smtClean="0"/>
              <a:t>, </a:t>
            </a:r>
            <a:r>
              <a:rPr lang="ru-RU" sz="4000" dirty="0" err="1" smtClean="0"/>
              <a:t>ніж</a:t>
            </a:r>
            <a:r>
              <a:rPr lang="ru-RU" sz="4000" dirty="0" smtClean="0"/>
              <a:t> у </a:t>
            </a:r>
            <a:r>
              <a:rPr lang="ru-RU" sz="4000" dirty="0" err="1" smtClean="0"/>
              <a:t>більшості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інших</a:t>
            </a:r>
            <a:r>
              <a:rPr lang="ru-RU" sz="4000" dirty="0" smtClean="0"/>
              <a:t> </a:t>
            </a:r>
            <a:r>
              <a:rPr lang="ru-RU" sz="4000" dirty="0" err="1" smtClean="0"/>
              <a:t>країн</a:t>
            </a:r>
            <a:r>
              <a:rPr lang="ru-RU" sz="4000" dirty="0" smtClean="0"/>
              <a:t> </a:t>
            </a:r>
            <a:r>
              <a:rPr lang="ru-RU" sz="4000" dirty="0" err="1" smtClean="0"/>
              <a:t>західної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Європи</a:t>
            </a:r>
            <a:r>
              <a:rPr lang="ru-RU" sz="4000" dirty="0" smtClean="0"/>
              <a:t>, </a:t>
            </a:r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багато</a:t>
            </a:r>
            <a:r>
              <a:rPr lang="ru-RU" sz="4000" dirty="0" smtClean="0"/>
              <a:t> в </a:t>
            </a:r>
            <a:r>
              <a:rPr lang="ru-RU" sz="4000" dirty="0" err="1" smtClean="0"/>
              <a:t>чому</a:t>
            </a:r>
            <a:r>
              <a:rPr lang="ru-RU" sz="4000" dirty="0" smtClean="0"/>
              <a:t> </a:t>
            </a:r>
            <a:r>
              <a:rPr lang="ru-RU" sz="4000" dirty="0" err="1" smtClean="0"/>
              <a:t>пов'язано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</a:t>
            </a:r>
            <a:r>
              <a:rPr lang="ru-RU" sz="4000" dirty="0" err="1" smtClean="0"/>
              <a:t>більш</a:t>
            </a:r>
            <a:r>
              <a:rPr lang="ru-RU" sz="4000" dirty="0" smtClean="0"/>
              <a:t> </a:t>
            </a:r>
            <a:r>
              <a:rPr lang="ru-RU" sz="4000" dirty="0" err="1" smtClean="0"/>
              <a:t>ніж</a:t>
            </a:r>
            <a:r>
              <a:rPr lang="ru-RU" sz="4000" dirty="0" smtClean="0"/>
              <a:t> 400-річної </a:t>
            </a:r>
            <a:r>
              <a:rPr lang="ru-RU" sz="4000" dirty="0" err="1" smtClean="0"/>
              <a:t>залежністю</a:t>
            </a:r>
            <a:r>
              <a:rPr lang="ru-RU" sz="4000" dirty="0" smtClean="0"/>
              <a:t> </a:t>
            </a:r>
            <a:r>
              <a:rPr lang="ru-RU" sz="4000" dirty="0" err="1" smtClean="0"/>
              <a:t>від</a:t>
            </a:r>
            <a:r>
              <a:rPr lang="ru-RU" sz="4000" dirty="0" smtClean="0"/>
              <a:t> </a:t>
            </a:r>
            <a:r>
              <a:rPr lang="ru-RU" sz="4000" dirty="0" err="1" smtClean="0"/>
              <a:t>Данії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4" name="Содержимое 3" descr="borgman-paul-linneman-pluin-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9200" y="1828800"/>
            <a:ext cx="3919008" cy="293925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29200" cy="6202362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Норвезька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література</a:t>
            </a:r>
            <a:r>
              <a:rPr lang="ru-RU" sz="2400" dirty="0" smtClean="0"/>
              <a:t> </a:t>
            </a:r>
            <a:r>
              <a:rPr lang="ru-RU" sz="2400" dirty="0" err="1" smtClean="0"/>
              <a:t>веде</a:t>
            </a:r>
            <a:r>
              <a:rPr lang="ru-RU" sz="2400" dirty="0" smtClean="0"/>
              <a:t> свою </a:t>
            </a:r>
            <a:r>
              <a:rPr lang="ru-RU" sz="2400" dirty="0" err="1" smtClean="0"/>
              <a:t>багату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історію</a:t>
            </a:r>
            <a:r>
              <a:rPr lang="ru-RU" sz="2400" dirty="0" smtClean="0"/>
              <a:t> </a:t>
            </a:r>
            <a:r>
              <a:rPr lang="ru-RU" sz="2400" dirty="0" err="1" smtClean="0"/>
              <a:t>ще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давньоісландських</a:t>
            </a:r>
            <a:r>
              <a:rPr lang="ru-RU" sz="2400" dirty="0" smtClean="0"/>
              <a:t> саг,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створювалися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переселенцями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Норвегії</a:t>
            </a:r>
            <a:r>
              <a:rPr lang="ru-RU" sz="2400" dirty="0" smtClean="0"/>
              <a:t>. </a:t>
            </a:r>
            <a:r>
              <a:rPr lang="ru-RU" sz="2400" dirty="0" err="1" smtClean="0"/>
              <a:t>Однак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укладення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унії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Данією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письмовий</a:t>
            </a:r>
            <a:r>
              <a:rPr lang="ru-RU" sz="2400" dirty="0" smtClean="0"/>
              <a:t> </a:t>
            </a:r>
            <a:r>
              <a:rPr lang="ru-RU" sz="2400" dirty="0" err="1" smtClean="0"/>
              <a:t>норвезьку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мову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поступово</a:t>
            </a:r>
            <a:r>
              <a:rPr lang="ru-RU" sz="2400" dirty="0" smtClean="0"/>
              <a:t> замещался </a:t>
            </a:r>
            <a:r>
              <a:rPr lang="ru-RU" sz="2400" dirty="0" err="1" smtClean="0"/>
              <a:t>датським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до початку </a:t>
            </a:r>
            <a:r>
              <a:rPr lang="en-US" sz="2400" dirty="0" smtClean="0"/>
              <a:t>XX </a:t>
            </a:r>
            <a:r>
              <a:rPr lang="ru-RU" sz="2400" dirty="0" err="1" smtClean="0"/>
              <a:t>століття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норвезькі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письменники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створювали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</a:t>
            </a:r>
            <a:r>
              <a:rPr lang="ru-RU" sz="2400" dirty="0" smtClean="0"/>
              <a:t> твори </a:t>
            </a:r>
            <a:r>
              <a:rPr lang="ru-RU" sz="2400" dirty="0" err="1" smtClean="0"/>
              <a:t>мовою</a:t>
            </a:r>
            <a:r>
              <a:rPr lang="ru-RU" sz="2400" dirty="0" smtClean="0"/>
              <a:t>, практично не </a:t>
            </a:r>
            <a:r>
              <a:rPr lang="ru-RU" sz="2400" dirty="0" err="1" smtClean="0"/>
              <a:t>відрізняються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датського</a:t>
            </a:r>
            <a:r>
              <a:rPr lang="ru-RU" sz="2400" dirty="0" smtClean="0"/>
              <a:t>. </a:t>
            </a:r>
            <a:r>
              <a:rPr lang="ru-RU" sz="2400" dirty="0" err="1" smtClean="0"/>
              <a:t>Відродженню</a:t>
            </a:r>
            <a:r>
              <a:rPr lang="ru-RU" sz="2400" dirty="0" smtClean="0"/>
              <a:t> </a:t>
            </a:r>
            <a:r>
              <a:rPr lang="ru-RU" sz="2400" dirty="0" err="1" smtClean="0"/>
              <a:t>норвезького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 в </a:t>
            </a:r>
            <a:r>
              <a:rPr lang="ru-RU" sz="2400" dirty="0" err="1" smtClean="0"/>
              <a:t>чималій</a:t>
            </a:r>
            <a:r>
              <a:rPr lang="ru-RU" sz="2400" dirty="0" smtClean="0"/>
              <a:t> </a:t>
            </a:r>
            <a:r>
              <a:rPr lang="ru-RU" sz="2400" dirty="0" err="1" smtClean="0"/>
              <a:t>мірі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сприяв</a:t>
            </a:r>
            <a:r>
              <a:rPr lang="ru-RU" sz="2400" dirty="0" smtClean="0"/>
              <a:t> Генрик </a:t>
            </a:r>
            <a:r>
              <a:rPr lang="ru-RU" sz="2400" dirty="0" err="1" smtClean="0"/>
              <a:t>Вергеланн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боровся</a:t>
            </a:r>
            <a:r>
              <a:rPr lang="ru-RU" sz="2400" dirty="0" smtClean="0"/>
              <a:t> за </a:t>
            </a:r>
            <a:r>
              <a:rPr lang="ru-RU" sz="2400" dirty="0" err="1" smtClean="0"/>
              <a:t>культурну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незалежність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Норвегії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Содержимое 3" descr="250px-Wergelan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3600" y="1600200"/>
            <a:ext cx="2688870" cy="340948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00600" cy="6202362"/>
          </a:xfrm>
        </p:spPr>
        <p:txBody>
          <a:bodyPr>
            <a:normAutofit fontScale="90000"/>
          </a:bodyPr>
          <a:lstStyle/>
          <a:p>
            <a:r>
              <a:rPr lang="ru-RU" sz="2700" dirty="0" err="1" smtClean="0"/>
              <a:t>Серед</a:t>
            </a:r>
            <a:r>
              <a:rPr lang="ru-RU" sz="2700" dirty="0" smtClean="0"/>
              <a:t> </a:t>
            </a:r>
            <a:r>
              <a:rPr lang="ru-RU" sz="2700" dirty="0" err="1" smtClean="0"/>
              <a:t>видатних</a:t>
            </a:r>
            <a:r>
              <a:rPr lang="ru-RU" sz="2700" dirty="0" smtClean="0"/>
              <a:t> </a:t>
            </a:r>
            <a:r>
              <a:rPr lang="ru-RU" sz="2700" dirty="0" err="1" smtClean="0"/>
              <a:t>норвезьких</a:t>
            </a:r>
            <a:r>
              <a:rPr lang="ru-RU" sz="2700" dirty="0" smtClean="0"/>
              <a:t> </a:t>
            </a:r>
            <a:r>
              <a:rPr lang="ru-RU" sz="2700" dirty="0" err="1" smtClean="0"/>
              <a:t>письменників</a:t>
            </a:r>
            <a:r>
              <a:rPr lang="ru-RU" sz="2700" dirty="0" smtClean="0"/>
              <a:t> </a:t>
            </a:r>
            <a:r>
              <a:rPr lang="en-US" sz="2700" dirty="0" smtClean="0"/>
              <a:t>XX </a:t>
            </a:r>
            <a:r>
              <a:rPr lang="ru-RU" sz="2700" dirty="0" err="1" smtClean="0"/>
              <a:t>століття</a:t>
            </a:r>
            <a:r>
              <a:rPr lang="ru-RU" sz="2700" dirty="0" smtClean="0"/>
              <a:t> </a:t>
            </a:r>
            <a:r>
              <a:rPr lang="ru-RU" sz="2700" dirty="0" err="1" smtClean="0"/>
              <a:t>можна</a:t>
            </a:r>
            <a:r>
              <a:rPr lang="ru-RU" sz="2700" dirty="0" smtClean="0"/>
              <a:t> </a:t>
            </a:r>
            <a:r>
              <a:rPr lang="ru-RU" sz="2700" dirty="0" err="1" smtClean="0"/>
              <a:t>відзначити</a:t>
            </a:r>
            <a:r>
              <a:rPr lang="ru-RU" sz="2700" dirty="0" smtClean="0"/>
              <a:t> </a:t>
            </a:r>
            <a:r>
              <a:rPr lang="ru-RU" sz="2700" dirty="0" err="1" smtClean="0"/>
              <a:t>також</a:t>
            </a:r>
            <a:r>
              <a:rPr lang="ru-RU" sz="2700" dirty="0" smtClean="0"/>
              <a:t> </a:t>
            </a:r>
            <a:r>
              <a:rPr lang="ru-RU" sz="2700" dirty="0" err="1" smtClean="0"/>
              <a:t>Юхана</a:t>
            </a:r>
            <a:r>
              <a:rPr lang="ru-RU" sz="2700" dirty="0" smtClean="0"/>
              <a:t> Борг та Акселя </a:t>
            </a:r>
            <a:r>
              <a:rPr lang="ru-RU" sz="2700" dirty="0" err="1" smtClean="0"/>
              <a:t>Сандемусе</a:t>
            </a:r>
            <a:r>
              <a:rPr lang="ru-RU" sz="2700" dirty="0" smtClean="0"/>
              <a:t>. У новому </a:t>
            </a:r>
            <a:r>
              <a:rPr lang="ru-RU" sz="2700" dirty="0" err="1" smtClean="0"/>
              <a:t>тисячолітті</a:t>
            </a:r>
            <a:r>
              <a:rPr lang="ru-RU" sz="2700" dirty="0" smtClean="0"/>
              <a:t> вельми </a:t>
            </a:r>
            <a:r>
              <a:rPr lang="ru-RU" sz="2700" dirty="0" err="1" smtClean="0"/>
              <a:t>популярні</a:t>
            </a:r>
            <a:r>
              <a:rPr lang="ru-RU" sz="2700" dirty="0" smtClean="0"/>
              <a:t>, в тому </a:t>
            </a:r>
            <a:r>
              <a:rPr lang="ru-RU" sz="2700" dirty="0" err="1" smtClean="0"/>
              <a:t>числі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в </a:t>
            </a:r>
            <a:r>
              <a:rPr lang="ru-RU" sz="2700" dirty="0" err="1" smtClean="0"/>
              <a:t>Росії</a:t>
            </a:r>
            <a:r>
              <a:rPr lang="ru-RU" sz="2700" dirty="0" smtClean="0"/>
              <a:t>, Ларс </a:t>
            </a:r>
            <a:r>
              <a:rPr lang="ru-RU" sz="2700" dirty="0" err="1" smtClean="0"/>
              <a:t>Собі</a:t>
            </a:r>
            <a:r>
              <a:rPr lang="ru-RU" sz="2700" dirty="0" smtClean="0"/>
              <a:t> </a:t>
            </a:r>
            <a:r>
              <a:rPr lang="ru-RU" sz="2700" dirty="0" err="1" smtClean="0"/>
              <a:t>Крістенсен</a:t>
            </a:r>
            <a:r>
              <a:rPr lang="ru-RU" sz="2700" dirty="0" smtClean="0"/>
              <a:t>, </a:t>
            </a:r>
            <a:r>
              <a:rPr lang="ru-RU" sz="2700" dirty="0" err="1" smtClean="0"/>
              <a:t>Микола</a:t>
            </a:r>
            <a:r>
              <a:rPr lang="ru-RU" sz="2700" dirty="0" smtClean="0"/>
              <a:t> Фробениус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Ерленд</a:t>
            </a:r>
            <a:r>
              <a:rPr lang="ru-RU" sz="2700" dirty="0" smtClean="0"/>
              <a:t> Лу. </a:t>
            </a:r>
            <a:br>
              <a:rPr lang="ru-RU" sz="2700" dirty="0" smtClean="0"/>
            </a:br>
            <a:r>
              <a:rPr lang="ru-RU" sz="2700" dirty="0" err="1" smtClean="0"/>
              <a:t>Троє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</a:t>
            </a:r>
            <a:r>
              <a:rPr lang="ru-RU" sz="2700" dirty="0" err="1" smtClean="0"/>
              <a:t>норвезьких</a:t>
            </a:r>
            <a:r>
              <a:rPr lang="ru-RU" sz="2700" dirty="0" smtClean="0"/>
              <a:t> </a:t>
            </a:r>
            <a:r>
              <a:rPr lang="ru-RU" sz="2700" dirty="0" err="1" smtClean="0"/>
              <a:t>письменників</a:t>
            </a:r>
            <a:r>
              <a:rPr lang="ru-RU" sz="2700" dirty="0" smtClean="0"/>
              <a:t> </a:t>
            </a:r>
            <a:r>
              <a:rPr lang="ru-RU" sz="2700" dirty="0" err="1" smtClean="0"/>
              <a:t>отримали</a:t>
            </a:r>
            <a:r>
              <a:rPr lang="ru-RU" sz="2700" dirty="0" smtClean="0"/>
              <a:t> </a:t>
            </a:r>
            <a:r>
              <a:rPr lang="ru-RU" sz="2700" dirty="0" err="1" smtClean="0"/>
              <a:t>Нобелівську</a:t>
            </a:r>
            <a:r>
              <a:rPr lang="ru-RU" sz="2700" dirty="0" smtClean="0"/>
              <a:t> </a:t>
            </a:r>
            <a:r>
              <a:rPr lang="ru-RU" sz="2700" dirty="0" err="1" smtClean="0"/>
              <a:t>премію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</a:t>
            </a:r>
            <a:r>
              <a:rPr lang="ru-RU" sz="2700" dirty="0" err="1" smtClean="0"/>
              <a:t>літератури</a:t>
            </a:r>
            <a:r>
              <a:rPr lang="ru-RU" sz="2700" dirty="0" smtClean="0"/>
              <a:t>: </a:t>
            </a:r>
            <a:r>
              <a:rPr lang="ru-RU" sz="2700" dirty="0" err="1" smtClean="0"/>
              <a:t>Б'єрнстьєрне</a:t>
            </a:r>
            <a:r>
              <a:rPr lang="ru-RU" sz="2700" dirty="0" smtClean="0"/>
              <a:t> </a:t>
            </a:r>
            <a:r>
              <a:rPr lang="ru-RU" sz="2700" dirty="0" err="1" smtClean="0"/>
              <a:t>Бйорнсон</a:t>
            </a:r>
            <a:r>
              <a:rPr lang="ru-RU" sz="2700" dirty="0" smtClean="0"/>
              <a:t> в 1903 </a:t>
            </a:r>
            <a:r>
              <a:rPr lang="ru-RU" sz="2700" dirty="0" err="1" smtClean="0"/>
              <a:t>році</a:t>
            </a:r>
            <a:r>
              <a:rPr lang="ru-RU" sz="2700" dirty="0" smtClean="0"/>
              <a:t>, Кнут Гамсун в 1920 </a:t>
            </a:r>
            <a:r>
              <a:rPr lang="ru-RU" sz="2700" dirty="0" err="1" smtClean="0"/>
              <a:t>році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Сігрід</a:t>
            </a:r>
            <a:r>
              <a:rPr lang="ru-RU" sz="2700" dirty="0" smtClean="0"/>
              <a:t> </a:t>
            </a:r>
            <a:r>
              <a:rPr lang="ru-RU" sz="2700" dirty="0" err="1" smtClean="0"/>
              <a:t>Унсет</a:t>
            </a:r>
            <a:r>
              <a:rPr lang="ru-RU" sz="2700" dirty="0" smtClean="0"/>
              <a:t> в 1928 </a:t>
            </a:r>
            <a:r>
              <a:rPr lang="ru-RU" sz="2700" dirty="0" err="1" smtClean="0"/>
              <a:t>році</a:t>
            </a:r>
            <a:r>
              <a:rPr lang="ru-RU" sz="27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Aksel_Sandemose_193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19800" y="3505200"/>
            <a:ext cx="2216117" cy="3184838"/>
          </a:xfrm>
        </p:spPr>
      </p:pic>
      <p:pic>
        <p:nvPicPr>
          <p:cNvPr id="5" name="Рисунок 4" descr="Johan_borgen_195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228600"/>
            <a:ext cx="2410114" cy="31813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29200" cy="6202362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Норвезька</a:t>
            </a:r>
            <a:r>
              <a:rPr lang="ru-RU" sz="2400" dirty="0" smtClean="0"/>
              <a:t> кухня </a:t>
            </a:r>
            <a:r>
              <a:rPr lang="ru-RU" sz="2400" dirty="0" err="1" smtClean="0"/>
              <a:t>обумовлена</a:t>
            </a:r>
            <a:r>
              <a:rPr lang="ru-RU" sz="2400" dirty="0" smtClean="0"/>
              <a:t> ​​в першу </a:t>
            </a:r>
            <a:r>
              <a:rPr lang="ru-RU" sz="2400" dirty="0" err="1" smtClean="0"/>
              <a:t>чергу</a:t>
            </a:r>
            <a:r>
              <a:rPr lang="ru-RU" sz="2400" dirty="0" smtClean="0"/>
              <a:t> </a:t>
            </a:r>
            <a:r>
              <a:rPr lang="ru-RU" sz="2400" dirty="0" err="1" smtClean="0"/>
              <a:t>холодним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скандинавським</a:t>
            </a:r>
            <a:r>
              <a:rPr lang="ru-RU" sz="2400" dirty="0" smtClean="0"/>
              <a:t> </a:t>
            </a:r>
            <a:r>
              <a:rPr lang="ru-RU" sz="2400" dirty="0" err="1" smtClean="0"/>
              <a:t>кліматом</a:t>
            </a:r>
            <a:r>
              <a:rPr lang="ru-RU" sz="2400" dirty="0" smtClean="0"/>
              <a:t>. </a:t>
            </a:r>
            <a:r>
              <a:rPr lang="ru-RU" sz="2400" dirty="0" err="1" smtClean="0"/>
              <a:t>Основними</a:t>
            </a:r>
            <a:r>
              <a:rPr lang="ru-RU" sz="2400" dirty="0" smtClean="0"/>
              <a:t> компонентами </a:t>
            </a:r>
            <a:r>
              <a:rPr lang="ru-RU" sz="2400" dirty="0" err="1" smtClean="0"/>
              <a:t>норвезької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кухні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риба</a:t>
            </a:r>
            <a:r>
              <a:rPr lang="ru-RU" sz="2400" dirty="0" smtClean="0"/>
              <a:t> , </a:t>
            </a:r>
            <a:r>
              <a:rPr lang="ru-RU" sz="2400" dirty="0" err="1" smtClean="0"/>
              <a:t>м'ясо</a:t>
            </a:r>
            <a:r>
              <a:rPr lang="ru-RU" sz="2400" dirty="0" smtClean="0"/>
              <a:t> , </a:t>
            </a:r>
            <a:r>
              <a:rPr lang="ru-RU" sz="2400" dirty="0" err="1" smtClean="0"/>
              <a:t>каші</a:t>
            </a:r>
            <a:r>
              <a:rPr lang="ru-RU" sz="2400" dirty="0" smtClean="0"/>
              <a:t> , </a:t>
            </a:r>
            <a:r>
              <a:rPr lang="ru-RU" sz="2400" dirty="0" err="1" smtClean="0"/>
              <a:t>хліб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молочні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продукти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Для </a:t>
            </a:r>
            <a:r>
              <a:rPr lang="ru-RU" sz="2400" dirty="0" err="1" smtClean="0"/>
              <a:t>збереження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запасів</a:t>
            </a:r>
            <a:r>
              <a:rPr lang="ru-RU" sz="2400" dirty="0" smtClean="0"/>
              <a:t> на зиму широко </a:t>
            </a:r>
            <a:r>
              <a:rPr lang="ru-RU" sz="2400" dirty="0" err="1" smtClean="0"/>
              <a:t>вживається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консервування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продуктів</a:t>
            </a:r>
            <a:r>
              <a:rPr lang="ru-RU" sz="2400" dirty="0" smtClean="0"/>
              <a:t> , як то: </a:t>
            </a:r>
            <a:r>
              <a:rPr lang="ru-RU" sz="2400" dirty="0" err="1" smtClean="0"/>
              <a:t>в'ялення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маринування</a:t>
            </a:r>
            <a:r>
              <a:rPr lang="ru-RU" sz="2400" dirty="0" smtClean="0"/>
              <a:t> , </a:t>
            </a:r>
            <a:r>
              <a:rPr lang="ru-RU" sz="2400" dirty="0" err="1" smtClean="0"/>
              <a:t>бродіння</a:t>
            </a:r>
            <a:r>
              <a:rPr lang="ru-RU" sz="2400" dirty="0" smtClean="0"/>
              <a:t> . До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типовим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страв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віднести</a:t>
            </a:r>
            <a:r>
              <a:rPr lang="ru-RU" sz="2400" dirty="0" smtClean="0"/>
              <a:t> </a:t>
            </a:r>
            <a:r>
              <a:rPr lang="ru-RU" sz="2400" dirty="0" err="1" smtClean="0"/>
              <a:t>лютефіск</a:t>
            </a:r>
            <a:r>
              <a:rPr lang="ru-RU" sz="2400" dirty="0" smtClean="0"/>
              <a:t> ( замочена в </a:t>
            </a:r>
            <a:r>
              <a:rPr lang="ru-RU" sz="2400" dirty="0" err="1" smtClean="0"/>
              <a:t>лужному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розчині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вимочений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потім</a:t>
            </a:r>
            <a:r>
              <a:rPr lang="ru-RU" sz="2400" dirty="0" smtClean="0"/>
              <a:t> у </a:t>
            </a:r>
            <a:r>
              <a:rPr lang="ru-RU" sz="2400" dirty="0" err="1" smtClean="0"/>
              <a:t>воді</a:t>
            </a:r>
            <a:r>
              <a:rPr lang="ru-RU" sz="2400" dirty="0" smtClean="0"/>
              <a:t> сушена </a:t>
            </a:r>
            <a:r>
              <a:rPr lang="ru-RU" sz="2400" dirty="0" err="1" smtClean="0"/>
              <a:t>риба</a:t>
            </a:r>
            <a:r>
              <a:rPr lang="ru-RU" sz="2400" dirty="0" smtClean="0"/>
              <a:t>) , </a:t>
            </a:r>
            <a:r>
              <a:rPr lang="ru-RU" sz="2400" dirty="0" err="1" smtClean="0"/>
              <a:t>форікол</a:t>
            </a:r>
            <a:r>
              <a:rPr lang="ru-RU" sz="2400" dirty="0" smtClean="0"/>
              <a:t> (</a:t>
            </a:r>
            <a:r>
              <a:rPr lang="ru-RU" sz="2400" dirty="0" err="1" smtClean="0"/>
              <a:t>м'ясо</a:t>
            </a:r>
            <a:r>
              <a:rPr lang="ru-RU" sz="2400" dirty="0" smtClean="0"/>
              <a:t> </a:t>
            </a:r>
            <a:r>
              <a:rPr lang="ru-RU" sz="2400" dirty="0" err="1" smtClean="0"/>
              <a:t>ягняти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капустою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картоплею</a:t>
            </a:r>
            <a:r>
              <a:rPr lang="ru-RU" sz="2400" dirty="0" smtClean="0"/>
              <a:t> ) , </a:t>
            </a:r>
            <a:r>
              <a:rPr lang="ru-RU" sz="2400" dirty="0" err="1" smtClean="0"/>
              <a:t>смербред</a:t>
            </a:r>
            <a:r>
              <a:rPr lang="ru-RU" sz="2400" dirty="0" smtClean="0"/>
              <a:t> (</a:t>
            </a:r>
            <a:r>
              <a:rPr lang="ru-RU" sz="2400" dirty="0" err="1" smtClean="0"/>
              <a:t>відкриті</a:t>
            </a:r>
            <a:r>
              <a:rPr lang="ru-RU" sz="2400" dirty="0" smtClean="0"/>
              <a:t> </a:t>
            </a:r>
            <a:r>
              <a:rPr lang="ru-RU" sz="2400" dirty="0" err="1" smtClean="0"/>
              <a:t>бутерброди</a:t>
            </a:r>
            <a:r>
              <a:rPr lang="ru-RU" sz="2400" dirty="0" smtClean="0"/>
              <a:t> ) . </a:t>
            </a:r>
            <a:r>
              <a:rPr lang="ru-RU" sz="2400" dirty="0" err="1" smtClean="0"/>
              <a:t>Традиційним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норвезьким</a:t>
            </a:r>
            <a:r>
              <a:rPr lang="ru-RU" sz="2400" dirty="0" smtClean="0"/>
              <a:t> </a:t>
            </a:r>
            <a:r>
              <a:rPr lang="ru-RU" sz="2400" dirty="0" err="1" smtClean="0"/>
              <a:t>алкогольним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напоєм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аквавіт</a:t>
            </a:r>
            <a:r>
              <a:rPr lang="ru-RU" sz="2400" dirty="0" smtClean="0"/>
              <a:t> .</a:t>
            </a:r>
            <a:endParaRPr lang="ru-RU" sz="2400" dirty="0"/>
          </a:p>
        </p:txBody>
      </p:sp>
      <p:pic>
        <p:nvPicPr>
          <p:cNvPr id="4" name="Содержимое 3" descr="Lutefis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2600" y="1828800"/>
            <a:ext cx="3334808" cy="250110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206</Words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Культура Норвегії</vt:lpstr>
      <vt:lpstr>Археологічні розкопки на території країни дозволяють судити про давнє походження норвезької музики. Існує безліч народних інструментів- різні різновиди скрипок, арф і флейт. Етнічна музика Норвегії вкрай різноманітна. Зокрема, вона включає лірико-епічні мотиви, що створювалися в часи вікінгів.</vt:lpstr>
      <vt:lpstr>Норвезька академічна музика почала розвиватися дещо пізніше, ніж у більшості інших країн західної Європи, що багато в чому пов'язано з більш ніж 400-річної залежністю від Данії.</vt:lpstr>
      <vt:lpstr>Норвезька література веде свою багату історію ще від давньоісландських саг, що створювалися переселенцями з Норвегії. Однак після укладення унії з Данією письмовий норвезьку мову поступово замещался датським, і до початку XX століття норвезькі письменники створювали свої твори мовою, практично не відрізняються від датського. Відродженню норвезького літературної мови в чималій мірі сприяв Генрик Вергеланн, який боровся за культурну незалежність Норвегії.</vt:lpstr>
      <vt:lpstr>Серед видатних норвезьких письменників XX століття можна відзначити також Юхана Борг та Акселя Сандемусе. У новому тисячолітті вельми популярні, в тому числі і в Росії, Ларс Собі Крістенсен, Микола Фробениус і Ерленд Лу.  Троє з норвезьких письменників отримали Нобелівську премію з літератури: Б'єрнстьєрне Бйорнсон в 1903 році, Кнут Гамсун в 1920 році і Сігрід Унсет в 1928 році. </vt:lpstr>
      <vt:lpstr>Норвезька кухня обумовлена ​​в першу чергу холодним скандинавським кліматом. Основними компонентами норвезької кухні є риба , м'ясо , каші , хліб і молочні продукти. Для збереження запасів на зиму широко вживається консервування продуктів , як то: в'ялення, маринування , бродіння . До найбільш типовим страв можна віднести лютефіск ( замочена в лужному розчині і вимочений потім у воді сушена риба) , форікол (м'ясо ягняти з капустою і картоплею ) , смербред (відкриті бутерброди ) . Традиційним норвезьким алкогольним напоєм є аквавіт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Норвегії</dc:title>
  <dc:creator>я</dc:creator>
  <cp:lastModifiedBy>я</cp:lastModifiedBy>
  <cp:revision>2</cp:revision>
  <dcterms:created xsi:type="dcterms:W3CDTF">2014-04-08T16:06:05Z</dcterms:created>
  <dcterms:modified xsi:type="dcterms:W3CDTF">2014-04-08T16:20:03Z</dcterms:modified>
</cp:coreProperties>
</file>