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D86FA6-5988-4EEF-9F77-D6AB5EBC5A4C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BE4ED2-27B5-4BFF-A724-9F9792C4A8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Файл:Flag of Germany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51648" cy="5214974"/>
          </a:xfrm>
        </p:spPr>
        <p:txBody>
          <a:bodyPr>
            <a:normAutofit/>
          </a:bodyPr>
          <a:lstStyle/>
          <a:p>
            <a:pPr algn="ctr"/>
            <a:r>
              <a:rPr lang="uk-UA" sz="9600" i="1" dirty="0" smtClean="0">
                <a:solidFill>
                  <a:schemeClr val="tx1"/>
                </a:solidFill>
              </a:rPr>
              <a:t>Федеративна</a:t>
            </a:r>
            <a:r>
              <a:rPr lang="uk-UA" sz="9600" i="1" dirty="0" smtClean="0"/>
              <a:t> </a:t>
            </a:r>
            <a:br>
              <a:rPr lang="uk-UA" sz="9600" i="1" dirty="0" smtClean="0"/>
            </a:br>
            <a:r>
              <a:rPr lang="uk-UA" sz="9600" i="1" dirty="0" smtClean="0">
                <a:solidFill>
                  <a:schemeClr val="tx1"/>
                </a:solidFill>
              </a:rPr>
              <a:t>Республіка</a:t>
            </a:r>
            <a:r>
              <a:rPr lang="uk-UA" sz="9600" i="1" dirty="0" smtClean="0"/>
              <a:t> </a:t>
            </a:r>
            <a:br>
              <a:rPr lang="uk-UA" sz="9600" i="1" dirty="0" smtClean="0"/>
            </a:br>
            <a:r>
              <a:rPr lang="uk-UA" sz="9600" i="1" dirty="0" smtClean="0">
                <a:solidFill>
                  <a:schemeClr val="tx1"/>
                </a:solidFill>
              </a:rPr>
              <a:t>Німеччина</a:t>
            </a:r>
            <a:r>
              <a:rPr lang="uk-UA" sz="9600" i="1" dirty="0" smtClean="0"/>
              <a:t> </a:t>
            </a:r>
            <a:endParaRPr lang="ru-RU" sz="9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Реформи Л.</a:t>
            </a:r>
            <a:r>
              <a:rPr lang="uk-UA" dirty="0" err="1" smtClean="0"/>
              <a:t>Ерхарда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Комплекс </a:t>
            </a:r>
            <a:r>
              <a:rPr lang="ru-RU" sz="2800" dirty="0" err="1" smtClean="0"/>
              <a:t>успішних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соціально-економічних</a:t>
            </a:r>
            <a:r>
              <a:rPr lang="ru-RU" sz="2800" dirty="0" smtClean="0"/>
              <a:t> реформ в ФРН, </a:t>
            </a:r>
            <a:r>
              <a:rPr lang="ru-RU" sz="2800" dirty="0" err="1" smtClean="0"/>
              <a:t>здійснених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протягом</a:t>
            </a:r>
            <a:r>
              <a:rPr lang="ru-RU" sz="2800" dirty="0" smtClean="0"/>
              <a:t> 1948-1965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за </a:t>
            </a:r>
            <a:r>
              <a:rPr lang="ru-RU" sz="2800" dirty="0" err="1" smtClean="0"/>
              <a:t>ініціативою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Л. </a:t>
            </a:r>
            <a:r>
              <a:rPr lang="ru-RU" sz="2800" dirty="0" err="1" smtClean="0"/>
              <a:t>Ерхарда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активної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підтримки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першого</a:t>
            </a:r>
            <a:r>
              <a:rPr lang="ru-RU" sz="2800" dirty="0" smtClean="0"/>
              <a:t> канцлера ФРН Конрада </a:t>
            </a:r>
            <a:r>
              <a:rPr lang="ru-RU" sz="2800" dirty="0" err="1" smtClean="0"/>
              <a:t>Аденауера</a:t>
            </a:r>
            <a:r>
              <a:rPr lang="ru-RU" sz="2800" dirty="0" smtClean="0"/>
              <a:t>. Комплекс включав до себе: </a:t>
            </a:r>
            <a:r>
              <a:rPr lang="ru-RU" sz="2800" dirty="0" err="1" smtClean="0"/>
              <a:t>конфіскаційну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грошову</a:t>
            </a:r>
            <a:r>
              <a:rPr lang="ru-RU" sz="2800" dirty="0" smtClean="0"/>
              <a:t> реформу (1948);  </a:t>
            </a:r>
            <a:r>
              <a:rPr lang="ru-RU" sz="2800" dirty="0" err="1" smtClean="0"/>
              <a:t>скасування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адміністративного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розподілу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ліберальну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цінову</a:t>
            </a:r>
            <a:r>
              <a:rPr lang="ru-RU" sz="2800" dirty="0" smtClean="0"/>
              <a:t> реформу (1948); </a:t>
            </a:r>
            <a:r>
              <a:rPr lang="ru-RU" sz="2800" dirty="0" err="1" smtClean="0"/>
              <a:t>оновлення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традиційних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галузей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 (</a:t>
            </a:r>
            <a:r>
              <a:rPr lang="ru-RU" sz="2800" dirty="0" err="1" smtClean="0"/>
              <a:t>маши­нобуді­вна</a:t>
            </a:r>
            <a:r>
              <a:rPr lang="ru-RU" sz="2800" dirty="0" smtClean="0"/>
              <a:t>, </a:t>
            </a:r>
            <a:r>
              <a:rPr lang="ru-RU" sz="2800" dirty="0" err="1" smtClean="0"/>
              <a:t>хімічна</a:t>
            </a:r>
            <a:r>
              <a:rPr lang="ru-RU" sz="2800" dirty="0" smtClean="0"/>
              <a:t>, </a:t>
            </a:r>
            <a:r>
              <a:rPr lang="ru-RU" sz="2800" dirty="0" err="1" smtClean="0"/>
              <a:t>електротехнічна</a:t>
            </a:r>
            <a:r>
              <a:rPr lang="ru-RU" sz="2800" dirty="0" smtClean="0"/>
              <a:t>, </a:t>
            </a:r>
            <a:r>
              <a:rPr lang="ru-RU" sz="2800" dirty="0" err="1" smtClean="0"/>
              <a:t>електронна</a:t>
            </a:r>
            <a:r>
              <a:rPr lang="ru-RU" sz="2800" dirty="0" smtClean="0"/>
              <a:t>)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(</a:t>
            </a:r>
            <a:r>
              <a:rPr lang="ru-RU" sz="2800" dirty="0" err="1" smtClean="0"/>
              <a:t>на­фтохімічна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виробництво</a:t>
            </a:r>
            <a:r>
              <a:rPr lang="ru-RU" sz="2800" dirty="0" smtClean="0"/>
              <a:t> ЕОМ) за </a:t>
            </a:r>
            <a:r>
              <a:rPr lang="ru-RU" sz="2800" dirty="0" err="1" smtClean="0"/>
              <a:t>рахунок</a:t>
            </a:r>
            <a:r>
              <a:rPr lang="ru-RU" sz="2800" dirty="0" smtClean="0"/>
              <a:t> </a:t>
            </a:r>
            <a:r>
              <a:rPr lang="ru-RU" sz="2800" dirty="0" err="1" smtClean="0"/>
              <a:t>іноземних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національ­них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при­ватних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бюджетних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інвестицій</a:t>
            </a:r>
            <a:r>
              <a:rPr lang="ru-RU" sz="2800" dirty="0" smtClean="0"/>
              <a:t>; </a:t>
            </a:r>
            <a:r>
              <a:rPr lang="ru-RU" sz="2800" dirty="0" err="1" smtClean="0"/>
              <a:t>практичне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теорії</a:t>
            </a:r>
            <a:r>
              <a:rPr lang="ru-RU" sz="2800" dirty="0" smtClean="0"/>
              <a:t> “</a:t>
            </a:r>
            <a:r>
              <a:rPr lang="ru-RU" sz="2800" dirty="0" err="1" smtClean="0"/>
              <a:t>соціаль­ної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ринкової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”, яка </a:t>
            </a:r>
            <a:r>
              <a:rPr lang="ru-RU" sz="2800" dirty="0" err="1" smtClean="0"/>
              <a:t>поєднувала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приватну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ініціативу</a:t>
            </a:r>
            <a:r>
              <a:rPr lang="ru-RU" sz="2800" dirty="0" smtClean="0"/>
              <a:t>, </a:t>
            </a:r>
            <a:r>
              <a:rPr lang="ru-RU" sz="2800" dirty="0" err="1" smtClean="0"/>
              <a:t>вільну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конкуренцію</a:t>
            </a:r>
            <a:r>
              <a:rPr lang="ru-RU" sz="2800" dirty="0" smtClean="0"/>
              <a:t>;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Внутрішня політика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У 1969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соціал-демократичного</a:t>
            </a:r>
            <a:r>
              <a:rPr lang="ru-RU" dirty="0" smtClean="0"/>
              <a:t> федерального канцлера </a:t>
            </a:r>
            <a:r>
              <a:rPr lang="ru-RU" dirty="0" err="1" smtClean="0"/>
              <a:t>Віллі</a:t>
            </a:r>
            <a:r>
              <a:rPr lang="ru-RU" dirty="0" smtClean="0"/>
              <a:t> Брандта </a:t>
            </a:r>
            <a:r>
              <a:rPr lang="ru-RU" dirty="0" err="1" smtClean="0"/>
              <a:t>розпочати</a:t>
            </a:r>
            <a:r>
              <a:rPr lang="ru-RU" dirty="0" smtClean="0"/>
              <a:t> «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східну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дозволила ФРН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Заходом </a:t>
            </a:r>
            <a:r>
              <a:rPr lang="ru-RU" dirty="0" err="1" smtClean="0"/>
              <a:t>і</a:t>
            </a:r>
            <a:r>
              <a:rPr lang="ru-RU" dirty="0" smtClean="0"/>
              <a:t> Сходом,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Польщею</a:t>
            </a:r>
            <a:r>
              <a:rPr lang="ru-RU" dirty="0" smtClean="0"/>
              <a:t> 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визнанню</a:t>
            </a:r>
            <a:r>
              <a:rPr lang="ru-RU" dirty="0" smtClean="0"/>
              <a:t> кордону по </a:t>
            </a:r>
            <a:r>
              <a:rPr lang="ru-RU" dirty="0" err="1" smtClean="0"/>
              <a:t>Одеру-Нейсе</a:t>
            </a:r>
            <a:r>
              <a:rPr lang="ru-RU" dirty="0" smtClean="0"/>
              <a:t> на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та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договірно</a:t>
            </a:r>
            <a:r>
              <a:rPr lang="ru-RU" dirty="0" smtClean="0"/>
              <a:t> </a:t>
            </a:r>
            <a:r>
              <a:rPr lang="ru-RU" dirty="0" err="1" smtClean="0"/>
              <a:t>врегульованих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Східною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661513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Прихід до влади блоку ХДС\ХСС – ВДП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На початку 1980-х років у країні уповільнивсь економічний розвиток,загострились соціальні проблеми. У 1982 р. ВДП вийшла з коаліції з СДПН і перейшла на бік ХДС \ХСС. Новим канцлером ФРН став лідер ХДС Г.Коль.</a:t>
            </a:r>
            <a:br>
              <a:rPr lang="uk-UA" dirty="0" smtClean="0"/>
            </a:br>
            <a:r>
              <a:rPr lang="uk-UA" dirty="0" smtClean="0"/>
              <a:t>ХДС став народною партією. Г. Коль перебував на посаді канцлера 16 років.</a:t>
            </a:r>
            <a:br>
              <a:rPr lang="uk-UA" dirty="0" smtClean="0"/>
            </a:br>
            <a:r>
              <a:rPr lang="uk-UA" dirty="0" smtClean="0"/>
              <a:t>Незабаром у ФРН почалось економічне піднесення (з 1983р.). Країна стала найбільшим експортером товарів і капіталів.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Коль Гельмут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2714620"/>
            <a:ext cx="4114800" cy="256509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</a:t>
            </a:r>
            <a:r>
              <a:rPr lang="vi-VN" b="1" dirty="0" smtClean="0"/>
              <a:t>Ге́льмут Коль</a:t>
            </a:r>
            <a:r>
              <a:rPr lang="vi-VN" dirty="0" smtClean="0"/>
              <a:t>— німецький політик, канцлер </a:t>
            </a:r>
            <a:r>
              <a:rPr lang="vi-VN" u="sng" dirty="0" smtClean="0"/>
              <a:t>Федеративної Республіки Німеччини</a:t>
            </a:r>
            <a:r>
              <a:rPr lang="vi-VN" dirty="0" smtClean="0"/>
              <a:t>.</a:t>
            </a:r>
            <a:endParaRPr lang="ru-RU" dirty="0"/>
          </a:p>
        </p:txBody>
      </p:sp>
      <p:pic>
        <p:nvPicPr>
          <p:cNvPr id="26626" name="Picture 2" descr="Гельмут КольHelmut Josef Michael Koh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85992"/>
            <a:ext cx="4071966" cy="2556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Єдина Німеччина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3 </a:t>
            </a:r>
            <a:r>
              <a:rPr lang="ru-RU" dirty="0" err="1" smtClean="0"/>
              <a:t>жовтня</a:t>
            </a:r>
            <a:r>
              <a:rPr lang="ru-RU" dirty="0" smtClean="0"/>
              <a:t> 1990 року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статті</a:t>
            </a:r>
            <a:r>
              <a:rPr lang="ru-RU" dirty="0" smtClean="0"/>
              <a:t> 23 </a:t>
            </a:r>
            <a:r>
              <a:rPr lang="ru-RU" dirty="0" err="1" smtClean="0"/>
              <a:t>Конституції</a:t>
            </a:r>
            <a:r>
              <a:rPr lang="ru-RU" dirty="0" smtClean="0"/>
              <a:t> ФРН,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проголошене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НДР до ФРН. Канцлером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став Г.Коль.</a:t>
            </a:r>
          </a:p>
          <a:p>
            <a:pPr algn="ctr">
              <a:buNone/>
            </a:pPr>
            <a:r>
              <a:rPr lang="uk-UA" dirty="0" smtClean="0"/>
              <a:t>   Відтворення єдиної Німеччини відбулось мирним демократичним шляхом. Геополітична обстановка у світі зазнала кардинальних змін.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Німеччина на початку ХХІ століття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 Після </a:t>
            </a:r>
            <a:r>
              <a:rPr lang="uk-UA" dirty="0" err="1" smtClean="0"/>
              <a:t>пармалентських</a:t>
            </a:r>
            <a:r>
              <a:rPr lang="uk-UA" dirty="0" smtClean="0"/>
              <a:t> виборів 2002р.   гострий дефіцит бюджету , пов’язаний з величезними і постійно зростаючими витратами на соціальні потреби, викликав кризові явища в економіці. </a:t>
            </a:r>
          </a:p>
          <a:p>
            <a:pPr algn="ctr">
              <a:buNone/>
            </a:pPr>
            <a:r>
              <a:rPr lang="uk-UA" dirty="0" smtClean="0"/>
              <a:t>    Ухвалене рішення про створення </a:t>
            </a:r>
            <a:r>
              <a:rPr lang="uk-UA" dirty="0" err="1" smtClean="0"/>
              <a:t>“великої</a:t>
            </a:r>
            <a:r>
              <a:rPr lang="uk-UA" dirty="0" smtClean="0"/>
              <a:t> </a:t>
            </a:r>
            <a:r>
              <a:rPr lang="uk-UA" dirty="0" err="1" smtClean="0"/>
              <a:t>коаліції”</a:t>
            </a:r>
            <a:r>
              <a:rPr lang="uk-UA" dirty="0" smtClean="0"/>
              <a:t> і коаліційного уряду на чолі з лідером ХДС А.</a:t>
            </a:r>
            <a:r>
              <a:rPr lang="uk-UA" dirty="0" err="1" smtClean="0"/>
              <a:t>Меркель</a:t>
            </a:r>
            <a:r>
              <a:rPr lang="uk-UA" dirty="0" smtClean="0"/>
              <a:t>. На сьогодні економічний потенціал Німеччини залишається одним з найпотужніших у світі.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pPr algn="ctr"/>
            <a:r>
              <a:rPr lang="uk-UA" dirty="0" err="1" smtClean="0"/>
              <a:t>Меркель</a:t>
            </a:r>
            <a:r>
              <a:rPr lang="uk-UA" dirty="0" smtClean="0"/>
              <a:t> Ангела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935480"/>
            <a:ext cx="4043362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b="1" dirty="0" smtClean="0"/>
              <a:t>Анґе́ла Дороте́я Ме́ркель</a:t>
            </a:r>
            <a:r>
              <a:rPr lang="vi-VN" dirty="0" smtClean="0"/>
              <a:t> — німецький політик, лідер ХДС, з 2005-го року —Федеральний Канцлер Німеччини. Перша</a:t>
            </a:r>
            <a:r>
              <a:rPr lang="uk-UA" dirty="0" smtClean="0"/>
              <a:t> </a:t>
            </a:r>
            <a:r>
              <a:rPr lang="vi-VN" dirty="0" smtClean="0"/>
              <a:t>жінка </a:t>
            </a:r>
            <a:r>
              <a:rPr lang="uk-UA" dirty="0" smtClean="0"/>
              <a:t> </a:t>
            </a:r>
            <a:r>
              <a:rPr lang="vi-VN" u="sng" dirty="0" smtClean="0"/>
              <a:t>Федеральний Канцлер Німеччини</a:t>
            </a:r>
            <a:r>
              <a:rPr lang="vi-VN" dirty="0" smtClean="0"/>
              <a:t>.</a:t>
            </a:r>
            <a:endParaRPr lang="ru-RU" dirty="0"/>
          </a:p>
        </p:txBody>
      </p:sp>
      <p:pic>
        <p:nvPicPr>
          <p:cNvPr id="23554" name="Picture 2" descr="Анґела МеркельDr. Angela Dorothea Merk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3000396" cy="4937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Українсько-німецькі відносини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17 січня 1992 р. між двома державами були встановлені дипломатичні відносини. Німеччина є партнером номер один для України в Європі. В останні роки значно розширилося співробітництво двох держав у сфері науки,освіти і культури. Укладені партнерські угоди про співпрацю.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Зміст: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Німеччина в післявоєнні часи</a:t>
            </a:r>
          </a:p>
          <a:p>
            <a:r>
              <a:rPr lang="uk-UA" dirty="0" smtClean="0"/>
              <a:t>Утворення ФРН</a:t>
            </a:r>
          </a:p>
          <a:p>
            <a:r>
              <a:rPr lang="uk-UA" sz="2800" dirty="0" smtClean="0"/>
              <a:t>Символіка ФРН</a:t>
            </a:r>
          </a:p>
          <a:p>
            <a:r>
              <a:rPr lang="vi-VN" sz="2800" dirty="0" smtClean="0"/>
              <a:t>Ко́нрад Герман Йозеф Адена́уер</a:t>
            </a:r>
            <a:endParaRPr lang="uk-UA" sz="2800" dirty="0" smtClean="0"/>
          </a:p>
          <a:p>
            <a:r>
              <a:rPr lang="uk-UA" dirty="0" smtClean="0"/>
              <a:t>Політичний курс К.</a:t>
            </a:r>
            <a:r>
              <a:rPr lang="vi-VN" dirty="0" smtClean="0"/>
              <a:t> Адена́уер</a:t>
            </a:r>
            <a:endParaRPr lang="uk-UA" dirty="0" smtClean="0"/>
          </a:p>
          <a:p>
            <a:r>
              <a:rPr lang="uk-UA" dirty="0" err="1" smtClean="0"/>
              <a:t>“Економічне</a:t>
            </a:r>
            <a:r>
              <a:rPr lang="uk-UA" dirty="0" smtClean="0"/>
              <a:t> </a:t>
            </a:r>
            <a:r>
              <a:rPr lang="uk-UA" dirty="0" err="1" smtClean="0"/>
              <a:t>диво”</a:t>
            </a:r>
            <a:endParaRPr lang="uk-UA" dirty="0" smtClean="0"/>
          </a:p>
          <a:p>
            <a:r>
              <a:rPr lang="ru-RU" dirty="0" err="1" smtClean="0"/>
              <a:t>Людвіг</a:t>
            </a:r>
            <a:r>
              <a:rPr lang="ru-RU" dirty="0" smtClean="0"/>
              <a:t> </a:t>
            </a:r>
            <a:r>
              <a:rPr lang="ru-RU" dirty="0" err="1" smtClean="0"/>
              <a:t>Ерхард</a:t>
            </a:r>
            <a:endParaRPr lang="ru-RU" dirty="0" smtClean="0"/>
          </a:p>
          <a:p>
            <a:r>
              <a:rPr lang="uk-UA" dirty="0" smtClean="0"/>
              <a:t>Реформи Л.</a:t>
            </a:r>
            <a:r>
              <a:rPr lang="uk-UA" dirty="0" err="1" smtClean="0"/>
              <a:t>Ерхарда</a:t>
            </a:r>
            <a:endParaRPr lang="uk-UA" dirty="0" smtClean="0"/>
          </a:p>
          <a:p>
            <a:r>
              <a:rPr lang="uk-UA" dirty="0" smtClean="0"/>
              <a:t>Внутрішня політика</a:t>
            </a:r>
          </a:p>
          <a:p>
            <a:r>
              <a:rPr lang="uk-UA" dirty="0" smtClean="0"/>
              <a:t>Прихід до влади блоку ХДС\ХСС – ВДП</a:t>
            </a:r>
          </a:p>
          <a:p>
            <a:r>
              <a:rPr lang="uk-UA" dirty="0" smtClean="0"/>
              <a:t>Коль Гельмут  </a:t>
            </a:r>
          </a:p>
          <a:p>
            <a:r>
              <a:rPr lang="uk-UA" dirty="0" smtClean="0"/>
              <a:t>Єдина Німеччина</a:t>
            </a:r>
          </a:p>
          <a:p>
            <a:r>
              <a:rPr lang="uk-UA" dirty="0" smtClean="0"/>
              <a:t>Німеччина на початку ХХІ століття </a:t>
            </a:r>
          </a:p>
          <a:p>
            <a:r>
              <a:rPr lang="uk-UA" dirty="0" err="1" smtClean="0"/>
              <a:t>Меркель</a:t>
            </a:r>
            <a:r>
              <a:rPr lang="uk-UA" dirty="0" smtClean="0"/>
              <a:t> Ангела </a:t>
            </a:r>
          </a:p>
          <a:p>
            <a:r>
              <a:rPr lang="uk-UA" dirty="0" smtClean="0"/>
              <a:t>Українсько-німецькі відносини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uk-UA" dirty="0" smtClean="0"/>
              <a:t>Німеччина в післявоєнні часи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у 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державність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призупинена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відокремлені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а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розділена</a:t>
            </a:r>
            <a:r>
              <a:rPr lang="ru-RU" dirty="0" smtClean="0"/>
              <a:t> на 4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: </a:t>
            </a:r>
            <a:r>
              <a:rPr lang="ru-RU" dirty="0" err="1" smtClean="0"/>
              <a:t>радянську</a:t>
            </a:r>
            <a:r>
              <a:rPr lang="ru-RU" dirty="0" smtClean="0"/>
              <a:t>, </a:t>
            </a:r>
            <a:r>
              <a:rPr lang="ru-RU" dirty="0" err="1" smtClean="0"/>
              <a:t>американську</a:t>
            </a:r>
            <a:r>
              <a:rPr lang="ru-RU" dirty="0" smtClean="0"/>
              <a:t>, </a:t>
            </a:r>
            <a:r>
              <a:rPr lang="ru-RU" dirty="0" err="1" smtClean="0"/>
              <a:t>британську</a:t>
            </a:r>
            <a:r>
              <a:rPr lang="ru-RU" dirty="0" smtClean="0"/>
              <a:t> та </a:t>
            </a:r>
            <a:r>
              <a:rPr lang="ru-RU" dirty="0" err="1" smtClean="0"/>
              <a:t>французьку</a:t>
            </a:r>
            <a:r>
              <a:rPr lang="ru-RU" dirty="0" smtClean="0"/>
              <a:t>. 1949 року на </a:t>
            </a:r>
            <a:r>
              <a:rPr lang="ru-RU" dirty="0" err="1" smtClean="0"/>
              <a:t>територіях</a:t>
            </a:r>
            <a:r>
              <a:rPr lang="ru-RU" dirty="0" smtClean="0"/>
              <a:t> </a:t>
            </a:r>
            <a:r>
              <a:rPr lang="ru-RU" dirty="0" err="1" smtClean="0"/>
              <a:t>американської</a:t>
            </a:r>
            <a:r>
              <a:rPr lang="ru-RU" dirty="0" smtClean="0"/>
              <a:t>, </a:t>
            </a:r>
            <a:r>
              <a:rPr lang="ru-RU" dirty="0" err="1" smtClean="0"/>
              <a:t>британської</a:t>
            </a:r>
            <a:r>
              <a:rPr lang="ru-RU" dirty="0" smtClean="0"/>
              <a:t> та </a:t>
            </a:r>
            <a:r>
              <a:rPr lang="ru-RU" dirty="0" err="1" smtClean="0"/>
              <a:t>французької</a:t>
            </a:r>
            <a:r>
              <a:rPr lang="ru-RU" dirty="0" smtClean="0"/>
              <a:t> зон </a:t>
            </a:r>
            <a:r>
              <a:rPr lang="ru-RU" dirty="0" err="1" smtClean="0"/>
              <a:t>окупації</a:t>
            </a:r>
            <a:r>
              <a:rPr lang="ru-RU" dirty="0" smtClean="0"/>
              <a:t> створена 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 (ФРН),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 — </a:t>
            </a:r>
            <a:r>
              <a:rPr lang="ru-RU" u="sng" dirty="0" err="1" smtClean="0"/>
              <a:t>Німецька</a:t>
            </a:r>
            <a:r>
              <a:rPr lang="ru-RU" u="sng" dirty="0" smtClean="0"/>
              <a:t> Демократична </a:t>
            </a:r>
            <a:r>
              <a:rPr lang="ru-RU" u="sng" dirty="0" err="1" smtClean="0"/>
              <a:t>республіка</a:t>
            </a:r>
            <a:r>
              <a:rPr lang="ru-RU" dirty="0" smtClean="0"/>
              <a:t> (НДР).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Утворення ФРН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20 </a:t>
            </a:r>
            <a:r>
              <a:rPr lang="ru-RU" dirty="0" err="1" smtClean="0"/>
              <a:t>вересня</a:t>
            </a:r>
            <a:r>
              <a:rPr lang="ru-RU" dirty="0" smtClean="0"/>
              <a:t> 1949 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окупаційних</a:t>
            </a:r>
            <a:r>
              <a:rPr lang="ru-RU" dirty="0" smtClean="0"/>
              <a:t> зон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(ФРН).</a:t>
            </a:r>
            <a:endParaRPr lang="ru-RU" dirty="0"/>
          </a:p>
        </p:txBody>
      </p:sp>
      <p:pic>
        <p:nvPicPr>
          <p:cNvPr id="1026" name="Picture 2" descr="Файл:West Germany 1956-1990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514600"/>
            <a:ext cx="4286250" cy="4343400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214686"/>
            <a:ext cx="4572032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За формою правління – парламентська</a:t>
            </a:r>
            <a:r>
              <a:rPr kumimoji="0" lang="uk-UA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республіка.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Файл:Coat of arms of Germany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2571768" cy="3341625"/>
          </a:xfrm>
          <a:prstGeom prst="rect">
            <a:avLst/>
          </a:prstGeom>
          <a:noFill/>
        </p:spPr>
      </p:pic>
      <p:pic>
        <p:nvPicPr>
          <p:cNvPr id="17414" name="Picture 6" descr="Flag of Germany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428868"/>
            <a:ext cx="4429156" cy="265749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14546" y="785794"/>
            <a:ext cx="50686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 smtClean="0"/>
              <a:t>Символіка ФРН</a:t>
            </a:r>
            <a:endParaRPr lang="uk-UA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642918"/>
            <a:ext cx="4471990" cy="56816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b="1" dirty="0" smtClean="0"/>
              <a:t>Ко́нрад Герман Йозеф Адена́уер</a:t>
            </a:r>
            <a:r>
              <a:rPr lang="vi-VN" dirty="0" smtClean="0"/>
              <a:t>  —</a:t>
            </a:r>
            <a:r>
              <a:rPr lang="ru-RU" dirty="0" smtClean="0"/>
              <a:t>(5 </a:t>
            </a:r>
            <a:r>
              <a:rPr lang="ru-RU" dirty="0" err="1" smtClean="0"/>
              <a:t>січня</a:t>
            </a:r>
            <a:r>
              <a:rPr lang="ru-RU" dirty="0" smtClean="0"/>
              <a:t> 1876 — †19 </a:t>
            </a:r>
            <a:r>
              <a:rPr lang="ru-RU" dirty="0" err="1" smtClean="0"/>
              <a:t>квітня</a:t>
            </a:r>
            <a:r>
              <a:rPr lang="ru-RU" dirty="0" smtClean="0"/>
              <a:t> 1967 року ) </a:t>
            </a:r>
            <a:r>
              <a:rPr lang="vi-VN" dirty="0" smtClean="0"/>
              <a:t>німецький</a:t>
            </a:r>
            <a:r>
              <a:rPr lang="uk-UA" dirty="0" smtClean="0"/>
              <a:t> </a:t>
            </a:r>
            <a:r>
              <a:rPr lang="vi-VN" dirty="0" smtClean="0"/>
              <a:t>політик, співзасновник Християнсько-демократичного союзу. Перший канцлер Західної Німеччини (1949–1963). Відіграв значну роль у творенніФРН як незалежної демократичної держави, пов'язаної із Заходом. Разом із президентом Франції де Голлем він працював над примиренням Франції та Німеччини й посиленням Західного блоку в Європі.</a:t>
            </a:r>
            <a:endParaRPr lang="ru-RU" dirty="0"/>
          </a:p>
        </p:txBody>
      </p:sp>
      <p:pic>
        <p:nvPicPr>
          <p:cNvPr id="4" name="Picture 2" descr="http://www.peoples.ru/state/king/germany/adenauer/adenauer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3380657" cy="5062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Політичний курс К.</a:t>
            </a:r>
            <a:r>
              <a:rPr lang="vi-VN" b="1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Адена́уер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543956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Уряд К. </a:t>
            </a:r>
            <a:r>
              <a:rPr lang="vi-VN" dirty="0" smtClean="0"/>
              <a:t>Адена́уер</a:t>
            </a:r>
            <a:r>
              <a:rPr lang="uk-UA" dirty="0" smtClean="0"/>
              <a:t>а взяв курс на європейську </a:t>
            </a:r>
            <a:r>
              <a:rPr lang="uk-UA" dirty="0" err="1" smtClean="0"/>
              <a:t>інтреграцію</a:t>
            </a:r>
            <a:r>
              <a:rPr lang="uk-UA" dirty="0" smtClean="0"/>
              <a:t>. У 1952 р. на території ФРН був скасований окупаційний режим. У 1955 р. ФРН стала членом НАТО,потім увійшла в ЄЕС. Відбулось історичне примирення з Францією. </a:t>
            </a:r>
            <a:endParaRPr lang="ru-RU" dirty="0"/>
          </a:p>
        </p:txBody>
      </p:sp>
      <p:pic>
        <p:nvPicPr>
          <p:cNvPr id="18436" name="Picture 4" descr="https://upload.wikimedia.org/wikipedia/commons/thumb/6/64/Muenze_2dm_adenauer.jpg/180px-Muenze_2dm_adenau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2705815" cy="267575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6286520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Монета 1969 г.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профілем</a:t>
            </a:r>
            <a:r>
              <a:rPr lang="ru-RU" dirty="0"/>
              <a:t> </a:t>
            </a:r>
            <a:r>
              <a:rPr lang="ru-RU" dirty="0" err="1"/>
              <a:t>Аденауера</a:t>
            </a:r>
            <a:endParaRPr lang="ru-RU" dirty="0"/>
          </a:p>
        </p:txBody>
      </p:sp>
      <p:pic>
        <p:nvPicPr>
          <p:cNvPr id="18438" name="Picture 6" descr="https://upload.wikimedia.org/wikipedia/commons/thumb/2/24/Stamps_of_Germany_%28BRD%29_1968%2C_MiNr_557.jpg/120px-Stamps_of_Germany_%28BRD%29_1968%2C_MiNr_5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2714644" cy="23300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628" y="6072206"/>
            <a:ext cx="414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Поштова</a:t>
            </a:r>
            <a:r>
              <a:rPr lang="ru-RU" dirty="0"/>
              <a:t> </a:t>
            </a:r>
            <a:r>
              <a:rPr lang="ru-RU" dirty="0" smtClean="0"/>
              <a:t>марка ФРН</a:t>
            </a:r>
            <a:r>
              <a:rPr lang="ru-RU" dirty="0"/>
              <a:t>, </a:t>
            </a:r>
            <a:r>
              <a:rPr lang="ru-RU" dirty="0" err="1"/>
              <a:t>присвячена</a:t>
            </a:r>
            <a:r>
              <a:rPr lang="ru-RU" dirty="0"/>
              <a:t> К. </a:t>
            </a:r>
            <a:r>
              <a:rPr lang="ru-RU" dirty="0" err="1"/>
              <a:t>Аденауерові</a:t>
            </a:r>
            <a:r>
              <a:rPr lang="ru-RU" dirty="0"/>
              <a:t>, </a:t>
            </a:r>
            <a:r>
              <a:rPr lang="ru-RU" dirty="0" smtClean="0"/>
              <a:t>1968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uk-UA" dirty="0" err="1" smtClean="0"/>
              <a:t>“Економічне</a:t>
            </a:r>
            <a:r>
              <a:rPr lang="uk-UA" dirty="0" smtClean="0"/>
              <a:t> </a:t>
            </a:r>
            <a:r>
              <a:rPr lang="uk-UA" dirty="0" err="1" smtClean="0"/>
              <a:t>диво”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vi-VN" b="1" dirty="0" smtClean="0"/>
              <a:t>«Економі́чне ди́во»</a:t>
            </a:r>
            <a:r>
              <a:rPr lang="uk-UA" b="1" dirty="0" smtClean="0"/>
              <a:t> -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стрімкого</a:t>
            </a:r>
            <a:r>
              <a:rPr lang="ru-RU" dirty="0" smtClean="0"/>
              <a:t> 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 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та </a:t>
            </a:r>
            <a:r>
              <a:rPr lang="ru-RU" dirty="0" err="1" smtClean="0"/>
              <a:t>регіонів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Причини: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а)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відроджувалося</a:t>
            </a:r>
            <a:r>
              <a:rPr lang="ru-RU" dirty="0" smtClean="0"/>
              <a:t> на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технічній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б) </a:t>
            </a:r>
            <a:r>
              <a:rPr lang="ru-RU" dirty="0" err="1" smtClean="0"/>
              <a:t>розвивалися</a:t>
            </a:r>
            <a:r>
              <a:rPr lang="ru-RU" dirty="0" smtClean="0"/>
              <a:t> 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електроніка</a:t>
            </a:r>
            <a:r>
              <a:rPr lang="ru-RU" dirty="0" smtClean="0"/>
              <a:t>, </a:t>
            </a:r>
            <a:r>
              <a:rPr lang="ru-RU" dirty="0" err="1" smtClean="0"/>
              <a:t>нафтохімія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.;</a:t>
            </a:r>
          </a:p>
          <a:p>
            <a:pPr>
              <a:buNone/>
            </a:pPr>
            <a:r>
              <a:rPr lang="ru-RU" dirty="0" smtClean="0"/>
              <a:t> в) </a:t>
            </a:r>
            <a:r>
              <a:rPr lang="ru-RU" dirty="0" err="1" smtClean="0"/>
              <a:t>раціонально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використовувалися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за "планом Маршалла" (2,7 млрд. дол., </a:t>
            </a:r>
            <a:r>
              <a:rPr lang="ru-RU" dirty="0" err="1" smtClean="0"/>
              <a:t>з</a:t>
            </a:r>
            <a:r>
              <a:rPr lang="ru-RU" dirty="0" smtClean="0"/>
              <a:t> них 0,5 млрд. як </a:t>
            </a:r>
            <a:r>
              <a:rPr lang="ru-RU" dirty="0" err="1" smtClean="0"/>
              <a:t>подарунок</a:t>
            </a:r>
            <a:r>
              <a:rPr lang="ru-RU" dirty="0" smtClean="0"/>
              <a:t>), </a:t>
            </a:r>
            <a:r>
              <a:rPr lang="ru-RU" dirty="0" err="1" smtClean="0"/>
              <a:t>кошти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державного бюджету,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виділялися</a:t>
            </a:r>
            <a:r>
              <a:rPr lang="ru-RU" dirty="0" smtClean="0"/>
              <a:t> для </a:t>
            </a:r>
            <a:r>
              <a:rPr lang="ru-RU" dirty="0" err="1" smtClean="0"/>
              <a:t>інвестування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</a:t>
            </a:r>
            <a:r>
              <a:rPr lang="ru-RU" dirty="0" err="1" smtClean="0"/>
              <a:t>самофінансування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10 млн. </a:t>
            </a:r>
            <a:r>
              <a:rPr lang="ru-RU" dirty="0" err="1" smtClean="0"/>
              <a:t>переселенців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та </a:t>
            </a:r>
            <a:r>
              <a:rPr lang="ru-RU" dirty="0" err="1" smtClean="0"/>
              <a:t>Східної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як резерв </a:t>
            </a:r>
            <a:r>
              <a:rPr lang="ru-RU" dirty="0" err="1" smtClean="0"/>
              <a:t>дешевої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диспропорцій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</a:t>
            </a:r>
            <a:r>
              <a:rPr lang="ru-RU" dirty="0" err="1" smtClean="0"/>
              <a:t>місткий</a:t>
            </a:r>
            <a:r>
              <a:rPr lang="ru-RU" dirty="0" smtClean="0"/>
              <a:t> </a:t>
            </a:r>
            <a:r>
              <a:rPr lang="ru-RU" dirty="0" err="1" smtClean="0"/>
              <a:t>внутрішній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дешевизна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зумовили</a:t>
            </a:r>
            <a:r>
              <a:rPr lang="ru-RU" dirty="0" smtClean="0"/>
              <a:t> </a:t>
            </a:r>
            <a:r>
              <a:rPr lang="ru-RU" dirty="0" err="1" smtClean="0"/>
              <a:t>приплив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капіталів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247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Людвіг</a:t>
            </a:r>
            <a:r>
              <a:rPr lang="ru-RU" b="1" dirty="0" smtClean="0"/>
              <a:t> </a:t>
            </a:r>
            <a:r>
              <a:rPr lang="ru-RU" b="1" dirty="0" err="1" smtClean="0"/>
              <a:t>Ерхард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500174"/>
            <a:ext cx="4229072" cy="4674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Міністр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в </a:t>
            </a:r>
            <a:r>
              <a:rPr lang="ru-RU" dirty="0" err="1" smtClean="0"/>
              <a:t>уряді</a:t>
            </a:r>
            <a:r>
              <a:rPr lang="ru-RU" dirty="0" smtClean="0"/>
              <a:t> Конрада </a:t>
            </a:r>
            <a:r>
              <a:rPr lang="ru-RU" dirty="0" err="1" smtClean="0"/>
              <a:t>Аденауера</a:t>
            </a:r>
            <a:r>
              <a:rPr lang="ru-RU" dirty="0" smtClean="0"/>
              <a:t> 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наступник</a:t>
            </a:r>
            <a:r>
              <a:rPr lang="ru-RU" dirty="0" smtClean="0"/>
              <a:t> на посту федерального канцлера (1963–1966), </a:t>
            </a:r>
            <a:r>
              <a:rPr lang="ru-RU" dirty="0" err="1" smtClean="0"/>
              <a:t>християнський</a:t>
            </a:r>
            <a:r>
              <a:rPr lang="ru-RU" dirty="0" smtClean="0"/>
              <a:t> демократ (ХДС).</a:t>
            </a:r>
            <a:endParaRPr lang="ru-RU" dirty="0"/>
          </a:p>
        </p:txBody>
      </p:sp>
      <p:pic>
        <p:nvPicPr>
          <p:cNvPr id="21506" name="Picture 2" descr="Людвіг Ерга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709279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392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Федеративна  Республіка  Німеччина </vt:lpstr>
      <vt:lpstr>Зміст:</vt:lpstr>
      <vt:lpstr>Німеччина в післявоєнні часи</vt:lpstr>
      <vt:lpstr>Утворення ФРН</vt:lpstr>
      <vt:lpstr>Презентация PowerPoint</vt:lpstr>
      <vt:lpstr>Презентация PowerPoint</vt:lpstr>
      <vt:lpstr>Політичний курс К. Адена́уер</vt:lpstr>
      <vt:lpstr>“Економічне диво”</vt:lpstr>
      <vt:lpstr>Людвіг Ерхард </vt:lpstr>
      <vt:lpstr>Реформи Л.Ерхарда</vt:lpstr>
      <vt:lpstr>Внутрішня політика</vt:lpstr>
      <vt:lpstr>Прихід до влади блоку ХДС\ХСС – ВДП </vt:lpstr>
      <vt:lpstr>Коль Гельмут </vt:lpstr>
      <vt:lpstr>Єдина Німеччина </vt:lpstr>
      <vt:lpstr>Німеччина на початку ХХІ століття </vt:lpstr>
      <vt:lpstr>Меркель Ангела </vt:lpstr>
      <vt:lpstr>Українсько-німецькі відносини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Овруч</cp:lastModifiedBy>
  <cp:revision>13</cp:revision>
  <dcterms:created xsi:type="dcterms:W3CDTF">2014-10-26T16:14:50Z</dcterms:created>
  <dcterms:modified xsi:type="dcterms:W3CDTF">2014-10-26T20:38:35Z</dcterms:modified>
</cp:coreProperties>
</file>