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71" r:id="rId10"/>
    <p:sldId id="265" r:id="rId11"/>
    <p:sldId id="269" r:id="rId12"/>
    <p:sldId id="272" r:id="rId13"/>
    <p:sldId id="273" r:id="rId14"/>
    <p:sldId id="270" r:id="rId15"/>
    <p:sldId id="268" r:id="rId16"/>
    <p:sldId id="274" r:id="rId17"/>
    <p:sldId id="282" r:id="rId18"/>
    <p:sldId id="275" r:id="rId19"/>
    <p:sldId id="284" r:id="rId20"/>
    <p:sldId id="285" r:id="rId21"/>
    <p:sldId id="287" r:id="rId22"/>
    <p:sldId id="283" r:id="rId23"/>
    <p:sldId id="277" r:id="rId24"/>
    <p:sldId id="279" r:id="rId25"/>
    <p:sldId id="278" r:id="rId26"/>
    <p:sldId id="280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k.wikipedia.org/wiki/%D0%A4%D0%B0%D0%B9%D0%BB:Flag_of_the_United_Kingdom.sv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hyperlink" Target="http://uk.wikipedia.org/wiki/%D0%A4%D0%B0%D0%B9%D0%BB:Royal_Coat_of_Arms_of_the_United_Kingdom.sv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0%B0%D0%B9%D0%BB:Ulster_banner.svg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://uk.wikipedia.org/wiki/%D0%A4%D0%B0%D0%B9%D0%BB:Flag_of_England.sv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A4%D0%B0%D0%B9%D0%BB:Flag_of_Scotland.svg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9.png"/><Relationship Id="rId10" Type="http://schemas.openxmlformats.org/officeDocument/2006/relationships/image" Target="../media/image12.jpeg"/><Relationship Id="rId4" Type="http://schemas.openxmlformats.org/officeDocument/2006/relationships/hyperlink" Target="http://uk.wikipedia.org/wiki/%D0%A4%D0%B0%D0%B9%D0%BB:Flag_of_Wales_2.svg" TargetMode="Externa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Велика Британія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++++Фотки\Географія\загруже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04630"/>
            <a:ext cx="1866122" cy="2276669"/>
          </a:xfrm>
          <a:prstGeom prst="doubleWave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D:\++++Фотки\Географія\загружено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-152400"/>
            <a:ext cx="3657600" cy="2739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D:\My downloads\Photo\ВБ\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796132"/>
            <a:ext cx="4597400" cy="3061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		Сполучене Королівство відрізняється, навіть серед країн західної Європи, малою долею населення (близько 2%), зайнятого в сільському господарстві. Британське сільське господарство інтенсивне та комерційне, з високим рівнем механізації. Його підтримка спочатку національною політикою, а згодом і Єдиною сільськогосподарською політикою (ЄСП) ЄС, призвела до того, що продуктивність виробництва деякої сільськогосподарської продукції перевищила попит.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Сільське господарство </a:t>
            </a:r>
            <a:endParaRPr lang="ru-RU" dirty="0"/>
          </a:p>
        </p:txBody>
      </p:sp>
      <p:pic>
        <p:nvPicPr>
          <p:cNvPr id="4099" name="Picture 3" descr="D:\++++Фотки\Географія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733800"/>
            <a:ext cx="3218298" cy="2114550"/>
          </a:xfrm>
          <a:prstGeom prst="rect">
            <a:avLst/>
          </a:prstGeom>
          <a:noFill/>
        </p:spPr>
      </p:pic>
      <p:pic>
        <p:nvPicPr>
          <p:cNvPr id="4100" name="Picture 4" descr="D:\++++Фотки\Географія\загружено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599" y="1295400"/>
            <a:ext cx="3340011" cy="213223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		Найголовніші сільськогосподарські культури — пшениця, ячмінь, овес,          цукрові буряки, картопля і рапс. Тоді як істотний відсоток пшениці, ячменю і рапсу ідуть на корм тваринам, багато із залишку обробляється для людського споживання. Сполучене Королівство досягло високого рівня самостійності у виробництві основної сільськогосподарської продукції за винятком цукру і сиру.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D:\++++Фотки\Географія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00200"/>
            <a:ext cx="2857500" cy="1600200"/>
          </a:xfrm>
          <a:prstGeom prst="rect">
            <a:avLst/>
          </a:prstGeom>
          <a:noFill/>
        </p:spPr>
      </p:pic>
      <p:pic>
        <p:nvPicPr>
          <p:cNvPr id="5123" name="Picture 3" descr="D:\++++Фотки\Географія\images (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657600"/>
            <a:ext cx="2590800" cy="20726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експортні</a:t>
            </a:r>
            <a:r>
              <a:rPr lang="ru-RU" b="1" dirty="0" smtClean="0"/>
              <a:t> </a:t>
            </a:r>
            <a:r>
              <a:rPr lang="ru-RU" b="1" dirty="0" err="1" smtClean="0"/>
              <a:t>товари</a:t>
            </a:r>
            <a:r>
              <a:rPr lang="ru-RU" b="1" dirty="0" smtClean="0"/>
              <a:t>: </a:t>
            </a:r>
            <a:r>
              <a:rPr lang="ru-RU" dirty="0" err="1" smtClean="0"/>
              <a:t>машини</a:t>
            </a:r>
            <a:r>
              <a:rPr lang="ru-RU" dirty="0" smtClean="0"/>
              <a:t>, </a:t>
            </a:r>
            <a:r>
              <a:rPr lang="ru-RU" dirty="0" err="1" smtClean="0"/>
              <a:t>промислові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, </a:t>
            </a:r>
            <a:r>
              <a:rPr lang="ru-RU" dirty="0" err="1" smtClean="0"/>
              <a:t>аерокосмічне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та </a:t>
            </a:r>
            <a:r>
              <a:rPr lang="ru-RU" dirty="0" err="1" smtClean="0"/>
              <a:t>електроніка</a:t>
            </a:r>
            <a:r>
              <a:rPr lang="ru-RU" dirty="0" smtClean="0"/>
              <a:t>, </a:t>
            </a:r>
            <a:r>
              <a:rPr lang="ru-RU" dirty="0" err="1" smtClean="0"/>
              <a:t>медичне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наукове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, </a:t>
            </a:r>
            <a:r>
              <a:rPr lang="ru-RU" dirty="0" err="1" smtClean="0"/>
              <a:t>продукція</a:t>
            </a:r>
            <a:r>
              <a:rPr lang="ru-RU" dirty="0" smtClean="0"/>
              <a:t> </a:t>
            </a:r>
            <a:r>
              <a:rPr lang="ru-RU" dirty="0" err="1" smtClean="0"/>
              <a:t>фармацевтичної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, сира </a:t>
            </a:r>
            <a:r>
              <a:rPr lang="ru-RU" dirty="0" err="1" smtClean="0"/>
              <a:t>нафта</a:t>
            </a:r>
            <a:r>
              <a:rPr lang="ru-RU" dirty="0" smtClean="0"/>
              <a:t>, </a:t>
            </a:r>
            <a:r>
              <a:rPr lang="ru-RU" dirty="0" err="1" smtClean="0"/>
              <a:t>паливо</a:t>
            </a:r>
            <a:r>
              <a:rPr lang="ru-RU" dirty="0" smtClean="0"/>
              <a:t>, </a:t>
            </a:r>
            <a:r>
              <a:rPr lang="ru-RU" dirty="0" err="1" smtClean="0"/>
              <a:t>хімікати</a:t>
            </a:r>
            <a:r>
              <a:rPr lang="ru-RU" dirty="0" smtClean="0"/>
              <a:t>, </a:t>
            </a:r>
            <a:r>
              <a:rPr lang="ru-RU" dirty="0" err="1" smtClean="0"/>
              <a:t>продовольство</a:t>
            </a:r>
            <a:r>
              <a:rPr lang="ru-RU" dirty="0" smtClean="0"/>
              <a:t>, </a:t>
            </a:r>
            <a:r>
              <a:rPr lang="ru-RU" dirty="0" err="1" smtClean="0"/>
              <a:t>напої</a:t>
            </a:r>
            <a:r>
              <a:rPr lang="ru-RU" dirty="0" smtClean="0"/>
              <a:t>, тютюн. </a:t>
            </a:r>
            <a:r>
              <a:rPr lang="ru-RU" b="1" dirty="0" err="1" smtClean="0"/>
              <a:t>Основними</a:t>
            </a:r>
            <a:r>
              <a:rPr lang="ru-RU" b="1" dirty="0" smtClean="0"/>
              <a:t> </a:t>
            </a:r>
            <a:r>
              <a:rPr lang="ru-RU" b="1" dirty="0" err="1" smtClean="0"/>
              <a:t>торговельними</a:t>
            </a:r>
            <a:r>
              <a:rPr lang="ru-RU" b="1" dirty="0" smtClean="0"/>
              <a:t> партнерами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dirty="0" smtClean="0"/>
              <a:t>США, </a:t>
            </a:r>
            <a:r>
              <a:rPr lang="ru-RU" dirty="0" err="1" smtClean="0"/>
              <a:t>Німеччина</a:t>
            </a:r>
            <a:r>
              <a:rPr lang="ru-RU" dirty="0" smtClean="0"/>
              <a:t>, </a:t>
            </a:r>
            <a:r>
              <a:rPr lang="ru-RU" dirty="0" err="1" smtClean="0"/>
              <a:t>Франція</a:t>
            </a:r>
            <a:r>
              <a:rPr lang="ru-RU" dirty="0" smtClean="0"/>
              <a:t>, </a:t>
            </a:r>
            <a:r>
              <a:rPr lang="ru-RU" dirty="0" err="1" smtClean="0"/>
              <a:t>Ірландія</a:t>
            </a:r>
            <a:r>
              <a:rPr lang="ru-RU" dirty="0" smtClean="0"/>
              <a:t>, </a:t>
            </a:r>
            <a:r>
              <a:rPr lang="ru-RU" dirty="0" err="1" smtClean="0"/>
              <a:t>Нідерланди</a:t>
            </a:r>
            <a:r>
              <a:rPr lang="ru-RU" dirty="0" smtClean="0"/>
              <a:t>, </a:t>
            </a:r>
            <a:r>
              <a:rPr lang="ru-RU" dirty="0" err="1" smtClean="0"/>
              <a:t>Бельгія</a:t>
            </a:r>
            <a:r>
              <a:rPr lang="ru-RU" dirty="0" smtClean="0"/>
              <a:t>, </a:t>
            </a:r>
            <a:r>
              <a:rPr lang="ru-RU" dirty="0" err="1" smtClean="0"/>
              <a:t>Іспанія</a:t>
            </a:r>
            <a:r>
              <a:rPr lang="ru-RU" dirty="0" smtClean="0"/>
              <a:t>, </a:t>
            </a:r>
            <a:r>
              <a:rPr lang="ru-RU" dirty="0" err="1" smtClean="0"/>
              <a:t>Італія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Зовнішньоекономічна діяльність</a:t>
            </a:r>
            <a:endParaRPr lang="ru-RU" dirty="0"/>
          </a:p>
        </p:txBody>
      </p:sp>
      <p:pic>
        <p:nvPicPr>
          <p:cNvPr id="2050" name="Picture 2" descr="D:\++++Фотки\Географія\загружено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295399"/>
            <a:ext cx="3810000" cy="2512391"/>
          </a:xfrm>
          <a:prstGeom prst="rect">
            <a:avLst/>
          </a:prstGeom>
          <a:noFill/>
        </p:spPr>
      </p:pic>
      <p:pic>
        <p:nvPicPr>
          <p:cNvPr id="2051" name="Picture 3" descr="D:\++++Фотки\Географія\Stand--Deli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86200"/>
            <a:ext cx="4248469" cy="31146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Імпортує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промислові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, </a:t>
            </a:r>
            <a:r>
              <a:rPr lang="ru-RU" dirty="0" err="1" smtClean="0"/>
              <a:t>машини</a:t>
            </a:r>
            <a:r>
              <a:rPr lang="ru-RU" dirty="0" smtClean="0"/>
              <a:t>, </a:t>
            </a:r>
            <a:r>
              <a:rPr lang="ru-RU" dirty="0" err="1" smtClean="0"/>
              <a:t>паливо</a:t>
            </a:r>
            <a:r>
              <a:rPr lang="ru-RU" dirty="0" smtClean="0"/>
              <a:t>, </a:t>
            </a:r>
            <a:r>
              <a:rPr lang="ru-RU" dirty="0" err="1" smtClean="0"/>
              <a:t>рудні</a:t>
            </a:r>
            <a:r>
              <a:rPr lang="ru-RU" dirty="0" smtClean="0"/>
              <a:t> </a:t>
            </a:r>
            <a:r>
              <a:rPr lang="ru-RU" dirty="0" err="1" smtClean="0"/>
              <a:t>концентрати</a:t>
            </a:r>
            <a:r>
              <a:rPr lang="ru-RU" dirty="0" smtClean="0"/>
              <a:t>, </a:t>
            </a:r>
            <a:r>
              <a:rPr lang="ru-RU" dirty="0" err="1" smtClean="0"/>
              <a:t>харчові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, США, Китаю, </a:t>
            </a:r>
            <a:r>
              <a:rPr lang="ru-RU" dirty="0" err="1" smtClean="0"/>
              <a:t>Нідерландів</a:t>
            </a:r>
            <a:r>
              <a:rPr lang="ru-RU" dirty="0" smtClean="0"/>
              <a:t>, </a:t>
            </a:r>
            <a:r>
              <a:rPr lang="ru-RU" dirty="0" err="1" smtClean="0"/>
              <a:t>Франції</a:t>
            </a:r>
            <a:r>
              <a:rPr lang="ru-RU" dirty="0" smtClean="0"/>
              <a:t>, </a:t>
            </a:r>
            <a:r>
              <a:rPr lang="ru-RU" dirty="0" err="1" smtClean="0"/>
              <a:t>Бельгії</a:t>
            </a:r>
            <a:r>
              <a:rPr lang="ru-RU" dirty="0" smtClean="0"/>
              <a:t>, </a:t>
            </a:r>
            <a:r>
              <a:rPr lang="ru-RU" dirty="0" err="1" smtClean="0"/>
              <a:t>Норвегії</a:t>
            </a:r>
            <a:r>
              <a:rPr lang="ru-RU" dirty="0" smtClean="0"/>
              <a:t>, </a:t>
            </a:r>
            <a:r>
              <a:rPr lang="ru-RU" dirty="0" err="1" smtClean="0"/>
              <a:t>Італії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++++Фотки\Географія\yak-vidkriti-ce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66800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D:\++++Фотки\Географія\загружено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810000"/>
            <a:ext cx="4409161" cy="27479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b="0" dirty="0" smtClean="0"/>
              <a:t>Культура </a:t>
            </a:r>
            <a:endParaRPr lang="ru-RU" b="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		Культура Сполученого Королівства багата і різноманітна. Вона в значній мірі впливає на культуру в світовому масштабі. Велика Британія має сильні культурні зв'язки зі своїми колишніми колоніями, особливо з тими державами, де англійська мова є державною. Значний внесок в британську культуру за останні півстоліття внесли іммігранти з Південної Азії та з країн Карибського басейну.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http://ukrmap.su/program2010/g11/g10-11_24_files/image006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209800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dirty="0" err="1" smtClean="0"/>
              <a:t>Лондонське</a:t>
            </a:r>
            <a:r>
              <a:rPr lang="ru-RU" b="0" dirty="0" smtClean="0"/>
              <a:t> око</a:t>
            </a:r>
            <a:endParaRPr lang="ru-RU" dirty="0"/>
          </a:p>
        </p:txBody>
      </p:sp>
      <p:pic>
        <p:nvPicPr>
          <p:cNvPr id="2050" name="Picture 2" descr="D:\++++Фотки\Географія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81200"/>
            <a:ext cx="6324600" cy="4208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++++Фотки\Географія\London-days.-London-Eye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6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/>
              <a:t>Стоунхендж</a:t>
            </a:r>
            <a:endParaRPr lang="ru-RU" dirty="0"/>
          </a:p>
        </p:txBody>
      </p:sp>
      <p:pic>
        <p:nvPicPr>
          <p:cNvPr id="8194" name="Picture 2" descr="D:\++++Фотки\Географія\080922144016-Stonehen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010400" cy="4389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++++Фотки\Географія\stounhendzh-v-sumerkah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Офіційна назва:</a:t>
            </a:r>
          </a:p>
          <a:p>
            <a:pPr>
              <a:buNone/>
            </a:pPr>
            <a:r>
              <a:rPr lang="uk-UA" dirty="0" smtClean="0"/>
              <a:t>Сполучене Королівство </a:t>
            </a:r>
          </a:p>
          <a:p>
            <a:pPr>
              <a:buNone/>
            </a:pPr>
            <a:r>
              <a:rPr lang="uk-UA" dirty="0" smtClean="0"/>
              <a:t>Великої Британії та </a:t>
            </a:r>
          </a:p>
          <a:p>
            <a:pPr>
              <a:buNone/>
            </a:pPr>
            <a:r>
              <a:rPr lang="uk-UA" dirty="0" smtClean="0"/>
              <a:t>Північної Ірландії;</a:t>
            </a:r>
          </a:p>
          <a:p>
            <a:pPr>
              <a:buNone/>
            </a:pPr>
            <a:r>
              <a:rPr lang="uk-UA" dirty="0" smtClean="0"/>
              <a:t>Площа: 244,1тис.км</a:t>
            </a:r>
            <a:r>
              <a:rPr lang="ru-RU" baseline="30000" dirty="0" smtClean="0"/>
              <a:t>2</a:t>
            </a:r>
          </a:p>
          <a:p>
            <a:pPr>
              <a:buNone/>
            </a:pPr>
            <a:r>
              <a:rPr lang="uk-UA" dirty="0" smtClean="0"/>
              <a:t>Населення: 61,8 млн. осіб;</a:t>
            </a:r>
          </a:p>
          <a:p>
            <a:pPr>
              <a:buNone/>
            </a:pPr>
            <a:r>
              <a:rPr lang="uk-UA" dirty="0" smtClean="0"/>
              <a:t>Столиця: Лондон;</a:t>
            </a:r>
          </a:p>
          <a:p>
            <a:pPr>
              <a:buNone/>
            </a:pPr>
            <a:r>
              <a:rPr lang="uk-UA" dirty="0" smtClean="0"/>
              <a:t>Офіційна мова: </a:t>
            </a:r>
          </a:p>
          <a:p>
            <a:pPr>
              <a:buNone/>
            </a:pPr>
            <a:r>
              <a:rPr lang="uk-UA" dirty="0" smtClean="0"/>
              <a:t>англійська;</a:t>
            </a:r>
          </a:p>
          <a:p>
            <a:pPr>
              <a:buNone/>
            </a:pPr>
            <a:r>
              <a:rPr lang="uk-UA" dirty="0" smtClean="0"/>
              <a:t>Грошова одиниця: фунт </a:t>
            </a:r>
          </a:p>
          <a:p>
            <a:pPr>
              <a:buNone/>
            </a:pPr>
            <a:r>
              <a:rPr lang="uk-UA" dirty="0" smtClean="0"/>
              <a:t>стерлінгів;</a:t>
            </a:r>
          </a:p>
          <a:p>
            <a:pPr>
              <a:buNone/>
            </a:pPr>
            <a:r>
              <a:rPr lang="uk-UA" dirty="0" smtClean="0"/>
              <a:t>Кількість федеральних </a:t>
            </a:r>
          </a:p>
          <a:p>
            <a:pPr>
              <a:buNone/>
            </a:pPr>
            <a:r>
              <a:rPr lang="uk-UA" dirty="0" smtClean="0"/>
              <a:t>земель: 4.</a:t>
            </a:r>
            <a:endParaRPr lang="ru-RU" dirty="0"/>
          </a:p>
        </p:txBody>
      </p:sp>
      <p:pic>
        <p:nvPicPr>
          <p:cNvPr id="7" name="Содержимое 6" descr="Прапор Великої Британії">
            <a:hlinkClick r:id="rId2" tooltip="&quot;Прапор Великої Британії&quot;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57200"/>
            <a:ext cx="1647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Герб Великої Британії">
            <a:hlinkClick r:id="rId4" tooltip="&quot;Герб Великої Британії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228600"/>
            <a:ext cx="18526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Desktop\загружен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80060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dirty="0" err="1" smtClean="0"/>
              <a:t>Букінгемський</a:t>
            </a:r>
            <a:r>
              <a:rPr lang="ru-RU" b="0" dirty="0" smtClean="0"/>
              <a:t> палац</a:t>
            </a:r>
            <a:endParaRPr lang="ru-RU" dirty="0"/>
          </a:p>
        </p:txBody>
      </p:sp>
      <p:pic>
        <p:nvPicPr>
          <p:cNvPr id="4098" name="Picture 2" descr="D:\++++Фотки\Географія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5791200" cy="4377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/>
              <a:t>Біг-Бен</a:t>
            </a:r>
            <a:endParaRPr lang="ru-RU" dirty="0"/>
          </a:p>
        </p:txBody>
      </p:sp>
      <p:pic>
        <p:nvPicPr>
          <p:cNvPr id="12290" name="Picture 2" descr="D:\++++Фотки\Географія\64049266_21557198_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90600"/>
            <a:ext cx="60198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dirty="0" err="1" smtClean="0"/>
              <a:t>Вестмінстерський</a:t>
            </a:r>
            <a:r>
              <a:rPr lang="ru-RU" b="0" dirty="0" smtClean="0"/>
              <a:t> палац</a:t>
            </a:r>
            <a:endParaRPr lang="ru-RU" dirty="0"/>
          </a:p>
        </p:txBody>
      </p:sp>
      <p:pic>
        <p:nvPicPr>
          <p:cNvPr id="5122" name="Picture 2" descr="D:\++++Фотки\Географія\загружен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81200"/>
            <a:ext cx="5943600" cy="3704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++++Фотки\Географія\0_40955_cc5cf287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5754" y="1143000"/>
            <a:ext cx="9199754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dirty="0" err="1" smtClean="0"/>
              <a:t>Тауерський</a:t>
            </a:r>
            <a:r>
              <a:rPr lang="ru-RU" b="0" dirty="0" smtClean="0"/>
              <a:t> </a:t>
            </a:r>
            <a:r>
              <a:rPr lang="ru-RU" b="0" dirty="0" err="1" smtClean="0"/>
              <a:t>міст</a:t>
            </a:r>
            <a:endParaRPr lang="ru-RU" dirty="0"/>
          </a:p>
        </p:txBody>
      </p:sp>
      <p:pic>
        <p:nvPicPr>
          <p:cNvPr id="9218" name="Picture 2" descr="D:\++++Фотки\Географія\392461_9414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71600"/>
            <a:ext cx="6477000" cy="4954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++++Фотки\Географія\2cc2a94027ec1612e2769542a5_107763_p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-152400"/>
            <a:ext cx="10573755" cy="701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++++Фотки\Географія\wallpapers_24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++++Фотки\Цветочки\(R)цвето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533400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ДЯКУЮ ЗА УВАГУ!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4114800" cy="4648200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uk-UA" dirty="0" smtClean="0"/>
              <a:t>		 Англія (39 графств, 6 </a:t>
            </a:r>
            <a:r>
              <a:rPr lang="uk-UA" dirty="0" err="1" smtClean="0"/>
              <a:t>метрополітенських</a:t>
            </a:r>
            <a:r>
              <a:rPr lang="uk-UA" dirty="0" smtClean="0"/>
              <a:t> графств та Великий Лондон), адміністративний центр — Лондон;</a:t>
            </a:r>
            <a:endParaRPr lang="ru-RU" dirty="0" smtClean="0"/>
          </a:p>
          <a:p>
            <a:pPr lvl="0">
              <a:buNone/>
            </a:pPr>
            <a:r>
              <a:rPr lang="uk-UA" dirty="0" smtClean="0"/>
              <a:t>		 Уельс (22 унітарні утворення: 9 графств, 3 міста й 10 міст-графств), адміністративний центр — </a:t>
            </a:r>
            <a:r>
              <a:rPr lang="uk-UA" dirty="0" err="1" smtClean="0"/>
              <a:t>Кардіфф</a:t>
            </a:r>
            <a:r>
              <a:rPr lang="uk-UA" dirty="0" smtClean="0"/>
              <a:t>;</a:t>
            </a:r>
            <a:endParaRPr lang="ru-RU" dirty="0" smtClean="0"/>
          </a:p>
          <a:p>
            <a:pPr lvl="0">
              <a:buNone/>
            </a:pPr>
            <a:r>
              <a:rPr lang="uk-UA" dirty="0" smtClean="0"/>
              <a:t>		 Шотландія (12 областей: 9 округів і 3 загальні території), адміністративний центр — Единбург;</a:t>
            </a:r>
            <a:endParaRPr lang="ru-RU" dirty="0" smtClean="0"/>
          </a:p>
          <a:p>
            <a:pPr lvl="0">
              <a:buNone/>
            </a:pPr>
            <a:r>
              <a:rPr lang="uk-UA" dirty="0" smtClean="0"/>
              <a:t>		 Північна Ірландія (26 округів), адміністративний центр — Белфаст.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Flag of England.sv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2209800"/>
            <a:ext cx="590550" cy="30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lag of Wales 2.sv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429000"/>
            <a:ext cx="628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lag of Scotland.sv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4724400"/>
            <a:ext cx="476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Ulster banner.svg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0600" y="5943600"/>
            <a:ext cx="4762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++++Фотки\Географія\загружено (2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67400" y="1905000"/>
            <a:ext cx="2619375" cy="1743075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Велика Британія складається з 4 головних адміністративно-політичних частин (історичні країни):</a:t>
            </a:r>
            <a:endParaRPr lang="ru-RU" dirty="0"/>
          </a:p>
        </p:txBody>
      </p:sp>
      <p:pic>
        <p:nvPicPr>
          <p:cNvPr id="11" name="Рисунок 10" descr="http://ukrmap.su/program2010/g11/g10-11_24_files/image005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86400" y="4114800"/>
            <a:ext cx="30099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b="1" dirty="0" smtClean="0"/>
              <a:t>		</a:t>
            </a:r>
            <a:r>
              <a:rPr lang="ru-RU" dirty="0" smtClean="0"/>
              <a:t>Велика </a:t>
            </a:r>
            <a:r>
              <a:rPr lang="ru-RU" dirty="0" err="1" smtClean="0"/>
              <a:t>Британія</a:t>
            </a:r>
            <a:r>
              <a:rPr lang="ru-RU" dirty="0" smtClean="0"/>
              <a:t> – держава на </a:t>
            </a:r>
            <a:r>
              <a:rPr lang="ru-RU" dirty="0" err="1" smtClean="0"/>
              <a:t>північному</a:t>
            </a:r>
            <a:r>
              <a:rPr lang="ru-RU" dirty="0" smtClean="0"/>
              <a:t> </a:t>
            </a:r>
            <a:r>
              <a:rPr lang="ru-RU" dirty="0" err="1" smtClean="0"/>
              <a:t>заході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, </a:t>
            </a:r>
            <a:r>
              <a:rPr lang="ru-RU" dirty="0" err="1" smtClean="0"/>
              <a:t>розташована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Британських</a:t>
            </a:r>
            <a:r>
              <a:rPr lang="ru-RU" dirty="0" smtClean="0"/>
              <a:t> островах, </a:t>
            </a:r>
            <a:r>
              <a:rPr lang="ru-RU" dirty="0" err="1" smtClean="0"/>
              <a:t>омивається</a:t>
            </a:r>
            <a:r>
              <a:rPr lang="ru-RU" dirty="0" smtClean="0"/>
              <a:t> водами </a:t>
            </a:r>
            <a:r>
              <a:rPr lang="ru-RU" dirty="0" err="1" smtClean="0"/>
              <a:t>Атлантичного</a:t>
            </a:r>
            <a:r>
              <a:rPr lang="ru-RU" dirty="0" smtClean="0"/>
              <a:t> океану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морів</a:t>
            </a:r>
            <a:r>
              <a:rPr lang="ru-RU" dirty="0" smtClean="0"/>
              <a:t> – </a:t>
            </a:r>
            <a:r>
              <a:rPr lang="ru-RU" dirty="0" err="1" smtClean="0"/>
              <a:t>Північного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Ірландського</a:t>
            </a:r>
            <a:r>
              <a:rPr lang="ru-RU" dirty="0" smtClean="0"/>
              <a:t>, протоками Ла-Манш, Па-де-Кале </a:t>
            </a:r>
            <a:r>
              <a:rPr lang="ru-RU" dirty="0" err="1" smtClean="0"/>
              <a:t>відділяється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, </a:t>
            </a:r>
            <a:r>
              <a:rPr lang="ru-RU" dirty="0" err="1" smtClean="0"/>
              <a:t>Північним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Святого Георга – </a:t>
            </a:r>
            <a:r>
              <a:rPr lang="ru-RU" dirty="0" err="1" smtClean="0"/>
              <a:t>від</a:t>
            </a:r>
            <a:r>
              <a:rPr lang="ru-RU" dirty="0" smtClean="0"/>
              <a:t> острова </a:t>
            </a:r>
            <a:r>
              <a:rPr lang="ru-RU" dirty="0" err="1" smtClean="0"/>
              <a:t>Ірландія</a:t>
            </a:r>
            <a:r>
              <a:rPr lang="ru-RU" dirty="0" smtClean="0"/>
              <a:t>. </a:t>
            </a:r>
            <a:r>
              <a:rPr lang="ru-RU" dirty="0" err="1" smtClean="0"/>
              <a:t>Найближчими</a:t>
            </a:r>
            <a:r>
              <a:rPr lang="ru-RU" dirty="0" smtClean="0"/>
              <a:t> </a:t>
            </a:r>
            <a:r>
              <a:rPr lang="ru-RU" dirty="0" err="1" smtClean="0"/>
              <a:t>сусідами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Франція</a:t>
            </a:r>
            <a:r>
              <a:rPr lang="ru-RU" dirty="0" smtClean="0"/>
              <a:t> та </a:t>
            </a:r>
            <a:r>
              <a:rPr lang="ru-RU" dirty="0" err="1" smtClean="0"/>
              <a:t>Бельгія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</a:t>
            </a:r>
            <a:r>
              <a:rPr lang="uk-UA" dirty="0" err="1" smtClean="0"/>
              <a:t>ографічне</a:t>
            </a:r>
            <a:r>
              <a:rPr lang="uk-UA" dirty="0" smtClean="0"/>
              <a:t> положення </a:t>
            </a:r>
            <a:endParaRPr lang="ru-RU" dirty="0"/>
          </a:p>
        </p:txBody>
      </p:sp>
      <p:pic>
        <p:nvPicPr>
          <p:cNvPr id="1026" name="Picture 2" descr="D:\++++Фотки\Географія\map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19201"/>
            <a:ext cx="4114800" cy="544616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7670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Берегова </a:t>
            </a:r>
            <a:r>
              <a:rPr lang="ru-RU" dirty="0" err="1" smtClean="0"/>
              <a:t>лінія</a:t>
            </a:r>
            <a:r>
              <a:rPr lang="ru-RU" dirty="0" smtClean="0"/>
              <a:t> </a:t>
            </a:r>
            <a:r>
              <a:rPr lang="ru-RU" dirty="0" err="1" smtClean="0"/>
              <a:t>розчленована</a:t>
            </a:r>
            <a:r>
              <a:rPr lang="ru-RU" dirty="0" smtClean="0"/>
              <a:t> затоками, </a:t>
            </a:r>
            <a:r>
              <a:rPr lang="ru-RU" dirty="0" err="1" smtClean="0"/>
              <a:t>фіордами</a:t>
            </a:r>
            <a:r>
              <a:rPr lang="ru-RU" dirty="0" smtClean="0"/>
              <a:t> та </a:t>
            </a:r>
            <a:r>
              <a:rPr lang="ru-RU" dirty="0" err="1" smtClean="0"/>
              <a:t>естуаріями</a:t>
            </a:r>
            <a:r>
              <a:rPr lang="ru-RU" dirty="0" smtClean="0"/>
              <a:t>, </a:t>
            </a:r>
            <a:r>
              <a:rPr lang="ru-RU" dirty="0" err="1" smtClean="0"/>
              <a:t>утворює</a:t>
            </a:r>
            <a:r>
              <a:rPr lang="ru-RU" dirty="0" smtClean="0"/>
              <a:t> </a:t>
            </a:r>
            <a:r>
              <a:rPr lang="ru-RU" dirty="0" err="1" smtClean="0"/>
              <a:t>значні</a:t>
            </a:r>
            <a:r>
              <a:rPr lang="ru-RU" dirty="0" smtClean="0"/>
              <a:t> </a:t>
            </a:r>
            <a:r>
              <a:rPr lang="ru-RU" dirty="0" err="1" smtClean="0"/>
              <a:t>півострови</a:t>
            </a:r>
            <a:r>
              <a:rPr lang="ru-RU" dirty="0" smtClean="0"/>
              <a:t>: </a:t>
            </a:r>
            <a:r>
              <a:rPr lang="ru-RU" dirty="0" err="1" smtClean="0"/>
              <a:t>Уельс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Корнуолл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достатньою</a:t>
            </a:r>
            <a:r>
              <a:rPr lang="ru-RU" dirty="0" smtClean="0"/>
              <a:t>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зручних</a:t>
            </a:r>
            <a:r>
              <a:rPr lang="ru-RU" dirty="0" smtClean="0"/>
              <a:t> бухт,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сприяло</a:t>
            </a:r>
            <a:r>
              <a:rPr lang="ru-RU" dirty="0" smtClean="0"/>
              <a:t> </a:t>
            </a:r>
            <a:r>
              <a:rPr lang="ru-RU" dirty="0" err="1" smtClean="0"/>
              <a:t>зростанню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як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морської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		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Низької</a:t>
            </a:r>
            <a:r>
              <a:rPr lang="ru-RU" dirty="0" smtClean="0"/>
              <a:t> </a:t>
            </a:r>
            <a:r>
              <a:rPr lang="ru-RU" dirty="0" err="1" smtClean="0"/>
              <a:t>Британії</a:t>
            </a:r>
            <a:r>
              <a:rPr lang="ru-RU" dirty="0" smtClean="0"/>
              <a:t> (</a:t>
            </a:r>
            <a:r>
              <a:rPr lang="ru-RU" dirty="0" err="1" smtClean="0"/>
              <a:t>Лондонський</a:t>
            </a:r>
            <a:r>
              <a:rPr lang="ru-RU" dirty="0" smtClean="0"/>
              <a:t> </a:t>
            </a:r>
            <a:r>
              <a:rPr lang="ru-RU" dirty="0" err="1" smtClean="0"/>
              <a:t>басейн</a:t>
            </a:r>
            <a:r>
              <a:rPr lang="ru-RU" dirty="0" smtClean="0"/>
              <a:t>), – </a:t>
            </a:r>
            <a:r>
              <a:rPr lang="ru-RU" dirty="0" err="1" smtClean="0"/>
              <a:t>горбисті</a:t>
            </a:r>
            <a:r>
              <a:rPr lang="ru-RU" dirty="0" smtClean="0"/>
              <a:t> </a:t>
            </a:r>
            <a:r>
              <a:rPr lang="ru-RU" dirty="0" err="1" smtClean="0"/>
              <a:t>рівнини</a:t>
            </a:r>
            <a:r>
              <a:rPr lang="ru-RU" dirty="0" smtClean="0"/>
              <a:t>, </a:t>
            </a:r>
            <a:r>
              <a:rPr lang="ru-RU" dirty="0" err="1" smtClean="0"/>
              <a:t>типовий</a:t>
            </a:r>
            <a:r>
              <a:rPr lang="ru-RU" dirty="0" smtClean="0"/>
              <a:t> пейзаж «</a:t>
            </a:r>
            <a:r>
              <a:rPr lang="ru-RU" dirty="0" err="1" smtClean="0"/>
              <a:t>доброї</a:t>
            </a:r>
            <a:r>
              <a:rPr lang="ru-RU" dirty="0" smtClean="0"/>
              <a:t> </a:t>
            </a:r>
            <a:r>
              <a:rPr lang="ru-RU" dirty="0" err="1" smtClean="0"/>
              <a:t>старої</a:t>
            </a:r>
            <a:r>
              <a:rPr lang="ru-RU" dirty="0" smtClean="0"/>
              <a:t> </a:t>
            </a:r>
            <a:r>
              <a:rPr lang="ru-RU" dirty="0" err="1" smtClean="0"/>
              <a:t>Англії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Природні ресурси та умови</a:t>
            </a:r>
            <a:endParaRPr lang="ru-RU" dirty="0"/>
          </a:p>
        </p:txBody>
      </p:sp>
      <p:pic>
        <p:nvPicPr>
          <p:cNvPr id="13314" name="Picture 2" descr="D:\++++Фотки\Географія\загружено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40045" y="1600200"/>
            <a:ext cx="3582296" cy="2057400"/>
          </a:xfrm>
          <a:prstGeom prst="rect">
            <a:avLst/>
          </a:prstGeom>
          <a:noFill/>
        </p:spPr>
      </p:pic>
      <p:pic>
        <p:nvPicPr>
          <p:cNvPr id="13315" name="Picture 3" descr="D:\++++Фотки\Географія\200804102117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33800"/>
            <a:ext cx="3276600" cy="24574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 </a:t>
            </a:r>
            <a:r>
              <a:rPr lang="ru-RU" dirty="0" err="1" smtClean="0"/>
              <a:t>помірний</a:t>
            </a:r>
            <a:r>
              <a:rPr lang="ru-RU" dirty="0" smtClean="0"/>
              <a:t> </a:t>
            </a:r>
            <a:r>
              <a:rPr lang="ru-RU" dirty="0" err="1" smtClean="0"/>
              <a:t>океанічний</a:t>
            </a:r>
            <a:r>
              <a:rPr lang="ru-RU" dirty="0" smtClean="0"/>
              <a:t>, </a:t>
            </a:r>
            <a:r>
              <a:rPr lang="ru-RU" dirty="0" err="1" smtClean="0"/>
              <a:t>м'який</a:t>
            </a:r>
            <a:r>
              <a:rPr lang="ru-RU" dirty="0" smtClean="0"/>
              <a:t> та </a:t>
            </a:r>
            <a:r>
              <a:rPr lang="ru-RU" dirty="0" err="1" smtClean="0"/>
              <a:t>вологий</a:t>
            </a:r>
            <a:r>
              <a:rPr lang="ru-RU" dirty="0" smtClean="0"/>
              <a:t>. </a:t>
            </a:r>
            <a:r>
              <a:rPr lang="ru-RU" dirty="0" err="1" smtClean="0"/>
              <a:t>Найхолодніший</a:t>
            </a:r>
            <a:r>
              <a:rPr lang="ru-RU" dirty="0" smtClean="0"/>
              <a:t> </a:t>
            </a:r>
            <a:r>
              <a:rPr lang="ru-RU" dirty="0" err="1" smtClean="0"/>
              <a:t>місяць</a:t>
            </a:r>
            <a:r>
              <a:rPr lang="ru-RU" dirty="0" smtClean="0"/>
              <a:t> - </a:t>
            </a:r>
            <a:r>
              <a:rPr lang="ru-RU" dirty="0" err="1" smtClean="0"/>
              <a:t>січень</a:t>
            </a:r>
            <a:r>
              <a:rPr lang="ru-RU" dirty="0" smtClean="0"/>
              <a:t>, температура становить </a:t>
            </a:r>
            <a:r>
              <a:rPr lang="ru-RU" dirty="0" err="1" smtClean="0"/>
              <a:t>від</a:t>
            </a:r>
            <a:r>
              <a:rPr lang="ru-RU" dirty="0" smtClean="0"/>
              <a:t> +3</a:t>
            </a:r>
            <a:r>
              <a:rPr lang="ru-RU" baseline="30000" dirty="0" smtClean="0"/>
              <a:t>о</a:t>
            </a:r>
            <a:r>
              <a:rPr lang="ru-RU" dirty="0" smtClean="0"/>
              <a:t>С до +7</a:t>
            </a:r>
            <a:r>
              <a:rPr lang="ru-RU" baseline="30000" dirty="0" smtClean="0"/>
              <a:t>о</a:t>
            </a:r>
            <a:r>
              <a:rPr lang="ru-RU" dirty="0" smtClean="0"/>
              <a:t>С. </a:t>
            </a:r>
            <a:r>
              <a:rPr lang="ru-RU" dirty="0" err="1" smtClean="0"/>
              <a:t>Найтепліший</a:t>
            </a:r>
            <a:r>
              <a:rPr lang="ru-RU" dirty="0" smtClean="0"/>
              <a:t> </a:t>
            </a:r>
            <a:r>
              <a:rPr lang="ru-RU" dirty="0" err="1" smtClean="0"/>
              <a:t>місяць</a:t>
            </a:r>
            <a:r>
              <a:rPr lang="ru-RU" dirty="0" smtClean="0"/>
              <a:t> </a:t>
            </a:r>
            <a:r>
              <a:rPr lang="ru-RU" dirty="0" err="1" smtClean="0"/>
              <a:t>літа</a:t>
            </a:r>
            <a:r>
              <a:rPr lang="ru-RU" dirty="0" smtClean="0"/>
              <a:t> - </a:t>
            </a:r>
            <a:r>
              <a:rPr lang="ru-RU" dirty="0" err="1" smtClean="0"/>
              <a:t>липень</a:t>
            </a:r>
            <a:r>
              <a:rPr lang="ru-RU" dirty="0" smtClean="0"/>
              <a:t>, температура </a:t>
            </a:r>
            <a:r>
              <a:rPr lang="ru-RU" dirty="0" err="1" smtClean="0"/>
              <a:t>від</a:t>
            </a:r>
            <a:r>
              <a:rPr lang="ru-RU" dirty="0" smtClean="0"/>
              <a:t> +17</a:t>
            </a:r>
            <a:r>
              <a:rPr lang="ru-RU" baseline="30000" dirty="0" smtClean="0"/>
              <a:t>о</a:t>
            </a:r>
            <a:r>
              <a:rPr lang="ru-RU" dirty="0" smtClean="0"/>
              <a:t>C до +17</a:t>
            </a:r>
            <a:r>
              <a:rPr lang="ru-RU" baseline="30000" dirty="0" smtClean="0"/>
              <a:t>о</a:t>
            </a:r>
            <a:r>
              <a:rPr lang="ru-RU" dirty="0" smtClean="0"/>
              <a:t>C. </a:t>
            </a:r>
            <a:r>
              <a:rPr lang="ru-RU" dirty="0" err="1" smtClean="0"/>
              <a:t>Річна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опадів</a:t>
            </a:r>
            <a:r>
              <a:rPr lang="ru-RU" dirty="0" smtClean="0"/>
              <a:t> 600-750 мм, </a:t>
            </a:r>
            <a:r>
              <a:rPr lang="ru-RU" dirty="0" err="1" smtClean="0"/>
              <a:t>більшість</a:t>
            </a:r>
            <a:r>
              <a:rPr lang="ru-RU" dirty="0" smtClean="0"/>
              <a:t>- </a:t>
            </a:r>
            <a:r>
              <a:rPr lang="ru-RU" dirty="0" err="1" smtClean="0"/>
              <a:t>дощі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випадають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вересня</a:t>
            </a:r>
            <a:r>
              <a:rPr lang="ru-RU" dirty="0" smtClean="0"/>
              <a:t> по </a:t>
            </a:r>
            <a:r>
              <a:rPr lang="ru-RU" dirty="0" err="1" smtClean="0"/>
              <a:t>січень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часті</a:t>
            </a:r>
            <a:r>
              <a:rPr lang="ru-RU" dirty="0" smtClean="0"/>
              <a:t> в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 </a:t>
            </a:r>
            <a:r>
              <a:rPr lang="ru-RU" dirty="0" err="1" smtClean="0"/>
              <a:t>тумани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</a:t>
            </a:r>
            <a:r>
              <a:rPr lang="uk-UA" dirty="0" err="1" smtClean="0"/>
              <a:t>імат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6" name="Picture 2" descr="D:\++++Фотки\Географія\загружен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143000"/>
            <a:ext cx="3457575" cy="2300859"/>
          </a:xfrm>
          <a:prstGeom prst="rect">
            <a:avLst/>
          </a:prstGeom>
          <a:noFill/>
        </p:spPr>
      </p:pic>
      <p:pic>
        <p:nvPicPr>
          <p:cNvPr id="1027" name="Picture 3" descr="D:\++++Фотки\Географія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114800"/>
            <a:ext cx="3638550" cy="22676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	82% </a:t>
            </a:r>
            <a:r>
              <a:rPr lang="ru-RU" dirty="0" err="1" smtClean="0"/>
              <a:t>англійці</a:t>
            </a:r>
            <a:r>
              <a:rPr lang="ru-RU" dirty="0" smtClean="0"/>
              <a:t>, </a:t>
            </a:r>
            <a:r>
              <a:rPr lang="ru-RU" dirty="0" err="1" smtClean="0"/>
              <a:t>решта</a:t>
            </a:r>
            <a:r>
              <a:rPr lang="ru-RU" dirty="0" smtClean="0"/>
              <a:t> 18% </a:t>
            </a:r>
            <a:r>
              <a:rPr lang="ru-RU" dirty="0" err="1" smtClean="0"/>
              <a:t>представляють</a:t>
            </a:r>
            <a:r>
              <a:rPr lang="ru-RU" dirty="0" smtClean="0"/>
              <a:t> </a:t>
            </a:r>
            <a:r>
              <a:rPr lang="ru-RU" dirty="0" err="1" smtClean="0"/>
              <a:t>шотландці</a:t>
            </a:r>
            <a:r>
              <a:rPr lang="ru-RU" dirty="0" smtClean="0"/>
              <a:t>, </a:t>
            </a:r>
            <a:r>
              <a:rPr lang="ru-RU" dirty="0" err="1" smtClean="0"/>
              <a:t>валлійці</a:t>
            </a:r>
            <a:r>
              <a:rPr lang="ru-RU" dirty="0" smtClean="0"/>
              <a:t> та </a:t>
            </a:r>
            <a:r>
              <a:rPr lang="ru-RU" dirty="0" err="1" smtClean="0"/>
              <a:t>ірландці</a:t>
            </a:r>
            <a:r>
              <a:rPr lang="ru-RU" dirty="0" smtClean="0"/>
              <a:t>. Для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характерний</a:t>
            </a:r>
            <a:r>
              <a:rPr lang="ru-RU" dirty="0" smtClean="0"/>
              <a:t> </a:t>
            </a:r>
            <a:r>
              <a:rPr lang="ru-RU" dirty="0" err="1" smtClean="0"/>
              <a:t>низький</a:t>
            </a:r>
            <a:r>
              <a:rPr lang="ru-RU" dirty="0" smtClean="0"/>
              <a:t> </a:t>
            </a:r>
            <a:r>
              <a:rPr lang="ru-RU" dirty="0" err="1" smtClean="0"/>
              <a:t>приріст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uk-UA" dirty="0" err="1" smtClean="0"/>
              <a:t>пов</a:t>
            </a:r>
            <a:r>
              <a:rPr lang="en-US" dirty="0" smtClean="0"/>
              <a:t>`</a:t>
            </a:r>
            <a:r>
              <a:rPr lang="uk-UA" dirty="0" err="1" smtClean="0"/>
              <a:t>язане</a:t>
            </a:r>
            <a:r>
              <a:rPr lang="ru-RU" dirty="0" smtClean="0"/>
              <a:t> </a:t>
            </a:r>
            <a:r>
              <a:rPr lang="uk-UA" dirty="0" err="1" smtClean="0"/>
              <a:t>“старіння</a:t>
            </a:r>
            <a:r>
              <a:rPr lang="uk-UA" dirty="0" smtClean="0"/>
              <a:t> </a:t>
            </a:r>
            <a:r>
              <a:rPr lang="uk-UA" dirty="0" err="1" smtClean="0"/>
              <a:t>нації”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Народонаселення </a:t>
            </a:r>
            <a:endParaRPr lang="ru-RU" dirty="0"/>
          </a:p>
        </p:txBody>
      </p:sp>
      <p:pic>
        <p:nvPicPr>
          <p:cNvPr id="1026" name="Picture 2" descr="D:\++++Фотки\Географія\images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85061" y="914400"/>
            <a:ext cx="3778771" cy="2514600"/>
          </a:xfrm>
          <a:prstGeom prst="rect">
            <a:avLst/>
          </a:prstGeom>
          <a:noFill/>
        </p:spPr>
      </p:pic>
      <p:pic>
        <p:nvPicPr>
          <p:cNvPr id="1027" name="Picture 3" descr="D:\++++Фотки\Географія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004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За запасами </a:t>
            </a:r>
            <a:r>
              <a:rPr lang="ru-RU" dirty="0" err="1" smtClean="0"/>
              <a:t>енергоресурсів</a:t>
            </a:r>
            <a:r>
              <a:rPr lang="ru-RU" dirty="0" smtClean="0"/>
              <a:t> (</a:t>
            </a:r>
            <a:r>
              <a:rPr lang="ru-RU" dirty="0" err="1" smtClean="0"/>
              <a:t>нафта</a:t>
            </a:r>
            <a:r>
              <a:rPr lang="ru-RU" dirty="0" smtClean="0"/>
              <a:t>, газ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) Велика </a:t>
            </a:r>
            <a:r>
              <a:rPr lang="ru-RU" dirty="0" err="1" smtClean="0"/>
              <a:t>Британія</a:t>
            </a:r>
            <a:r>
              <a:rPr lang="ru-RU" dirty="0" smtClean="0"/>
              <a:t> </a:t>
            </a:r>
            <a:r>
              <a:rPr lang="ru-RU" dirty="0" err="1" smtClean="0"/>
              <a:t>посідає</a:t>
            </a:r>
            <a:r>
              <a:rPr lang="ru-RU" dirty="0" smtClean="0"/>
              <a:t> перше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r>
              <a:rPr lang="ru-RU" dirty="0" smtClean="0"/>
              <a:t>. У </a:t>
            </a:r>
            <a:r>
              <a:rPr lang="ru-RU" dirty="0" err="1" smtClean="0"/>
              <a:t>британському</a:t>
            </a:r>
            <a:r>
              <a:rPr lang="ru-RU" dirty="0" smtClean="0"/>
              <a:t> </a:t>
            </a:r>
            <a:r>
              <a:rPr lang="ru-RU" dirty="0" err="1" smtClean="0"/>
              <a:t>секторі</a:t>
            </a:r>
            <a:r>
              <a:rPr lang="ru-RU" dirty="0" smtClean="0"/>
              <a:t> </a:t>
            </a:r>
            <a:r>
              <a:rPr lang="ru-RU" dirty="0" err="1" smtClean="0"/>
              <a:t>зосереджено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err="1" smtClean="0"/>
              <a:t>третини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газу, </a:t>
            </a:r>
            <a:r>
              <a:rPr lang="ru-RU" dirty="0" err="1" smtClean="0"/>
              <a:t>видобуток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ведеться</a:t>
            </a:r>
            <a:r>
              <a:rPr lang="ru-RU" dirty="0" smtClean="0"/>
              <a:t> на </a:t>
            </a:r>
            <a:r>
              <a:rPr lang="ru-RU" dirty="0" err="1" smtClean="0"/>
              <a:t>шельфі</a:t>
            </a:r>
            <a:r>
              <a:rPr lang="ru-RU" dirty="0" smtClean="0"/>
              <a:t> </a:t>
            </a:r>
            <a:r>
              <a:rPr lang="ru-RU" dirty="0" err="1" smtClean="0"/>
              <a:t>Північного</a:t>
            </a:r>
            <a:r>
              <a:rPr lang="ru-RU" dirty="0" smtClean="0"/>
              <a:t> моря на платформах. </a:t>
            </a:r>
            <a:r>
              <a:rPr lang="ru-RU" dirty="0" err="1" smtClean="0"/>
              <a:t>Видобуток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124     млн. т на </a:t>
            </a:r>
            <a:r>
              <a:rPr lang="ru-RU" dirty="0" err="1" smtClean="0"/>
              <a:t>рік</a:t>
            </a:r>
            <a:r>
              <a:rPr lang="ru-RU" dirty="0" smtClean="0"/>
              <a:t>,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родовища</a:t>
            </a:r>
            <a:r>
              <a:rPr lang="ru-RU" dirty="0" smtClean="0"/>
              <a:t> </a:t>
            </a:r>
            <a:r>
              <a:rPr lang="ru-RU" dirty="0" err="1" smtClean="0"/>
              <a:t>Брент</a:t>
            </a:r>
            <a:r>
              <a:rPr lang="ru-RU" dirty="0" smtClean="0"/>
              <a:t> та </a:t>
            </a:r>
            <a:r>
              <a:rPr lang="ru-RU" dirty="0" err="1" smtClean="0"/>
              <a:t>Фортіс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Промисловість </a:t>
            </a:r>
            <a:endParaRPr lang="ru-RU" dirty="0"/>
          </a:p>
        </p:txBody>
      </p:sp>
      <p:pic>
        <p:nvPicPr>
          <p:cNvPr id="2050" name="Picture 2" descr="D:\++++Фотки\Географія\загружен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60419" y="1143000"/>
            <a:ext cx="2812081" cy="1752600"/>
          </a:xfrm>
          <a:prstGeom prst="rect">
            <a:avLst/>
          </a:prstGeom>
          <a:noFill/>
        </p:spPr>
      </p:pic>
      <p:pic>
        <p:nvPicPr>
          <p:cNvPr id="2051" name="Picture 3" descr="D:\++++Фотки\Географія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505200"/>
            <a:ext cx="2819400" cy="22555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672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Транспортне</a:t>
            </a:r>
            <a:r>
              <a:rPr lang="ru-RU" dirty="0" smtClean="0"/>
              <a:t>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автомобілебудування</a:t>
            </a:r>
            <a:r>
              <a:rPr lang="ru-RU" dirty="0" smtClean="0"/>
              <a:t>, </a:t>
            </a:r>
            <a:r>
              <a:rPr lang="ru-RU" dirty="0" err="1" smtClean="0"/>
              <a:t>представляють</a:t>
            </a:r>
            <a:r>
              <a:rPr lang="ru-RU" dirty="0" smtClean="0"/>
              <a:t> </a:t>
            </a:r>
            <a:r>
              <a:rPr lang="ru-RU" dirty="0" err="1" smtClean="0"/>
              <a:t>національні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та </a:t>
            </a:r>
            <a:r>
              <a:rPr lang="ru-RU" dirty="0" err="1" smtClean="0"/>
              <a:t>філії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компаній</a:t>
            </a:r>
            <a:r>
              <a:rPr lang="ru-RU" dirty="0" smtClean="0"/>
              <a:t> «</a:t>
            </a:r>
            <a:r>
              <a:rPr lang="ru-RU" dirty="0" err="1" smtClean="0"/>
              <a:t>Rover</a:t>
            </a:r>
            <a:r>
              <a:rPr lang="ru-RU" dirty="0" smtClean="0"/>
              <a:t>», «</a:t>
            </a:r>
            <a:r>
              <a:rPr lang="ru-RU" dirty="0" err="1" smtClean="0"/>
              <a:t>Ford</a:t>
            </a:r>
            <a:r>
              <a:rPr lang="ru-RU" dirty="0" smtClean="0"/>
              <a:t>», «</a:t>
            </a:r>
            <a:r>
              <a:rPr lang="ru-RU" dirty="0" err="1" smtClean="0"/>
              <a:t>Jaguar</a:t>
            </a:r>
            <a:r>
              <a:rPr lang="ru-RU" dirty="0" smtClean="0"/>
              <a:t>», «</a:t>
            </a:r>
            <a:r>
              <a:rPr lang="ru-RU" dirty="0" err="1" smtClean="0"/>
              <a:t>Pegeout-Talbot</a:t>
            </a:r>
            <a:r>
              <a:rPr lang="ru-RU" dirty="0" smtClean="0"/>
              <a:t>», «</a:t>
            </a:r>
            <a:r>
              <a:rPr lang="ru-RU" dirty="0" err="1" smtClean="0"/>
              <a:t>Honda</a:t>
            </a:r>
            <a:r>
              <a:rPr lang="ru-RU" dirty="0" smtClean="0"/>
              <a:t>», «</a:t>
            </a:r>
            <a:r>
              <a:rPr lang="ru-RU" dirty="0" err="1" smtClean="0"/>
              <a:t>Nissan</a:t>
            </a:r>
            <a:r>
              <a:rPr lang="ru-RU" dirty="0" smtClean="0"/>
              <a:t>», «</a:t>
            </a:r>
            <a:r>
              <a:rPr lang="ru-RU" dirty="0" err="1" smtClean="0"/>
              <a:t>Toyota</a:t>
            </a:r>
            <a:r>
              <a:rPr lang="ru-RU" dirty="0" smtClean="0"/>
              <a:t>»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D:\++++Фотки\Географія\загружено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219200"/>
            <a:ext cx="2466975" cy="1847850"/>
          </a:xfrm>
          <a:prstGeom prst="rect">
            <a:avLst/>
          </a:prstGeom>
          <a:noFill/>
        </p:spPr>
      </p:pic>
      <p:pic>
        <p:nvPicPr>
          <p:cNvPr id="3077" name="Picture 5" descr="D:\++++Фотки\Географія\загружено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10000"/>
            <a:ext cx="2781300" cy="16478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4">
      <a:dk1>
        <a:srgbClr val="2DA2BF"/>
      </a:dk1>
      <a:lt1>
        <a:srgbClr val="A6DCEA"/>
      </a:lt1>
      <a:dk2>
        <a:srgbClr val="B5B5B5"/>
      </a:dk2>
      <a:lt2>
        <a:srgbClr val="77D5EA"/>
      </a:lt2>
      <a:accent1>
        <a:srgbClr val="43EF85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149</TotalTime>
  <Words>87</Words>
  <PresentationFormat>Экран (4:3)</PresentationFormat>
  <Paragraphs>46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Открытая</vt:lpstr>
      <vt:lpstr>Велика Британія</vt:lpstr>
      <vt:lpstr>Слайд 2</vt:lpstr>
      <vt:lpstr>Велика Британія складається з 4 головних адміністративно-політичних частин (історичні країни):</vt:lpstr>
      <vt:lpstr>Географічне положення </vt:lpstr>
      <vt:lpstr>Природні ресурси та умови</vt:lpstr>
      <vt:lpstr>Клімат </vt:lpstr>
      <vt:lpstr>Народонаселення </vt:lpstr>
      <vt:lpstr>Промисловість </vt:lpstr>
      <vt:lpstr>Слайд 9</vt:lpstr>
      <vt:lpstr>Сільське господарство </vt:lpstr>
      <vt:lpstr>Слайд 11</vt:lpstr>
      <vt:lpstr>Зовнішньоекономічна діяльність</vt:lpstr>
      <vt:lpstr>Слайд 13</vt:lpstr>
      <vt:lpstr>Культура </vt:lpstr>
      <vt:lpstr>Слайд 15</vt:lpstr>
      <vt:lpstr>Лондонське око</vt:lpstr>
      <vt:lpstr>Слайд 17</vt:lpstr>
      <vt:lpstr>Стоунхендж</vt:lpstr>
      <vt:lpstr>Слайд 19</vt:lpstr>
      <vt:lpstr>Букінгемський палац</vt:lpstr>
      <vt:lpstr>Біг-Бен</vt:lpstr>
      <vt:lpstr>Вестмінстерський палац</vt:lpstr>
      <vt:lpstr>Слайд 23</vt:lpstr>
      <vt:lpstr>Тауерський міст</vt:lpstr>
      <vt:lpstr>Слайд 25</vt:lpstr>
      <vt:lpstr>Слайд 26</vt:lpstr>
      <vt:lpstr>ДЯКУЮ ЗА УВАГУ!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 Британія</dc:title>
  <dc:creator>Admin</dc:creator>
  <cp:lastModifiedBy>Admin</cp:lastModifiedBy>
  <cp:revision>23</cp:revision>
  <dcterms:created xsi:type="dcterms:W3CDTF">2013-11-21T21:10:43Z</dcterms:created>
  <dcterms:modified xsi:type="dcterms:W3CDTF">2014-02-02T10:38:01Z</dcterms:modified>
</cp:coreProperties>
</file>