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80" r:id="rId3"/>
    <p:sldId id="259" r:id="rId4"/>
    <p:sldId id="258" r:id="rId5"/>
    <p:sldId id="260" r:id="rId6"/>
    <p:sldId id="261" r:id="rId7"/>
    <p:sldId id="270" r:id="rId8"/>
    <p:sldId id="271" r:id="rId9"/>
    <p:sldId id="272" r:id="rId10"/>
    <p:sldId id="273" r:id="rId11"/>
    <p:sldId id="265" r:id="rId12"/>
    <p:sldId id="266" r:id="rId13"/>
    <p:sldId id="267" r:id="rId14"/>
    <p:sldId id="263" r:id="rId15"/>
    <p:sldId id="264" r:id="rId16"/>
    <p:sldId id="274" r:id="rId17"/>
    <p:sldId id="275" r:id="rId18"/>
    <p:sldId id="276" r:id="rId19"/>
    <p:sldId id="279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0C0271E6-BDE1-4AB5-A05A-7AB028074FDB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9E237D8-A94A-4BE3-99A4-AE90FB96D8E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48674-4A85-495C-A585-44FE4D3F0882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347B7-DA03-43D4-B796-2D495FD3ADB5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676C7-59A8-4880-A34C-E091B5015D43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32A83-9B78-49CB-A42C-204ABD91AA4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B9BE9AC6-ACF5-4AE6-A8CD-14E93F6FB1C4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5E9FBEA-1E13-4A9D-B531-32EFE2901E7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2B509C50-B17C-428A-9653-81B93DC19337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3CACDD35-3413-4829-AC13-4B161A8752D6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CD783-BFE9-4CA6-A2B7-DE98528A39BC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3BA20-4AD7-4A36-ADF1-AFFBE579E10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96FB-844F-4CE7-9A72-A4C73D86217E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820B2-B168-4518-80C3-3F8D34A56CF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5E906CD-3DBE-46C4-BCF9-85E6E1DCEDCA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C345B88-A484-4529-8800-BAFE858E2C83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D5838-A30B-4328-AB8A-7C9EEA9A18F8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F73B7-765C-4E55-83B1-2C80222E9BB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B8F5855-9BF6-4CCF-840B-7CE745D6FC65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54C1A79-171D-4935-9A12-0C1A533D6BF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445B2DF-2AE5-411C-9DFF-0E14C47E862C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15E523E-AA98-410A-ABE1-3E4E1B559D2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BAD385-5DED-41D3-AD23-405A49560F2F}" type="datetimeFigureOut">
              <a:rPr lang="uk-UA" smtClean="0"/>
              <a:pPr>
                <a:defRPr/>
              </a:pPr>
              <a:t>17.02.2014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EA1DFC-8263-4735-B2AF-3ACEC77AE370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060848"/>
            <a:ext cx="5472608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11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Італія</a:t>
            </a:r>
            <a:endParaRPr lang="uk-UA" sz="11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580926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Палермо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7" name="Содержимое 3" descr="3048circuit_italia_d_san_marino_d_vatican5hot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7008779" cy="5256584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724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Економіка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873752"/>
          </a:xfrm>
        </p:spPr>
        <p:txBody>
          <a:bodyPr/>
          <a:lstStyle/>
          <a:p>
            <a:r>
              <a:rPr lang="uk-UA" dirty="0" smtClean="0"/>
              <a:t>Характерна особливість розміщення господарства Італії – територіальна диспропорція між Північчю і Півднем країни. </a:t>
            </a:r>
            <a:br>
              <a:rPr lang="uk-UA" dirty="0" smtClean="0"/>
            </a:br>
            <a:r>
              <a:rPr lang="uk-UA" dirty="0" smtClean="0"/>
              <a:t>Північна Італія не поступається за рівнем розвитку найбільшим країнам Європи, тоді як Південна Італія близька до таких менш розвинених держав, як Греція і Португалія.</a:t>
            </a:r>
            <a:r>
              <a:rPr lang="ru-RU" dirty="0" smtClean="0"/>
              <a:t> </a:t>
            </a:r>
            <a:r>
              <a:rPr lang="ru-RU" dirty="0" err="1" smtClean="0"/>
              <a:t>Італія</a:t>
            </a:r>
            <a:r>
              <a:rPr lang="ru-RU" dirty="0" smtClean="0"/>
              <a:t> – </a:t>
            </a:r>
            <a:r>
              <a:rPr lang="ru-RU" dirty="0" err="1" smtClean="0"/>
              <a:t>високорозвинута</a:t>
            </a:r>
            <a:r>
              <a:rPr lang="ru-RU" dirty="0" smtClean="0"/>
              <a:t> </a:t>
            </a:r>
            <a:r>
              <a:rPr lang="ru-RU" dirty="0" err="1" smtClean="0"/>
              <a:t>індустріально-аграрна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входить за </a:t>
            </a:r>
            <a:r>
              <a:rPr lang="ru-RU" dirty="0" err="1" smtClean="0"/>
              <a:t>об’ємом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в 10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34200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Промисловість і сільське господарство</a:t>
            </a:r>
            <a:endParaRPr lang="uk-UA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6934200" cy="4983163"/>
          </a:xfrm>
        </p:spPr>
        <p:txBody>
          <a:bodyPr/>
          <a:lstStyle/>
          <a:p>
            <a:r>
              <a:rPr lang="uk-UA" dirty="0" smtClean="0"/>
              <a:t>Найбільш розвинені машинобудування, нафтопереробна, нафтохімічна і хімічна, цементна, текстильна, швейна, шкіряно-взуттєва промисловість. Добре розвинута харчова промисловість, зокрема винна.</a:t>
            </a:r>
            <a:br>
              <a:rPr lang="uk-UA" dirty="0" smtClean="0"/>
            </a:br>
            <a:r>
              <a:rPr lang="uk-UA" dirty="0" smtClean="0"/>
              <a:t>Основа сільського господарства – рослинництво.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: </a:t>
            </a:r>
            <a:r>
              <a:rPr lang="ru-RU" dirty="0" err="1" smtClean="0"/>
              <a:t>пшениця</a:t>
            </a:r>
            <a:r>
              <a:rPr lang="ru-RU" dirty="0" smtClean="0"/>
              <a:t>, </a:t>
            </a:r>
            <a:r>
              <a:rPr lang="ru-RU" dirty="0" err="1" smtClean="0"/>
              <a:t>кукурудза</a:t>
            </a:r>
            <a:r>
              <a:rPr lang="ru-RU" dirty="0" smtClean="0"/>
              <a:t>, рис, </a:t>
            </a:r>
            <a:r>
              <a:rPr lang="ru-RU" dirty="0" err="1" smtClean="0"/>
              <a:t>цукровий</a:t>
            </a:r>
            <a:r>
              <a:rPr lang="ru-RU" dirty="0" smtClean="0"/>
              <a:t> </a:t>
            </a:r>
            <a:r>
              <a:rPr lang="ru-RU" dirty="0" err="1" smtClean="0"/>
              <a:t>буряк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796950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Культура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/>
          <a:lstStyle/>
          <a:p>
            <a:r>
              <a:rPr lang="uk-UA" dirty="0" smtClean="0"/>
              <a:t>Внесок Італії до європейської та світової культурної спадщини є надзвичайно великим. На сьогодні у країні знаходиться найбільша у світі (сорок чотири) кількість пам'яток ЮНЕСКО.</a:t>
            </a:r>
          </a:p>
        </p:txBody>
      </p:sp>
      <p:pic>
        <p:nvPicPr>
          <p:cNvPr id="19460" name="Рисунок 3" descr="800px-H0012046-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789567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Рисунок 4" descr="800px-Colosseum_in_Rome,_Italy_-_April_2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4" r="10834"/>
          <a:stretch>
            <a:fillRect/>
          </a:stretch>
        </p:blipFill>
        <p:spPr>
          <a:xfrm>
            <a:off x="971600" y="260648"/>
            <a:ext cx="7129463" cy="5346700"/>
          </a:xfrm>
        </p:spPr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661248"/>
            <a:ext cx="5486400" cy="804862"/>
          </a:xfrm>
        </p:spPr>
        <p:txBody>
          <a:bodyPr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Колізей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Рисунок 4" descr="800px-Cattedrale_di_Siena_-_march_20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32656"/>
            <a:ext cx="6911975" cy="5183188"/>
          </a:xfrm>
        </p:spPr>
      </p:pic>
      <p:sp>
        <p:nvSpPr>
          <p:cNvPr id="22532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661248"/>
            <a:ext cx="5486400" cy="804862"/>
          </a:xfrm>
        </p:spPr>
        <p:txBody>
          <a:bodyPr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Кафедральний собор у Сієні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Рисунок 4" descr="0a16beaca4af24f0e24b5ba7c9b235d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" b="50"/>
          <a:stretch>
            <a:fillRect/>
          </a:stretch>
        </p:blipFill>
        <p:spPr>
          <a:xfrm>
            <a:off x="683568" y="260648"/>
            <a:ext cx="7164387" cy="5372100"/>
          </a:xfrm>
        </p:spPr>
      </p:pic>
      <p:sp>
        <p:nvSpPr>
          <p:cNvPr id="23556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733256"/>
            <a:ext cx="5486400" cy="804862"/>
          </a:xfrm>
        </p:spPr>
        <p:txBody>
          <a:bodyPr/>
          <a:lstStyle/>
          <a:p>
            <a:pPr algn="ctr"/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Венеція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52934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Кухня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9" name="Содержимое 3" descr="msr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692696"/>
            <a:ext cx="3441700" cy="2457450"/>
          </a:xfrm>
        </p:spPr>
      </p:pic>
      <p:pic>
        <p:nvPicPr>
          <p:cNvPr id="24580" name="Рисунок 4" descr="4d3953ec5e8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3457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4283968" y="1052736"/>
            <a:ext cx="37798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accent2"/>
                </a:solidFill>
              </a:rPr>
              <a:t>В Італії панує культ макаронів. </a:t>
            </a:r>
          </a:p>
          <a:p>
            <a:r>
              <a:rPr lang="uk-UA" sz="2000" dirty="0">
                <a:solidFill>
                  <a:schemeClr val="accent2"/>
                </a:solidFill>
              </a:rPr>
              <a:t>Невипадково, манірні європейці називають галасливих італійців</a:t>
            </a:r>
          </a:p>
          <a:p>
            <a:r>
              <a:rPr lang="uk-UA" sz="2000" dirty="0" err="1">
                <a:solidFill>
                  <a:schemeClr val="accent2"/>
                </a:solidFill>
              </a:rPr>
              <a:t>”макаронниками”</a:t>
            </a:r>
            <a:r>
              <a:rPr lang="uk-UA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076056" y="4005064"/>
            <a:ext cx="3560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accent2"/>
                </a:solidFill>
              </a:rPr>
              <a:t>Інша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споконвічно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італійська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</a:p>
          <a:p>
            <a:r>
              <a:rPr lang="ru-RU" sz="2000" dirty="0" err="1">
                <a:solidFill>
                  <a:schemeClr val="accent2"/>
                </a:solidFill>
              </a:rPr>
              <a:t>страва</a:t>
            </a:r>
            <a:r>
              <a:rPr lang="ru-RU" sz="2000" dirty="0">
                <a:solidFill>
                  <a:schemeClr val="accent2"/>
                </a:solidFill>
              </a:rPr>
              <a:t> – </a:t>
            </a:r>
            <a:r>
              <a:rPr lang="ru-RU" sz="2000" dirty="0" err="1">
                <a:solidFill>
                  <a:schemeClr val="accent2"/>
                </a:solidFill>
              </a:rPr>
              <a:t>піца</a:t>
            </a:r>
            <a:r>
              <a:rPr lang="ru-RU" sz="2000" dirty="0">
                <a:solidFill>
                  <a:schemeClr val="accent2"/>
                </a:solidFill>
              </a:rPr>
              <a:t>.</a:t>
            </a:r>
            <a:endParaRPr lang="uk-UA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34200" cy="675530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Членство в ЄС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200900" cy="316865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latin typeface="+mn-lt"/>
              </a:rPr>
              <a:t>Італія – один з найголовніших членів Європейського Союзу (ЄС), країна, яка виступила ініціатором його створення. У 1951 році зі встановленням Європейського об'єднання вугілля і сталі (ЄОУС) був підписаний Паризький Договір з шістьма країнами-членами: Бельгія, Франція, Німеччина, Італія, Люксембург і Нідерланди.</a:t>
            </a:r>
          </a:p>
          <a:p>
            <a:pPr>
              <a:defRPr/>
            </a:pPr>
            <a:endParaRPr lang="uk-UA" sz="2000" dirty="0">
              <a:latin typeface="+mn-lt"/>
            </a:endParaRPr>
          </a:p>
        </p:txBody>
      </p:sp>
      <p:pic>
        <p:nvPicPr>
          <p:cNvPr id="25604" name="Рисунок 4" descr="custom-serv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861048"/>
            <a:ext cx="3840207" cy="287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675" y="2565400"/>
            <a:ext cx="46831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Дякую за увагу! ;)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0"/>
            <a:ext cx="914399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Офіційна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dirty="0" smtClean="0"/>
              <a:t> - </a:t>
            </a:r>
            <a:r>
              <a:rPr lang="ru-RU" dirty="0" err="1" smtClean="0"/>
              <a:t>Італійська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Географічне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dirty="0" smtClean="0"/>
              <a:t> -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в </a:t>
            </a:r>
            <a:r>
              <a:rPr lang="ru-RU" dirty="0" err="1" smtClean="0"/>
              <a:t>басейні</a:t>
            </a:r>
            <a:r>
              <a:rPr lang="ru-RU" dirty="0" smtClean="0"/>
              <a:t> 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моря.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Апеннінський</a:t>
            </a:r>
            <a:r>
              <a:rPr lang="ru-RU" dirty="0" smtClean="0"/>
              <a:t> </a:t>
            </a:r>
            <a:r>
              <a:rPr lang="ru-RU" dirty="0" err="1" smtClean="0"/>
              <a:t>півострів</a:t>
            </a:r>
            <a:r>
              <a:rPr lang="ru-RU" dirty="0" smtClean="0"/>
              <a:t>, </a:t>
            </a:r>
            <a:r>
              <a:rPr lang="ru-RU" dirty="0" err="1" smtClean="0"/>
              <a:t>Сицилію</a:t>
            </a:r>
            <a:r>
              <a:rPr lang="ru-RU" dirty="0" smtClean="0"/>
              <a:t>, </a:t>
            </a:r>
            <a:r>
              <a:rPr lang="ru-RU" dirty="0" err="1" smtClean="0"/>
              <a:t>Сардинію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. </a:t>
            </a:r>
            <a:r>
              <a:rPr lang="ru-RU" dirty="0" err="1" smtClean="0"/>
              <a:t>Сухопутні</a:t>
            </a:r>
            <a:r>
              <a:rPr lang="ru-RU" dirty="0" smtClean="0"/>
              <a:t> </a:t>
            </a:r>
            <a:r>
              <a:rPr lang="ru-RU" dirty="0" err="1" smtClean="0"/>
              <a:t>кордони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Австрією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Францією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Ватиканом, </a:t>
            </a:r>
            <a:r>
              <a:rPr lang="ru-RU" dirty="0" err="1" smtClean="0"/>
              <a:t>з</a:t>
            </a:r>
            <a:r>
              <a:rPr lang="ru-RU" dirty="0" smtClean="0"/>
              <a:t> Сан-Марино,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Словенією</a:t>
            </a:r>
            <a:r>
              <a:rPr lang="ru-RU" dirty="0" smtClean="0"/>
              <a:t>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Швейцарією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- 7 600 км.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dirty="0" smtClean="0"/>
              <a:t> - 301,3 тис. кв. км. </a:t>
            </a:r>
            <a:br>
              <a:rPr lang="ru-RU" dirty="0" smtClean="0"/>
            </a:br>
            <a:r>
              <a:rPr lang="ru-RU" b="1" dirty="0" err="1" smtClean="0"/>
              <a:t>Чисельність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dirty="0" smtClean="0"/>
              <a:t> - 60,8 млн.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err="1" smtClean="0"/>
              <a:t>Етнічний</a:t>
            </a:r>
            <a:r>
              <a:rPr lang="ru-RU" b="1" dirty="0" smtClean="0"/>
              <a:t> склад - </a:t>
            </a:r>
            <a:r>
              <a:rPr lang="ru-RU" dirty="0" err="1" smtClean="0"/>
              <a:t>італійці</a:t>
            </a:r>
            <a:r>
              <a:rPr lang="ru-RU" dirty="0" smtClean="0"/>
              <a:t>, </a:t>
            </a:r>
            <a:r>
              <a:rPr lang="ru-RU" dirty="0" err="1" smtClean="0"/>
              <a:t>німці</a:t>
            </a:r>
            <a:r>
              <a:rPr lang="ru-RU" dirty="0" smtClean="0"/>
              <a:t>, </a:t>
            </a:r>
            <a:r>
              <a:rPr lang="ru-RU" dirty="0" err="1" smtClean="0"/>
              <a:t>французи</a:t>
            </a:r>
            <a:r>
              <a:rPr lang="ru-RU" dirty="0" smtClean="0"/>
              <a:t> , </a:t>
            </a:r>
            <a:r>
              <a:rPr lang="ru-RU" dirty="0" err="1" smtClean="0"/>
              <a:t>словенці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Столиця</a:t>
            </a:r>
            <a:r>
              <a:rPr lang="ru-RU" dirty="0" smtClean="0"/>
              <a:t> - Рим </a:t>
            </a:r>
            <a:br>
              <a:rPr lang="ru-RU" dirty="0" smtClean="0"/>
            </a:b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dirty="0" smtClean="0"/>
              <a:t> - </a:t>
            </a:r>
            <a:r>
              <a:rPr lang="ru-RU" dirty="0" err="1" smtClean="0"/>
              <a:t>Мілан</a:t>
            </a:r>
            <a:r>
              <a:rPr lang="ru-RU" dirty="0" smtClean="0"/>
              <a:t>, Неаполь, </a:t>
            </a:r>
            <a:r>
              <a:rPr lang="ru-RU" dirty="0" err="1" smtClean="0"/>
              <a:t>Турін</a:t>
            </a:r>
            <a:r>
              <a:rPr lang="ru-RU" dirty="0" smtClean="0"/>
              <a:t>, Палермо 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Адміністративний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r>
              <a:rPr lang="ru-RU" dirty="0" smtClean="0"/>
              <a:t> - 20 областей</a:t>
            </a:r>
            <a:r>
              <a:rPr lang="en-US" dirty="0" smtClean="0"/>
              <a:t>,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94 </a:t>
            </a:r>
            <a:r>
              <a:rPr lang="ru-RU" dirty="0" err="1" smtClean="0"/>
              <a:t>провінції</a:t>
            </a:r>
            <a:r>
              <a:rPr lang="ru-RU" dirty="0" smtClean="0"/>
              <a:t>, </a:t>
            </a:r>
            <a:r>
              <a:rPr lang="ru-RU" dirty="0" err="1" smtClean="0"/>
              <a:t>провінції</a:t>
            </a:r>
            <a:r>
              <a:rPr lang="ru-RU" dirty="0" smtClean="0"/>
              <a:t> - на </a:t>
            </a:r>
            <a:r>
              <a:rPr lang="ru-RU" dirty="0" err="1" smtClean="0"/>
              <a:t>комуни</a:t>
            </a:r>
            <a:r>
              <a:rPr lang="ru-RU" dirty="0" smtClean="0"/>
              <a:t> .</a:t>
            </a:r>
            <a:r>
              <a:rPr lang="en-US" dirty="0" smtClean="0"/>
              <a:t>5 </a:t>
            </a:r>
            <a:r>
              <a:rPr lang="ru-RU" dirty="0" smtClean="0"/>
              <a:t>областей </a:t>
            </a:r>
            <a:r>
              <a:rPr lang="ru-RU" dirty="0" err="1" smtClean="0"/>
              <a:t>із</a:t>
            </a:r>
            <a:r>
              <a:rPr lang="ru-RU" dirty="0" smtClean="0"/>
              <a:t> 20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автономний</a:t>
            </a:r>
            <a:r>
              <a:rPr lang="ru-RU" dirty="0" smtClean="0"/>
              <a:t> статус: </a:t>
            </a:r>
            <a:r>
              <a:rPr lang="ru-RU" dirty="0" err="1" smtClean="0"/>
              <a:t>Сицилія</a:t>
            </a:r>
            <a:r>
              <a:rPr lang="ru-RU" dirty="0" smtClean="0"/>
              <a:t>, </a:t>
            </a:r>
            <a:r>
              <a:rPr lang="ru-RU" dirty="0" err="1" smtClean="0"/>
              <a:t>Сардинія</a:t>
            </a:r>
            <a:r>
              <a:rPr lang="ru-RU" dirty="0" smtClean="0"/>
              <a:t>, </a:t>
            </a:r>
            <a:r>
              <a:rPr lang="ru-RU" dirty="0" err="1" smtClean="0"/>
              <a:t>Вальте-д'Аоста</a:t>
            </a:r>
            <a:r>
              <a:rPr lang="ru-RU" dirty="0" smtClean="0"/>
              <a:t>, </a:t>
            </a:r>
            <a:r>
              <a:rPr lang="ru-RU" dirty="0" err="1" smtClean="0"/>
              <a:t>Трентіно</a:t>
            </a:r>
            <a:r>
              <a:rPr lang="ru-RU" dirty="0" smtClean="0"/>
              <a:t> - </a:t>
            </a:r>
            <a:r>
              <a:rPr lang="ru-RU" dirty="0" err="1" smtClean="0"/>
              <a:t>Альто</a:t>
            </a:r>
            <a:r>
              <a:rPr lang="ru-RU" dirty="0" smtClean="0"/>
              <a:t> - </a:t>
            </a:r>
            <a:r>
              <a:rPr lang="ru-RU" dirty="0" err="1" smtClean="0"/>
              <a:t>Адідже</a:t>
            </a:r>
            <a:r>
              <a:rPr lang="ru-RU" dirty="0" smtClean="0"/>
              <a:t>, </a:t>
            </a:r>
            <a:r>
              <a:rPr lang="ru-RU" dirty="0" err="1" smtClean="0"/>
              <a:t>Фріулі</a:t>
            </a:r>
            <a:r>
              <a:rPr lang="ru-RU" dirty="0" smtClean="0"/>
              <a:t> - </a:t>
            </a:r>
            <a:r>
              <a:rPr lang="ru-RU" dirty="0" err="1" smtClean="0"/>
              <a:t>Венеція</a:t>
            </a:r>
            <a:r>
              <a:rPr lang="ru-RU" dirty="0" smtClean="0"/>
              <a:t> - </a:t>
            </a:r>
            <a:r>
              <a:rPr lang="ru-RU" dirty="0" err="1" smtClean="0"/>
              <a:t>Джулія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err="1" smtClean="0"/>
              <a:t>Офіційна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dirty="0" smtClean="0"/>
              <a:t> - </a:t>
            </a:r>
            <a:r>
              <a:rPr lang="ru-RU" dirty="0" err="1" smtClean="0"/>
              <a:t>італійська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Основна</a:t>
            </a:r>
            <a:r>
              <a:rPr lang="ru-RU" b="1" dirty="0" smtClean="0"/>
              <a:t> </a:t>
            </a:r>
            <a:r>
              <a:rPr lang="ru-RU" b="1" dirty="0" err="1" smtClean="0"/>
              <a:t>релігія</a:t>
            </a:r>
            <a:r>
              <a:rPr lang="ru-RU" b="1" dirty="0" smtClean="0"/>
              <a:t> - </a:t>
            </a:r>
            <a:r>
              <a:rPr lang="ru-RU" dirty="0" err="1" smtClean="0"/>
              <a:t>переважає</a:t>
            </a:r>
            <a:r>
              <a:rPr lang="ru-RU" dirty="0" smtClean="0"/>
              <a:t>  католицизм.</a:t>
            </a:r>
          </a:p>
          <a:p>
            <a:endParaRPr lang="ru-RU" b="1" dirty="0" smtClean="0"/>
          </a:p>
          <a:p>
            <a:r>
              <a:rPr lang="ru-RU" b="1" dirty="0" err="1" smtClean="0"/>
              <a:t>Грошова</a:t>
            </a:r>
            <a:r>
              <a:rPr lang="ru-RU" b="1" dirty="0" smtClean="0"/>
              <a:t> </a:t>
            </a:r>
            <a:r>
              <a:rPr lang="ru-RU" b="1" dirty="0" err="1" smtClean="0"/>
              <a:t>одиниця</a:t>
            </a:r>
            <a:r>
              <a:rPr lang="ru-RU" dirty="0" smtClean="0"/>
              <a:t> - </a:t>
            </a:r>
            <a:r>
              <a:rPr lang="ru-RU" dirty="0" err="1" smtClean="0"/>
              <a:t>євро=</a:t>
            </a:r>
            <a:r>
              <a:rPr lang="ru-RU" dirty="0" smtClean="0"/>
              <a:t> 100 </a:t>
            </a:r>
            <a:r>
              <a:rPr lang="ru-RU" dirty="0" err="1" smtClean="0"/>
              <a:t>євроцентам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96950"/>
          </a:xfrm>
        </p:spPr>
        <p:txBody>
          <a:bodyPr/>
          <a:lstStyle/>
          <a:p>
            <a:pPr algn="ctr">
              <a:defRPr/>
            </a:pPr>
            <a:r>
              <a:rPr lang="uk-UA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Державний устрій</a:t>
            </a:r>
            <a:endParaRPr lang="uk-UA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uk-UA" sz="2000" dirty="0" smtClean="0"/>
              <a:t> </a:t>
            </a:r>
            <a:r>
              <a:rPr lang="uk-UA" sz="2000" dirty="0" smtClean="0">
                <a:latin typeface="+mn-lt"/>
              </a:rPr>
              <a:t>Італія</a:t>
            </a:r>
            <a:r>
              <a:rPr lang="uk-UA" sz="1800" dirty="0" smtClean="0">
                <a:latin typeface="+mn-lt"/>
              </a:rPr>
              <a:t> – парламентарна республіка. Глава держави – </a:t>
            </a:r>
            <a:r>
              <a:rPr lang="uk-UA" sz="1800" i="1" dirty="0" smtClean="0">
                <a:latin typeface="+mn-lt"/>
              </a:rPr>
              <a:t>президент</a:t>
            </a:r>
            <a:r>
              <a:rPr lang="uk-UA" sz="1800" dirty="0" smtClean="0">
                <a:latin typeface="+mn-lt"/>
              </a:rPr>
              <a:t>, що обирається раз на сім років парламентом. </a:t>
            </a:r>
            <a:r>
              <a:rPr lang="uk-UA" sz="1800" i="1" dirty="0" smtClean="0">
                <a:latin typeface="+mn-lt"/>
              </a:rPr>
              <a:t>Парламент</a:t>
            </a:r>
            <a:r>
              <a:rPr lang="uk-UA" sz="1800" dirty="0" smtClean="0">
                <a:latin typeface="+mn-lt"/>
              </a:rPr>
              <a:t> – найвищий орган законодавчої влади – складається з палати депутатів і сенату. Виконавчу владу здійснює уряд – </a:t>
            </a:r>
            <a:r>
              <a:rPr lang="uk-UA" sz="1800" i="1" dirty="0" smtClean="0">
                <a:latin typeface="+mn-lt"/>
              </a:rPr>
              <a:t>рада міністрів. </a:t>
            </a:r>
            <a:endParaRPr lang="uk-UA" sz="1800" i="1" dirty="0">
              <a:latin typeface="+mn-lt"/>
            </a:endParaRPr>
          </a:p>
        </p:txBody>
      </p:sp>
      <p:pic>
        <p:nvPicPr>
          <p:cNvPr id="8196" name="Рисунок 3" descr="459px-Presidente_Napolita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5336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421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5877272"/>
            <a:ext cx="2376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Президент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Італії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Джорджо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Наполітано</a:t>
            </a:r>
            <a:endParaRPr lang="uk-UA" sz="16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949280"/>
            <a:ext cx="20875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Парламент Італії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724942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Географічне положення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0" name="Содержимое 8" descr="italy_map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536" r="7768" b="-1395"/>
          <a:stretch>
            <a:fillRect/>
          </a:stretch>
        </p:blipFill>
        <p:spPr>
          <a:xfrm>
            <a:off x="395536" y="1124744"/>
            <a:ext cx="3960813" cy="4824413"/>
          </a:xfrm>
        </p:spPr>
      </p:pic>
      <p:sp>
        <p:nvSpPr>
          <p:cNvPr id="6" name="TextBox 5"/>
          <p:cNvSpPr txBox="1"/>
          <p:nvPr/>
        </p:nvSpPr>
        <p:spPr>
          <a:xfrm>
            <a:off x="4644008" y="1484784"/>
            <a:ext cx="3240087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Італія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— держава на півдні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Європи, в Середземномор'ї.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Займає Апеннінський півострів, Паданську рівнину, південні схили Альп,острови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Сицилія, Сардинія тощо. На суходолі Італія межує з 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Францією 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північному заході, зі 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Швейцарією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й 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Австрією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на півночі та </a:t>
            </a:r>
            <a:r>
              <a:rPr lang="uk-UA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Словенією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 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північному сході.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3" descr="flag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0"/>
            <a:ext cx="4248472" cy="2833085"/>
          </a:xfrm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796136" y="6021288"/>
            <a:ext cx="1800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 Італії 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115616" y="2924944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Прапор Італії</a:t>
            </a:r>
          </a:p>
        </p:txBody>
      </p:sp>
      <p:pic>
        <p:nvPicPr>
          <p:cNvPr id="11272" name="Рисунок 9" descr="630518044d411b71baffc673054627_or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5933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132856"/>
            <a:ext cx="3387328" cy="384923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724942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Рим – столиця Італії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873752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latin typeface="+mn-lt"/>
              </a:rPr>
              <a:t>Рим — одне з найстаріших міст світу, столиця Стародавнього Риму. Тому, Рим часто називають «вічним містом».</a:t>
            </a:r>
            <a:endParaRPr lang="uk-UA" sz="2000" dirty="0">
              <a:latin typeface="+mn-lt"/>
            </a:endParaRPr>
          </a:p>
        </p:txBody>
      </p:sp>
      <p:pic>
        <p:nvPicPr>
          <p:cNvPr id="12292" name="Рисунок 3" descr="6771283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69881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666328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Найбільші міста 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5" name="Содержимое 3" descr="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908720"/>
            <a:ext cx="6321425" cy="4737100"/>
          </a:xfrm>
        </p:spPr>
      </p:pic>
      <p:sp>
        <p:nvSpPr>
          <p:cNvPr id="5" name="TextBox 4"/>
          <p:cNvSpPr txBox="1"/>
          <p:nvPr/>
        </p:nvSpPr>
        <p:spPr>
          <a:xfrm>
            <a:off x="3491880" y="5805264"/>
            <a:ext cx="13763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Мілан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580926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Неаполь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9" name="Содержимое 3" descr="napoli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848963" cy="468052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796950"/>
          </a:xfrm>
        </p:spPr>
        <p:txBody>
          <a:bodyPr/>
          <a:lstStyle/>
          <a:p>
            <a:pPr algn="ctr">
              <a:defRPr/>
            </a:pPr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Турін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3" name="Содержимое 3" descr="tur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300700" cy="504056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329</TotalTime>
  <Words>164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Італія</vt:lpstr>
      <vt:lpstr>Слайд 2</vt:lpstr>
      <vt:lpstr>Державний устрій</vt:lpstr>
      <vt:lpstr>Географічне положення</vt:lpstr>
      <vt:lpstr>Слайд 5</vt:lpstr>
      <vt:lpstr>Рим – столиця Італії</vt:lpstr>
      <vt:lpstr>Найбільші міста </vt:lpstr>
      <vt:lpstr>Неаполь</vt:lpstr>
      <vt:lpstr>Турін</vt:lpstr>
      <vt:lpstr>Палермо</vt:lpstr>
      <vt:lpstr>Економіка</vt:lpstr>
      <vt:lpstr>Промисловість і сільське господарство</vt:lpstr>
      <vt:lpstr>Культура</vt:lpstr>
      <vt:lpstr>Слайд 14</vt:lpstr>
      <vt:lpstr>Слайд 15</vt:lpstr>
      <vt:lpstr>Слайд 16</vt:lpstr>
      <vt:lpstr>Кухня</vt:lpstr>
      <vt:lpstr>Членство в ЄС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козак</dc:creator>
  <cp:lastModifiedBy>Windows7</cp:lastModifiedBy>
  <cp:revision>36</cp:revision>
  <dcterms:created xsi:type="dcterms:W3CDTF">2013-11-27T14:58:41Z</dcterms:created>
  <dcterms:modified xsi:type="dcterms:W3CDTF">2014-02-17T17:03:24Z</dcterms:modified>
</cp:coreProperties>
</file>