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00" r:id="rId13"/>
    <p:sldMasterId id="2147483912" r:id="rId14"/>
  </p:sldMasterIdLst>
  <p:notesMasterIdLst>
    <p:notesMasterId r:id="rId33"/>
  </p:notesMasterIdLst>
  <p:sldIdLst>
    <p:sldId id="256" r:id="rId15"/>
    <p:sldId id="257" r:id="rId16"/>
    <p:sldId id="259" r:id="rId17"/>
    <p:sldId id="265" r:id="rId18"/>
    <p:sldId id="264" r:id="rId19"/>
    <p:sldId id="268" r:id="rId20"/>
    <p:sldId id="266" r:id="rId21"/>
    <p:sldId id="267" r:id="rId22"/>
    <p:sldId id="270" r:id="rId23"/>
    <p:sldId id="271" r:id="rId24"/>
    <p:sldId id="273" r:id="rId25"/>
    <p:sldId id="272" r:id="rId26"/>
    <p:sldId id="274" r:id="rId27"/>
    <p:sldId id="275" r:id="rId28"/>
    <p:sldId id="276" r:id="rId29"/>
    <p:sldId id="277" r:id="rId30"/>
    <p:sldId id="278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6411-B307-41C3-A256-F4FB91ADA73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446F-0A80-4ABA-AC3B-BCC473970A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2/19/2014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2/19/2014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12.xml"/><Relationship Id="rId1" Type="http://schemas.openxmlformats.org/officeDocument/2006/relationships/video" Target="file:///C:\D\Seting\&#1057;&#1083;&#1072;&#1085;&#1094;&#1077;&#1074;&#1080;&#1081;%20&#1075;&#1072;&#1079;%20%20-%20&#1089;&#1074;&#1110;&#1090;%20&#1074;&#1080;&#1082;&#1086;&#1088;&#1080;&#1089;&#1090;&#1086;&#1074;&#1091;&#1108;,%20&#1059;&#1082;&#1088;&#1072;&#1111;&#1085;&#1072;%20-%20&#1074;&#1090;&#1088;&#1072;&#1095;&#1072;&#1108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000924" cy="2428868"/>
          </a:xfrm>
        </p:spPr>
        <p:txBody>
          <a:bodyPr>
            <a:no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проекту</a:t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Надмірна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експлуатац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ія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природніх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ресурсів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000636"/>
            <a:ext cx="2786050" cy="1857364"/>
          </a:xfrm>
        </p:spPr>
        <p:txBody>
          <a:bodyPr>
            <a:noAutofit/>
          </a:bodyPr>
          <a:lstStyle/>
          <a:p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Виконав:</a:t>
            </a:r>
          </a:p>
          <a:p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Учень 11-Б класу</a:t>
            </a:r>
          </a:p>
          <a:p>
            <a:r>
              <a:rPr lang="uk-UA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Путьо</a:t>
            </a: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Михайло</a:t>
            </a:r>
            <a:endParaRPr lang="uk-UA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214686"/>
            <a:ext cx="3500462" cy="364331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таке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"</a:t>
            </a:r>
            <a:r>
              <a:rPr lang="ru-RU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сланцевий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газ"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Сланцевий</a:t>
            </a:r>
            <a:r>
              <a:rPr lang="ru-RU" dirty="0" smtClean="0"/>
              <a:t> газ - </a:t>
            </a:r>
            <a:r>
              <a:rPr lang="ru-RU" dirty="0" err="1" smtClean="0"/>
              <a:t>це</a:t>
            </a:r>
            <a:r>
              <a:rPr lang="ru-RU" dirty="0" smtClean="0"/>
              <a:t> той же </a:t>
            </a:r>
            <a:r>
              <a:rPr lang="ru-RU" dirty="0" err="1" smtClean="0"/>
              <a:t>самий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газ,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на </a:t>
            </a:r>
            <a:r>
              <a:rPr lang="ru-RU" dirty="0" err="1" smtClean="0"/>
              <a:t>більших</a:t>
            </a:r>
            <a:r>
              <a:rPr lang="ru-RU" dirty="0" smtClean="0"/>
              <a:t>,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, </a:t>
            </a:r>
            <a:r>
              <a:rPr lang="ru-RU" dirty="0" err="1" smtClean="0"/>
              <a:t>глибинах</a:t>
            </a:r>
            <a:r>
              <a:rPr lang="ru-RU" dirty="0" smtClean="0"/>
              <a:t> у </a:t>
            </a:r>
            <a:r>
              <a:rPr lang="ru-RU" dirty="0" err="1" smtClean="0"/>
              <a:t>слабко</a:t>
            </a:r>
            <a:r>
              <a:rPr lang="ru-RU" dirty="0" smtClean="0"/>
              <a:t> </a:t>
            </a:r>
            <a:r>
              <a:rPr lang="ru-RU" dirty="0" err="1" smtClean="0"/>
              <a:t>проникні</a:t>
            </a:r>
            <a:r>
              <a:rPr lang="ru-RU" dirty="0" smtClean="0"/>
              <a:t> для газу </a:t>
            </a:r>
            <a:r>
              <a:rPr lang="ru-RU" dirty="0" err="1" smtClean="0"/>
              <a:t>кристалічних</a:t>
            </a:r>
            <a:r>
              <a:rPr lang="ru-RU" dirty="0" smtClean="0"/>
              <a:t> </a:t>
            </a:r>
            <a:r>
              <a:rPr lang="ru-RU" dirty="0" err="1" smtClean="0"/>
              <a:t>сланцевих</a:t>
            </a:r>
            <a:r>
              <a:rPr lang="ru-RU" dirty="0" smtClean="0"/>
              <a:t> породах.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буравлення</a:t>
            </a:r>
            <a:r>
              <a:rPr lang="ru-RU" dirty="0" smtClean="0"/>
              <a:t> </a:t>
            </a:r>
            <a:r>
              <a:rPr lang="ru-RU" dirty="0" err="1" smtClean="0"/>
              <a:t>глибокої</a:t>
            </a:r>
            <a:r>
              <a:rPr lang="ru-RU" dirty="0" smtClean="0"/>
              <a:t> </a:t>
            </a:r>
            <a:r>
              <a:rPr lang="ru-RU" dirty="0" err="1" smtClean="0"/>
              <a:t>шпари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проникність</a:t>
            </a:r>
            <a:r>
              <a:rPr lang="ru-RU" dirty="0" smtClean="0"/>
              <a:t> </a:t>
            </a:r>
            <a:r>
              <a:rPr lang="ru-RU" dirty="0" err="1" smtClean="0"/>
              <a:t>газоносної</a:t>
            </a:r>
            <a:r>
              <a:rPr lang="ru-RU" dirty="0" smtClean="0"/>
              <a:t> породи приводить до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припливу</a:t>
            </a:r>
            <a:r>
              <a:rPr lang="ru-RU" dirty="0" smtClean="0"/>
              <a:t> газу до </a:t>
            </a:r>
            <a:r>
              <a:rPr lang="ru-RU" dirty="0" err="1" smtClean="0"/>
              <a:t>шпари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працею</a:t>
            </a:r>
            <a:r>
              <a:rPr lang="ru-RU" dirty="0" smtClean="0"/>
              <a:t> пробурена </a:t>
            </a:r>
            <a:r>
              <a:rPr lang="ru-RU" dirty="0" err="1" smtClean="0"/>
              <a:t>шпара</a:t>
            </a:r>
            <a:r>
              <a:rPr lang="ru-RU" dirty="0" smtClean="0"/>
              <a:t> </a:t>
            </a:r>
            <a:r>
              <a:rPr lang="ru-RU" dirty="0" err="1" smtClean="0"/>
              <a:t>перестає</a:t>
            </a:r>
            <a:r>
              <a:rPr lang="ru-RU" dirty="0" smtClean="0"/>
              <a:t> </a:t>
            </a:r>
            <a:r>
              <a:rPr lang="ru-RU" dirty="0" err="1" smtClean="0"/>
              <a:t>давати</a:t>
            </a:r>
            <a:r>
              <a:rPr lang="ru-RU" dirty="0" smtClean="0"/>
              <a:t> газ. </a:t>
            </a:r>
            <a:endParaRPr lang="ru-RU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229500" cy="10525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/>
              <a:t>Поклади</a:t>
            </a:r>
            <a:r>
              <a:rPr lang="ru-RU" sz="3200" dirty="0" smtClean="0"/>
              <a:t> сланцевого газу в </a:t>
            </a:r>
            <a:r>
              <a:rPr lang="ru-RU" sz="3200" dirty="0" err="1" smtClean="0"/>
              <a:t>Україні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ланцевий газ  - світ використовує, Україна - втрачає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643050"/>
            <a:ext cx="7429553" cy="500066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64347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«Я думаю, </a:t>
            </a:r>
            <a:r>
              <a:rPr lang="ru-RU" dirty="0" err="1" smtClean="0"/>
              <a:t>що</a:t>
            </a:r>
            <a:r>
              <a:rPr lang="ru-RU" dirty="0" smtClean="0"/>
              <a:t> про </a:t>
            </a:r>
            <a:r>
              <a:rPr lang="ru-RU" dirty="0" err="1" smtClean="0"/>
              <a:t>значення</a:t>
            </a:r>
            <a:r>
              <a:rPr lang="ru-RU" dirty="0" smtClean="0"/>
              <a:t> сланцевого газу </a:t>
            </a:r>
            <a:r>
              <a:rPr lang="ru-RU" dirty="0" err="1" smtClean="0"/>
              <a:t>ще</a:t>
            </a:r>
            <a:r>
              <a:rPr lang="ru-RU" dirty="0" smtClean="0"/>
              <a:t> рано </a:t>
            </a:r>
            <a:r>
              <a:rPr lang="ru-RU" dirty="0" err="1" smtClean="0"/>
              <a:t>говорити</a:t>
            </a:r>
            <a:r>
              <a:rPr lang="ru-RU" dirty="0" smtClean="0"/>
              <a:t>. </a:t>
            </a:r>
            <a:r>
              <a:rPr lang="ru-RU" dirty="0" err="1" smtClean="0"/>
              <a:t>Знадобиться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щонайменше</a:t>
            </a:r>
            <a:r>
              <a:rPr lang="ru-RU" dirty="0" smtClean="0"/>
              <a:t> </a:t>
            </a:r>
            <a:r>
              <a:rPr lang="ru-RU" dirty="0" err="1" smtClean="0"/>
              <a:t>три-п’ять</a:t>
            </a:r>
            <a:r>
              <a:rPr lang="ru-RU" dirty="0" smtClean="0"/>
              <a:t>, коли </a:t>
            </a:r>
            <a:r>
              <a:rPr lang="ru-RU" dirty="0" err="1" smtClean="0"/>
              <a:t>з’явиться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</a:t>
            </a:r>
            <a:r>
              <a:rPr lang="ru-RU" dirty="0" err="1" smtClean="0"/>
              <a:t>можливості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найважливіше</a:t>
            </a:r>
            <a:r>
              <a:rPr lang="ru-RU" dirty="0" smtClean="0"/>
              <a:t>, – про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. </a:t>
            </a:r>
            <a:r>
              <a:rPr lang="ru-RU" dirty="0" err="1" smtClean="0"/>
              <a:t>Потрібне</a:t>
            </a:r>
            <a:r>
              <a:rPr lang="ru-RU" dirty="0" smtClean="0"/>
              <a:t> </a:t>
            </a:r>
            <a:r>
              <a:rPr lang="ru-RU" dirty="0" err="1" smtClean="0"/>
              <a:t>вільне</a:t>
            </a:r>
            <a:r>
              <a:rPr lang="ru-RU" dirty="0" smtClean="0"/>
              <a:t> </a:t>
            </a:r>
            <a:r>
              <a:rPr lang="ru-RU" dirty="0" err="1" smtClean="0"/>
              <a:t>ціноутворення</a:t>
            </a:r>
            <a:r>
              <a:rPr lang="ru-RU" dirty="0" smtClean="0"/>
              <a:t>, доступ на </a:t>
            </a:r>
            <a:r>
              <a:rPr lang="ru-RU" dirty="0" err="1" smtClean="0"/>
              <a:t>ринок</a:t>
            </a:r>
            <a:r>
              <a:rPr lang="ru-RU" dirty="0" smtClean="0"/>
              <a:t>, доступ до </a:t>
            </a:r>
            <a:r>
              <a:rPr lang="ru-RU" dirty="0" err="1" smtClean="0"/>
              <a:t>трубопроводів</a:t>
            </a:r>
            <a:r>
              <a:rPr lang="ru-RU" dirty="0" smtClean="0"/>
              <a:t>, </a:t>
            </a:r>
            <a:r>
              <a:rPr lang="ru-RU" dirty="0" err="1" smtClean="0"/>
              <a:t>кращі</a:t>
            </a:r>
            <a:r>
              <a:rPr lang="ru-RU" dirty="0" smtClean="0"/>
              <a:t> </a:t>
            </a:r>
            <a:r>
              <a:rPr lang="ru-RU" dirty="0" err="1" smtClean="0"/>
              <a:t>гарантії</a:t>
            </a:r>
            <a:r>
              <a:rPr lang="ru-RU" dirty="0" smtClean="0"/>
              <a:t> прав </a:t>
            </a:r>
            <a:r>
              <a:rPr lang="ru-RU" dirty="0" err="1" smtClean="0"/>
              <a:t>інвесторів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охоплять</a:t>
            </a:r>
            <a:r>
              <a:rPr lang="ru-RU" dirty="0" smtClean="0"/>
              <a:t> </a:t>
            </a:r>
            <a:r>
              <a:rPr lang="ru-RU" dirty="0" err="1" smtClean="0"/>
              <a:t>індустрію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, а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 </a:t>
            </a:r>
            <a:r>
              <a:rPr lang="en-US" dirty="0" smtClean="0"/>
              <a:t>Shell, Chevron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en-US" dirty="0" smtClean="0"/>
              <a:t>ExxonMobil,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вплине</a:t>
            </a:r>
            <a:r>
              <a:rPr lang="ru-RU" dirty="0" smtClean="0"/>
              <a:t> на </a:t>
            </a:r>
            <a:r>
              <a:rPr lang="ru-RU" dirty="0" err="1" smtClean="0"/>
              <a:t>ситуацію</a:t>
            </a:r>
            <a:r>
              <a:rPr lang="ru-RU" dirty="0" smtClean="0"/>
              <a:t> конкретно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, а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сланцевого газу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довготермінові</a:t>
            </a:r>
            <a:r>
              <a:rPr lang="ru-RU" dirty="0" smtClean="0"/>
              <a:t> </a:t>
            </a:r>
            <a:r>
              <a:rPr lang="ru-RU" dirty="0" err="1" smtClean="0"/>
              <a:t>перспективи</a:t>
            </a:r>
            <a:r>
              <a:rPr lang="ru-RU" dirty="0" smtClean="0"/>
              <a:t>», – </a:t>
            </a:r>
            <a:r>
              <a:rPr lang="ru-RU" dirty="0" err="1" smtClean="0"/>
              <a:t>вважає</a:t>
            </a:r>
            <a:r>
              <a:rPr lang="ru-RU" dirty="0" smtClean="0"/>
              <a:t> </a:t>
            </a:r>
            <a:r>
              <a:rPr lang="ru-RU" dirty="0" err="1" smtClean="0"/>
              <a:t>Едвард</a:t>
            </a:r>
            <a:r>
              <a:rPr lang="ru-RU" dirty="0" smtClean="0"/>
              <a:t> </a:t>
            </a:r>
            <a:r>
              <a:rPr lang="ru-RU" dirty="0" err="1" smtClean="0"/>
              <a:t>Чоу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858180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Зробимо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короткі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висновки</a:t>
            </a:r>
            <a:r>
              <a:rPr lang="ru-RU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857364"/>
            <a:ext cx="7972452" cy="407196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По-перше, </a:t>
            </a:r>
            <a:r>
              <a:rPr lang="ru-RU" sz="3200" b="1" i="1" dirty="0" err="1" smtClean="0"/>
              <a:t>Україна</a:t>
            </a:r>
            <a:r>
              <a:rPr lang="ru-RU" sz="3200" b="1" i="1" dirty="0" smtClean="0"/>
              <a:t> — не Америка. У нас </a:t>
            </a:r>
            <a:r>
              <a:rPr lang="ru-RU" sz="3200" b="1" i="1" dirty="0" err="1" smtClean="0"/>
              <a:t>немає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рівних</a:t>
            </a:r>
            <a:r>
              <a:rPr lang="ru-RU" sz="3200" b="1" i="1" dirty="0" smtClean="0"/>
              <a:t>, як </a:t>
            </a:r>
            <a:r>
              <a:rPr lang="ru-RU" sz="3200" b="1" i="1" dirty="0" err="1" smtClean="0"/>
              <a:t>стіл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сланцевих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пластів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насичених</a:t>
            </a:r>
            <a:r>
              <a:rPr lang="ru-RU" sz="3200" b="1" i="1" dirty="0" smtClean="0"/>
              <a:t> газом, </a:t>
            </a:r>
            <a:r>
              <a:rPr lang="ru-RU" sz="3200" b="1" i="1" dirty="0" err="1" smtClean="0"/>
              <a:t>площею</a:t>
            </a:r>
            <a:r>
              <a:rPr lang="ru-RU" sz="3200" b="1" i="1" dirty="0" smtClean="0"/>
              <a:t> у десятки </a:t>
            </a:r>
            <a:r>
              <a:rPr lang="ru-RU" sz="3200" b="1" i="1" dirty="0" err="1" smtClean="0"/>
              <a:t>тисяч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квадратних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кілометрів</a:t>
            </a:r>
            <a:r>
              <a:rPr lang="ru-RU" sz="3200" b="1" i="1" dirty="0" smtClean="0"/>
              <a:t> на </a:t>
            </a:r>
            <a:r>
              <a:rPr lang="ru-RU" sz="3200" b="1" i="1" dirty="0" err="1" smtClean="0"/>
              <a:t>глибині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від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однієї</a:t>
            </a:r>
            <a:r>
              <a:rPr lang="ru-RU" sz="3200" b="1" i="1" dirty="0" smtClean="0"/>
              <a:t> до </a:t>
            </a:r>
            <a:r>
              <a:rPr lang="ru-RU" sz="3200" b="1" i="1" dirty="0" err="1" smtClean="0"/>
              <a:t>двох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тисяч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метрів</a:t>
            </a:r>
            <a:r>
              <a:rPr lang="ru-RU" sz="3200" b="1" i="1" dirty="0" smtClean="0"/>
              <a:t>. Просто </a:t>
            </a:r>
            <a:r>
              <a:rPr lang="ru-RU" sz="3200" b="1" i="1" dirty="0" err="1" smtClean="0"/>
              <a:t>немає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нічого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подібного</a:t>
            </a:r>
            <a:r>
              <a:rPr lang="ru-RU" sz="3200" b="1" i="1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>
            <a:normAutofit/>
          </a:bodyPr>
          <a:lstStyle/>
          <a:p>
            <a:r>
              <a:rPr lang="ru-RU" sz="2800" b="1" i="1" dirty="0" err="1" smtClean="0"/>
              <a:t>По-друге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реалізація</a:t>
            </a:r>
            <a:r>
              <a:rPr lang="ru-RU" sz="2800" b="1" i="1" dirty="0" smtClean="0"/>
              <a:t> проекту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видобування</a:t>
            </a:r>
            <a:r>
              <a:rPr lang="ru-RU" sz="2800" b="1" i="1" dirty="0" smtClean="0"/>
              <a:t> сланцевого газу </a:t>
            </a:r>
            <a:r>
              <a:rPr lang="ru-RU" sz="2800" b="1" i="1" dirty="0" err="1" smtClean="0"/>
              <a:t>потребує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величезних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інвестицій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пов'язаних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будівництвом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великої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кількості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горизонтальних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достатньо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глибоких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свердловин</a:t>
            </a:r>
            <a:r>
              <a:rPr lang="ru-RU" sz="2800" b="1" i="1" dirty="0" smtClean="0"/>
              <a:t>, а </a:t>
            </a:r>
            <a:r>
              <a:rPr lang="ru-RU" sz="2800" b="1" i="1" dirty="0" err="1" smtClean="0"/>
              <a:t>також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з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проведенням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багаторазових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гідророзривів</a:t>
            </a:r>
            <a:r>
              <a:rPr lang="ru-RU" sz="2800" b="1" i="1" dirty="0" smtClean="0"/>
              <a:t>. </a:t>
            </a:r>
            <a:r>
              <a:rPr lang="ru-RU" sz="2800" b="1" i="1" dirty="0" err="1" smtClean="0"/>
              <a:t>Ефективність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технології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низька</a:t>
            </a:r>
            <a:r>
              <a:rPr lang="ru-RU" sz="2800" b="1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7772400" cy="2500330"/>
          </a:xfrm>
        </p:spPr>
        <p:txBody>
          <a:bodyPr>
            <a:normAutofit/>
          </a:bodyPr>
          <a:lstStyle/>
          <a:p>
            <a:r>
              <a:rPr lang="ru-RU" sz="3200" b="1" i="1" dirty="0" err="1" smtClean="0"/>
              <a:t>По-третє</a:t>
            </a:r>
            <a:r>
              <a:rPr lang="ru-RU" sz="3200" b="1" i="1" dirty="0" smtClean="0"/>
              <a:t>, </a:t>
            </a:r>
            <a:r>
              <a:rPr lang="ru-RU" sz="3200" b="1" i="1" dirty="0" err="1" smtClean="0"/>
              <a:t>реалізація</a:t>
            </a:r>
            <a:r>
              <a:rPr lang="ru-RU" sz="3200" b="1" i="1" dirty="0" smtClean="0"/>
              <a:t> проекту </a:t>
            </a:r>
            <a:r>
              <a:rPr lang="ru-RU" sz="3200" b="1" i="1" dirty="0" err="1" smtClean="0"/>
              <a:t>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видобування</a:t>
            </a:r>
            <a:r>
              <a:rPr lang="ru-RU" sz="3200" b="1" i="1" dirty="0" smtClean="0"/>
              <a:t> сланцевого газу в </a:t>
            </a:r>
            <a:r>
              <a:rPr lang="ru-RU" sz="3200" b="1" i="1" dirty="0" err="1" smtClean="0"/>
              <a:t>Україні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загрожує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екологічною</a:t>
            </a:r>
            <a:r>
              <a:rPr lang="ru-RU" sz="3200" b="1" i="1" dirty="0" smtClean="0"/>
              <a:t> катастрофою.</a:t>
            </a:r>
            <a:endParaRPr lang="ru-RU" sz="32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варто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його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реалізовувати</a:t>
            </a:r>
            <a:r>
              <a:rPr lang="ru-RU" b="1" i="1" dirty="0" smtClean="0"/>
              <a:t>?</a:t>
            </a:r>
            <a:endParaRPr lang="ru-RU" dirty="0"/>
          </a:p>
        </p:txBody>
      </p:sp>
      <p:pic>
        <p:nvPicPr>
          <p:cNvPr id="4" name="Содержимое 3" descr="завантаженн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785926"/>
            <a:ext cx="3292496" cy="460949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зв’язку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інтенсивним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виснаженням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деградацією</a:t>
            </a:r>
            <a:r>
              <a:rPr lang="ru-RU" dirty="0" smtClean="0"/>
              <a:t> вони </a:t>
            </a:r>
            <a:r>
              <a:rPr lang="ru-RU" dirty="0" err="1" smtClean="0"/>
              <a:t>стають</a:t>
            </a:r>
            <a:r>
              <a:rPr lang="ru-RU" dirty="0" smtClean="0"/>
              <a:t> предметом все </a:t>
            </a:r>
            <a:r>
              <a:rPr lang="ru-RU" dirty="0" err="1" smtClean="0"/>
              <a:t>більшого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науки: </a:t>
            </a:r>
            <a:r>
              <a:rPr lang="ru-RU" dirty="0" err="1" smtClean="0"/>
              <a:t>економіки</a:t>
            </a:r>
            <a:r>
              <a:rPr lang="ru-RU" dirty="0" smtClean="0"/>
              <a:t>, </a:t>
            </a:r>
            <a:r>
              <a:rPr lang="ru-RU" dirty="0" err="1" smtClean="0"/>
              <a:t>екології</a:t>
            </a:r>
            <a:r>
              <a:rPr lang="ru-RU" dirty="0" smtClean="0"/>
              <a:t>, </a:t>
            </a:r>
            <a:r>
              <a:rPr lang="ru-RU" dirty="0" err="1" smtClean="0"/>
              <a:t>географії</a:t>
            </a:r>
            <a:r>
              <a:rPr lang="ru-RU" dirty="0" smtClean="0"/>
              <a:t>, </a:t>
            </a:r>
            <a:r>
              <a:rPr lang="ru-RU" dirty="0" err="1" smtClean="0"/>
              <a:t>геології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Комплексність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варіантного</a:t>
            </a:r>
            <a:r>
              <a:rPr lang="ru-RU" dirty="0" smtClean="0"/>
              <a:t> </a:t>
            </a:r>
            <a:r>
              <a:rPr lang="ru-RU" dirty="0" err="1" smtClean="0"/>
              <a:t>підходу</a:t>
            </a:r>
            <a:r>
              <a:rPr lang="ru-RU" dirty="0" smtClean="0"/>
              <a:t> до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.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варіанта</a:t>
            </a:r>
            <a:r>
              <a:rPr lang="ru-RU" dirty="0" smtClean="0"/>
              <a:t>, </a:t>
            </a:r>
            <a:r>
              <a:rPr lang="ru-RU" dirty="0" err="1" smtClean="0"/>
              <a:t>хоч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всебічному</a:t>
            </a:r>
            <a:r>
              <a:rPr lang="ru-RU" dirty="0" smtClean="0"/>
              <a:t> </a:t>
            </a:r>
            <a:r>
              <a:rPr lang="ru-RU" dirty="0" err="1" smtClean="0"/>
              <a:t>врахуванні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факторами — </a:t>
            </a:r>
            <a:r>
              <a:rPr lang="ru-RU" dirty="0" err="1" smtClean="0"/>
              <a:t>загальними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локальними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357166"/>
            <a:ext cx="7786742" cy="353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компоненти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використані</a:t>
            </a:r>
            <a:r>
              <a:rPr lang="ru-RU" sz="2800" dirty="0" smtClean="0"/>
              <a:t> як </a:t>
            </a:r>
            <a:r>
              <a:rPr lang="ru-RU" sz="2800" dirty="0" err="1" smtClean="0"/>
              <a:t>засоби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предмети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споживання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задоволення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духовних</a:t>
            </a:r>
            <a:r>
              <a:rPr lang="ru-RU" sz="2800" dirty="0" smtClean="0"/>
              <a:t> потреб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підвищення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людей.</a:t>
            </a:r>
            <a:endParaRPr lang="ru-RU" dirty="0"/>
          </a:p>
        </p:txBody>
      </p:sp>
      <p:pic>
        <p:nvPicPr>
          <p:cNvPr id="4" name="Рисунок 3" descr="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000504"/>
            <a:ext cx="4929190" cy="258572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686700" cy="27860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 err="1" smtClean="0"/>
              <a:t>своєю</a:t>
            </a:r>
            <a:r>
              <a:rPr lang="ru-RU" sz="2800" dirty="0" smtClean="0"/>
              <a:t> </a:t>
            </a:r>
            <a:r>
              <a:rPr lang="ru-RU" sz="2800" dirty="0" err="1" smtClean="0"/>
              <a:t>економічною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сутністю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споживну</a:t>
            </a:r>
            <a:r>
              <a:rPr lang="ru-RU" sz="2800" dirty="0" smtClean="0"/>
              <a:t> </a:t>
            </a:r>
            <a:r>
              <a:rPr lang="ru-RU" sz="2800" dirty="0" err="1" smtClean="0"/>
              <a:t>вартість</a:t>
            </a:r>
            <a:r>
              <a:rPr lang="ru-RU" sz="2800" dirty="0" smtClean="0"/>
              <a:t>.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корисність</a:t>
            </a:r>
            <a:r>
              <a:rPr lang="ru-RU" sz="2800" dirty="0" smtClean="0"/>
              <a:t>, </a:t>
            </a:r>
            <a:r>
              <a:rPr lang="ru-RU" sz="2800" dirty="0" err="1" smtClean="0"/>
              <a:t>техніко-економічні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масштаби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способи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суспільними</a:t>
            </a:r>
            <a:r>
              <a:rPr lang="ru-RU" sz="2800" dirty="0" smtClean="0"/>
              <a:t> потребами.</a:t>
            </a:r>
            <a:endParaRPr lang="ru-RU" sz="2800" dirty="0"/>
          </a:p>
        </p:txBody>
      </p:sp>
      <p:pic>
        <p:nvPicPr>
          <p:cNvPr id="5" name="Рисунок 4" descr="2d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500438"/>
            <a:ext cx="4572032" cy="319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7410480" cy="421484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Категорія</a:t>
            </a:r>
            <a:r>
              <a:rPr lang="ru-RU" sz="2400" dirty="0" smtClean="0"/>
              <a:t> «</a:t>
            </a:r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» </a:t>
            </a:r>
            <a:r>
              <a:rPr lang="ru-RU" sz="2400" dirty="0" err="1" smtClean="0"/>
              <a:t>вказує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безпосередній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господарською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нерідко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негативних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завдаючи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шкоди</a:t>
            </a:r>
            <a:r>
              <a:rPr lang="ru-RU" sz="2400" dirty="0" smtClean="0"/>
              <a:t>. А </a:t>
            </a:r>
            <a:r>
              <a:rPr lang="ru-RU" sz="2400" dirty="0" err="1" smtClean="0"/>
              <a:t>відтак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довкіллям</a:t>
            </a:r>
            <a:r>
              <a:rPr lang="ru-RU" sz="2400" dirty="0" smtClean="0"/>
              <a:t> по </a:t>
            </a:r>
            <a:r>
              <a:rPr lang="ru-RU" sz="2400" dirty="0" err="1" smtClean="0"/>
              <a:t>суті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двоєдиний</a:t>
            </a:r>
            <a:r>
              <a:rPr lang="ru-RU" sz="2400" dirty="0" smtClean="0"/>
              <a:t>. З одного боку, </a:t>
            </a:r>
            <a:r>
              <a:rPr lang="ru-RU" sz="2400" dirty="0" err="1" smtClean="0"/>
              <a:t>це</a:t>
            </a:r>
            <a:r>
              <a:rPr lang="ru-RU" sz="2400" dirty="0" smtClean="0"/>
              <a:t> —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, а </a:t>
            </a:r>
            <a:r>
              <a:rPr lang="ru-RU" sz="2400" dirty="0" err="1" smtClean="0"/>
              <a:t>з</a:t>
            </a:r>
            <a:r>
              <a:rPr lang="ru-RU" sz="2400" dirty="0" smtClean="0"/>
              <a:t> другого, —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довкілля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рахуватися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природоохоронними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MUNDOSINAGU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00438"/>
            <a:ext cx="3014660" cy="335756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928670"/>
            <a:ext cx="7758138" cy="5426890"/>
          </a:xfrm>
        </p:spPr>
        <p:txBody>
          <a:bodyPr>
            <a:normAutofit/>
          </a:bodyPr>
          <a:lstStyle/>
          <a:p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Надмірне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використання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природних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ресурсів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у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деяких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випадках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веде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до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їх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виснаження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особливо в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сфері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відновлюваних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ресурсів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ліси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риби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мисливських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тварин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Таке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використання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частково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можна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пояснити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занадто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високою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щільністю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населення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деяких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районах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, а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також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все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зростаючою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потребою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людства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біологічних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ресурсах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розвитком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міжнародної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торгівлі</a:t>
            </a:r>
            <a:r>
              <a:rPr lang="ru-RU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29289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Промислові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лісозаготівлі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потреб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деревообробної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целюлозно-паперової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промисловості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отримання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пиломатеріалів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щорічно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знищують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мільйони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гектарів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лісів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разом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унікальними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видами.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286124"/>
            <a:ext cx="3286148" cy="3571876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472518" cy="3714776"/>
          </a:xfrm>
        </p:spPr>
        <p:txBody>
          <a:bodyPr>
            <a:normAutofit fontScale="90000"/>
          </a:bodyPr>
          <a:lstStyle/>
          <a:p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Надмірний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вилов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риби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поставив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деякі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промислові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види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на грань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повного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зникнення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знизив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загальну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різноманітність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життя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в мор</a:t>
            </a: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і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0"/>
            <a:ext cx="3071834" cy="3004172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Незаконне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полювання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торгівля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зникаючими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видами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тварин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є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прямою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загрозою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їх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існуванню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14686"/>
            <a:ext cx="4548187" cy="341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76438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 </a:t>
            </a:r>
            <a:r>
              <a:rPr lang="ru-RU" sz="2800" dirty="0" err="1" smtClean="0"/>
              <a:t>цільовим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призначенням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матеріальні</a:t>
            </a:r>
            <a:r>
              <a:rPr lang="ru-RU" sz="2800" dirty="0" smtClean="0"/>
              <a:t>, </a:t>
            </a:r>
            <a:r>
              <a:rPr lang="ru-RU" sz="2800" dirty="0" err="1" smtClean="0"/>
              <a:t>пізнавальні</a:t>
            </a:r>
            <a:r>
              <a:rPr lang="ru-RU" sz="2800" dirty="0" smtClean="0"/>
              <a:t>, </a:t>
            </a:r>
            <a:r>
              <a:rPr lang="ru-RU" sz="2800" dirty="0" err="1" smtClean="0"/>
              <a:t>естетичні</a:t>
            </a:r>
            <a:r>
              <a:rPr lang="ru-RU" sz="2800" dirty="0" smtClean="0"/>
              <a:t>, </a:t>
            </a:r>
            <a:r>
              <a:rPr lang="ru-RU" sz="2800" dirty="0" err="1" smtClean="0"/>
              <a:t>рекреаційні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За </a:t>
            </a:r>
            <a:r>
              <a:rPr lang="ru-RU" sz="2800" dirty="0" err="1" smtClean="0"/>
              <a:t>рівнем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необхідності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поділяються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вкрай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необхідні</a:t>
            </a:r>
            <a:r>
              <a:rPr lang="ru-RU" sz="2800" dirty="0" smtClean="0"/>
              <a:t> (</a:t>
            </a:r>
            <a:r>
              <a:rPr lang="ru-RU" sz="2800" dirty="0" err="1" smtClean="0"/>
              <a:t>повітря</a:t>
            </a:r>
            <a:r>
              <a:rPr lang="ru-RU" sz="2800" dirty="0" smtClean="0"/>
              <a:t>, вода, </a:t>
            </a:r>
            <a:r>
              <a:rPr lang="ru-RU" sz="2800" dirty="0" err="1" smtClean="0"/>
              <a:t>їжа</a:t>
            </a:r>
            <a:r>
              <a:rPr lang="ru-RU" sz="2800" dirty="0" smtClean="0"/>
              <a:t>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відносно</a:t>
            </a:r>
            <a:r>
              <a:rPr lang="ru-RU" sz="2800" dirty="0" smtClean="0"/>
              <a:t> </a:t>
            </a:r>
            <a:r>
              <a:rPr lang="ru-RU" sz="2800" dirty="0" err="1" smtClean="0"/>
              <a:t>байдужі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786190"/>
            <a:ext cx="4100534" cy="307181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</TotalTime>
  <Words>626</Words>
  <Application>Microsoft Office PowerPoint</Application>
  <PresentationFormat>Экран (4:3)</PresentationFormat>
  <Paragraphs>26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Солнцестояние</vt:lpstr>
      <vt:lpstr>Открытая</vt:lpstr>
      <vt:lpstr>1_Открытая</vt:lpstr>
      <vt:lpstr>Метро</vt:lpstr>
      <vt:lpstr>1_Изящная</vt:lpstr>
      <vt:lpstr>Яркая</vt:lpstr>
      <vt:lpstr>1_Яркая</vt:lpstr>
      <vt:lpstr>1_Городская</vt:lpstr>
      <vt:lpstr>Апекс</vt:lpstr>
      <vt:lpstr>Поток</vt:lpstr>
      <vt:lpstr>Справедливость</vt:lpstr>
      <vt:lpstr>1_Солнцестояние</vt:lpstr>
      <vt:lpstr>Городская</vt:lpstr>
      <vt:lpstr>Тема Office</vt:lpstr>
      <vt:lpstr>Презентація проекту «Надмірна експлуатація природніх ресурсів»</vt:lpstr>
      <vt:lpstr>Слайд 2</vt:lpstr>
      <vt:lpstr>Слайд 3</vt:lpstr>
      <vt:lpstr>Слайд 4</vt:lpstr>
      <vt:lpstr>Слайд 5</vt:lpstr>
      <vt:lpstr>Слайд 6</vt:lpstr>
      <vt:lpstr>Надмірний вилов риби поставив деякі промислові види на грань повного зникнення і знизив загальну різноманітність життя в морі. </vt:lpstr>
      <vt:lpstr>Слайд 8</vt:lpstr>
      <vt:lpstr>Слайд 9</vt:lpstr>
      <vt:lpstr>Що таке "сланцевий газ"</vt:lpstr>
      <vt:lpstr>Слайд 11</vt:lpstr>
      <vt:lpstr>Слайд 12</vt:lpstr>
      <vt:lpstr>Зробимо короткі висновки.</vt:lpstr>
      <vt:lpstr>Слайд 14</vt:lpstr>
      <vt:lpstr>Слайд 15</vt:lpstr>
      <vt:lpstr>Чи варто його реалізовувати?</vt:lpstr>
      <vt:lpstr>Слайд 17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види палива та їх значення в енергетиці країни</dc:title>
  <dc:creator>Misha</dc:creator>
  <cp:lastModifiedBy>Misha</cp:lastModifiedBy>
  <cp:revision>39</cp:revision>
  <dcterms:created xsi:type="dcterms:W3CDTF">2013-11-07T17:37:32Z</dcterms:created>
  <dcterms:modified xsi:type="dcterms:W3CDTF">2014-02-19T19:36:37Z</dcterms:modified>
</cp:coreProperties>
</file>