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7F794-AA8E-4036-8CCA-B7028B60194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B71D3-4B24-47EA-83E9-EDA39884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6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71D3-4B24-47EA-83E9-EDA39884D4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0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9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8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90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65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93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3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8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6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2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2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0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6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0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3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7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64FF-C2F6-4D9C-921B-4300F414762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6D08D1-F6D9-4DF5-B77B-F0B3D5A3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4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6443" y="2104845"/>
            <a:ext cx="8680644" cy="20495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uk-UA" sz="2400" dirty="0" smtClean="0">
                <a:solidFill>
                  <a:srgbClr val="BF4D00"/>
                </a:solidFill>
              </a:rPr>
              <a:t/>
            </a:r>
            <a:br>
              <a:rPr lang="uk-UA" sz="2400" dirty="0" smtClean="0">
                <a:solidFill>
                  <a:srgbClr val="BF4D00"/>
                </a:solidFill>
              </a:rPr>
            </a:br>
            <a:r>
              <a:rPr lang="uk-UA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Біосфера. Основні положення </a:t>
            </a:r>
            <a:r>
              <a:rPr lang="uk-UA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вчень</a:t>
            </a:r>
            <a:r>
              <a:rPr lang="uk-UA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В.Вернадського</a:t>
            </a:r>
            <a:r>
              <a:rPr lang="uk-UA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про біосферу. </a:t>
            </a:r>
            <a:r>
              <a:rPr lang="uk-UA" dirty="0">
                <a:solidFill>
                  <a:srgbClr val="74A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dirty="0">
                <a:solidFill>
                  <a:srgbClr val="74A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0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6683" y="960407"/>
            <a:ext cx="8915400" cy="3777622"/>
          </a:xfrm>
        </p:spPr>
        <p:txBody>
          <a:bodyPr/>
          <a:lstStyle/>
          <a:p>
            <a:r>
              <a:rPr lang="ru-RU" sz="2000" dirty="0" smtClean="0"/>
              <a:t>” Сейчас </a:t>
            </a:r>
            <a:r>
              <a:rPr lang="ru-RU" sz="2000" dirty="0"/>
              <a:t>в ней происходит бурный рассвет. Мы знаем только малую частичку этой непонятной, неясной, всеобъемлющей загадки…”. </a:t>
            </a:r>
            <a:endParaRPr lang="ru-RU" sz="2000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000" b="1" dirty="0" smtClean="0"/>
              <a:t>В</a:t>
            </a:r>
            <a:r>
              <a:rPr lang="ru-RU" sz="2000" b="1" dirty="0"/>
              <a:t>. </a:t>
            </a:r>
            <a:r>
              <a:rPr lang="ru-RU" sz="2000" b="1" dirty="0" err="1"/>
              <a:t>И.Вернадский</a:t>
            </a:r>
            <a:endParaRPr lang="ru-RU" sz="2000" b="1" dirty="0"/>
          </a:p>
        </p:txBody>
      </p:sp>
      <p:pic>
        <p:nvPicPr>
          <p:cNvPr id="9218" name="Picture 2" descr="http://forum.awd.ru/gallery/images/upload/c6a/584/c6a58468c305a9a8b4a866913c7e7a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234">
            <a:off x="1053165" y="2821324"/>
            <a:ext cx="4171354" cy="28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useum.ru/imgB.asp?4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39" y="1862756"/>
            <a:ext cx="2860944" cy="47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6rasa.ru/wp-content/uploads/2010/10/bumerang_noosfery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11" y="281111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6600" y="5411638"/>
            <a:ext cx="8915400" cy="3777622"/>
          </a:xfrm>
        </p:spPr>
        <p:txBody>
          <a:bodyPr/>
          <a:lstStyle/>
          <a:p>
            <a:r>
              <a:rPr lang="uk-UA" sz="3600" b="1" dirty="0"/>
              <a:t>Підготувала Мельникова Юлія</a:t>
            </a:r>
            <a:endParaRPr lang="ru-RU" sz="36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99450" y="1449237"/>
            <a:ext cx="5426158" cy="13716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Дякую за увагу!!!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4277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868" y="710242"/>
            <a:ext cx="9194471" cy="4543245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Біосфера</a:t>
            </a:r>
            <a:r>
              <a:rPr lang="ru-RU" sz="2400" dirty="0"/>
              <a:t> — це </a:t>
            </a:r>
            <a:r>
              <a:rPr lang="ru-RU" sz="2400" dirty="0" err="1"/>
              <a:t>оболонка</a:t>
            </a:r>
            <a:r>
              <a:rPr lang="ru-RU" sz="2400" dirty="0"/>
              <a:t> Землі, яку </a:t>
            </a:r>
            <a:r>
              <a:rPr lang="ru-RU" sz="2400" dirty="0" err="1"/>
              <a:t>утворюють</a:t>
            </a:r>
            <a:r>
              <a:rPr lang="ru-RU" sz="2400" dirty="0"/>
              <a:t> і на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впливають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живі</a:t>
            </a:r>
            <a:r>
              <a:rPr lang="ru-RU" sz="2400" dirty="0"/>
              <a:t> </a:t>
            </a:r>
            <a:r>
              <a:rPr lang="ru-RU" sz="2400" dirty="0" err="1"/>
              <a:t>організми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26" y="1659357"/>
            <a:ext cx="4892256" cy="326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9868" y="5191620"/>
            <a:ext cx="9184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Біосфера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- це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середовище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нашого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життя, це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саме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та "природа", яку ми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маємо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увазі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розмовній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мові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. Людина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проявами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усіх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своїх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життєвих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функцій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нерозривно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пов'язана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цією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"природою".</a:t>
            </a:r>
          </a:p>
        </p:txBody>
      </p:sp>
    </p:spTree>
    <p:extLst>
      <p:ext uri="{BB962C8B-B14F-4D97-AF65-F5344CB8AC3E}">
        <p14:creationId xmlns:p14="http://schemas.microsoft.com/office/powerpoint/2010/main" val="2820863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.xvatit.com/images/d/d7/Pri6_23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98" y="320453"/>
            <a:ext cx="4404908" cy="63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7660" y="1577197"/>
            <a:ext cx="645830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err="1" smtClean="0">
                <a:solidFill>
                  <a:srgbClr val="33271A"/>
                </a:solidFill>
                <a:effectLst/>
                <a:latin typeface="Arial" panose="020B0604020202020204" pitchFamily="34" charset="0"/>
              </a:rPr>
              <a:t>Біосфера</a:t>
            </a:r>
            <a:r>
              <a:rPr lang="ru-RU" sz="2400" b="0" i="0" dirty="0" smtClean="0">
                <a:solidFill>
                  <a:srgbClr val="33271A"/>
                </a:solidFill>
                <a:effectLst/>
                <a:latin typeface="Arial" panose="020B0604020202020204" pitchFamily="34" charset="0"/>
              </a:rPr>
              <a:t> складається з </a:t>
            </a:r>
            <a:r>
              <a:rPr lang="ru-RU" sz="2400" b="0" i="0" dirty="0" err="1" smtClean="0">
                <a:solidFill>
                  <a:srgbClr val="33271A"/>
                </a:solidFill>
                <a:effectLst/>
                <a:latin typeface="Arial" panose="020B0604020202020204" pitchFamily="34" charset="0"/>
              </a:rPr>
              <a:t>трьох</a:t>
            </a:r>
            <a:r>
              <a:rPr lang="ru-RU" sz="2400" b="0" i="0" dirty="0" smtClean="0">
                <a:solidFill>
                  <a:srgbClr val="33271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271A"/>
                </a:solidFill>
                <a:effectLst/>
                <a:latin typeface="Arial" panose="020B0604020202020204" pitchFamily="34" charset="0"/>
              </a:rPr>
              <a:t>компонентів</a:t>
            </a:r>
            <a:r>
              <a:rPr lang="ru-RU" sz="2000" b="0" i="0" dirty="0" smtClean="0">
                <a:solidFill>
                  <a:srgbClr val="33271A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lang="ru-RU" sz="2000" b="1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Педосфери</a:t>
            </a:r>
            <a:r>
              <a:rPr lang="ru-RU" sz="2000" b="1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що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грунту (тонкий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верхній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шар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літосфери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), а також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морські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відкладення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, або як її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частіше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називають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літосфери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, але це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некоректне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поняття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даному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випадку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— </a:t>
            </a:r>
            <a:r>
              <a:rPr lang="ru-RU" sz="2000" b="1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Гідросфери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, що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Світовий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океан, води суходолу і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полярні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льоди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— </a:t>
            </a:r>
            <a:r>
              <a:rPr lang="ru-RU" sz="2000" b="1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Атмосфери</a:t>
            </a:r>
            <a:r>
              <a:rPr lang="ru-RU" sz="2000" b="1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нижні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шари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якої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складають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зовнішню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газоподібну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оболонку</a:t>
            </a:r>
            <a:r>
              <a:rPr lang="ru-RU" sz="2000" b="0" i="0" dirty="0" smtClean="0">
                <a:solidFill>
                  <a:srgbClr val="4B3926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4B392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9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868" y="753374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 err="1"/>
              <a:t>Вперше</a:t>
            </a:r>
            <a:r>
              <a:rPr lang="ru-RU" sz="2000" dirty="0"/>
              <a:t> </a:t>
            </a:r>
            <a:r>
              <a:rPr lang="ru-RU" sz="2000" dirty="0" err="1"/>
              <a:t>термін</a:t>
            </a:r>
            <a:r>
              <a:rPr lang="ru-RU" sz="2000" dirty="0"/>
              <a:t> </a:t>
            </a:r>
            <a:r>
              <a:rPr lang="ru-RU" sz="2000" b="1" dirty="0"/>
              <a:t>“</a:t>
            </a:r>
            <a:r>
              <a:rPr lang="ru-RU" sz="2000" b="1" dirty="0" err="1"/>
              <a:t>біосфера</a:t>
            </a:r>
            <a:r>
              <a:rPr lang="ru-RU" sz="2000" b="1" dirty="0"/>
              <a:t>” </a:t>
            </a:r>
            <a:r>
              <a:rPr lang="ru-RU" sz="2000" dirty="0" err="1"/>
              <a:t>використав</a:t>
            </a:r>
            <a:r>
              <a:rPr lang="ru-RU" sz="2000" dirty="0"/>
              <a:t> </a:t>
            </a:r>
            <a:r>
              <a:rPr lang="ru-RU" sz="2000" dirty="0" err="1"/>
              <a:t>австрійський</a:t>
            </a:r>
            <a:r>
              <a:rPr lang="ru-RU" sz="2000" dirty="0"/>
              <a:t> </a:t>
            </a:r>
            <a:r>
              <a:rPr lang="ru-RU" sz="2000" dirty="0" err="1"/>
              <a:t>вчений</a:t>
            </a:r>
            <a:r>
              <a:rPr lang="ru-RU" sz="2000" dirty="0"/>
              <a:t> - геолог Е. Зюсс у 1875 р. </a:t>
            </a:r>
          </a:p>
          <a:p>
            <a:r>
              <a:rPr lang="ru-RU" sz="2000" dirty="0"/>
              <a:t>  </a:t>
            </a:r>
            <a:r>
              <a:rPr lang="ru-RU" sz="2000" dirty="0" err="1"/>
              <a:t>Термін</a:t>
            </a:r>
            <a:r>
              <a:rPr lang="ru-RU" sz="2000" dirty="0"/>
              <a:t> походить від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слів</a:t>
            </a:r>
            <a:r>
              <a:rPr lang="ru-RU" sz="2000" dirty="0"/>
              <a:t>: </a:t>
            </a:r>
            <a:r>
              <a:rPr lang="ru-RU" sz="2000" b="1" dirty="0"/>
              <a:t>“</a:t>
            </a:r>
            <a:r>
              <a:rPr lang="ru-RU" sz="2000" b="1" dirty="0" err="1"/>
              <a:t>біо</a:t>
            </a:r>
            <a:r>
              <a:rPr lang="ru-RU" sz="2000" b="1" dirty="0"/>
              <a:t>” </a:t>
            </a:r>
            <a:r>
              <a:rPr lang="ru-RU" sz="2000" dirty="0"/>
              <a:t>- </a:t>
            </a:r>
            <a:r>
              <a:rPr lang="ru-RU" sz="2000" b="1" dirty="0"/>
              <a:t>життя і “сфера”</a:t>
            </a:r>
            <a:r>
              <a:rPr lang="ru-RU" sz="2000" dirty="0"/>
              <a:t>.</a:t>
            </a:r>
            <a:r>
              <a:rPr lang="ru-RU" sz="2000" b="1" dirty="0"/>
              <a:t> </a:t>
            </a:r>
            <a:r>
              <a:rPr lang="ru-RU" sz="2000" dirty="0"/>
              <a:t>Таким чином, </a:t>
            </a:r>
            <a:r>
              <a:rPr lang="ru-RU" sz="2000" dirty="0" err="1"/>
              <a:t>біосфера</a:t>
            </a:r>
            <a:r>
              <a:rPr lang="ru-RU" sz="2000" dirty="0"/>
              <a:t> - сфера життя або область </a:t>
            </a:r>
            <a:r>
              <a:rPr lang="ru-RU" sz="2000" dirty="0" err="1"/>
              <a:t>існування</a:t>
            </a:r>
            <a:r>
              <a:rPr lang="ru-RU" sz="2000" dirty="0"/>
              <a:t> живих організмів на Землі.</a:t>
            </a:r>
          </a:p>
        </p:txBody>
      </p:sp>
      <p:pic>
        <p:nvPicPr>
          <p:cNvPr id="3076" name="Picture 4" descr="http://upload.wikimedia.org/wikipedia/commons/thumb/4/47/Eduard_Suess00.jpg/250px-Eduard_Suess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00">
                        <a14:foregroundMark x1="54000" y1="21767" x2="54000" y2="21767"/>
                        <a14:foregroundMark x1="56000" y1="55205" x2="56000" y2="55205"/>
                        <a14:foregroundMark x1="43200" y1="67823" x2="43200" y2="67823"/>
                        <a14:foregroundMark x1="40400" y1="71293" x2="40400" y2="71293"/>
                        <a14:foregroundMark x1="52000" y1="64984" x2="52000" y2="64984"/>
                        <a14:foregroundMark x1="55600" y1="61514" x2="55600" y2="61514"/>
                        <a14:foregroundMark x1="57600" y1="22713" x2="57600" y2="22713"/>
                        <a14:foregroundMark x1="50400" y1="20505" x2="51200" y2="22713"/>
                        <a14:foregroundMark x1="68400" y1="55836" x2="68400" y2="55836"/>
                        <a14:foregroundMark x1="82400" y1="74132" x2="82400" y2="74132"/>
                        <a14:foregroundMark x1="83600" y1="73502" x2="83600" y2="73502"/>
                        <a14:foregroundMark x1="88800" y1="69085" x2="88800" y2="69085"/>
                        <a14:foregroundMark x1="86000" y1="74132" x2="86000" y2="74132"/>
                        <a14:foregroundMark x1="19200" y1="82650" x2="19200" y2="82650"/>
                        <a14:foregroundMark x1="16400" y1="76972" x2="16400" y2="76972"/>
                        <a14:foregroundMark x1="14000" y1="76656" x2="14000" y2="76656"/>
                        <a14:foregroundMark x1="14000" y1="76972" x2="14000" y2="76972"/>
                        <a14:foregroundMark x1="28000" y1="67823" x2="28000" y2="67823"/>
                        <a14:foregroundMark x1="43200" y1="16404" x2="43200" y2="16404"/>
                        <a14:foregroundMark x1="46000" y1="14826" x2="46000" y2="14826"/>
                        <a14:foregroundMark x1="52000" y1="17035" x2="52000" y2="17035"/>
                        <a14:foregroundMark x1="57600" y1="20505" x2="57600" y2="20505"/>
                        <a14:foregroundMark x1="63600" y1="24606" x2="63600" y2="24606"/>
                        <a14:foregroundMark x1="35200" y1="75394" x2="35200" y2="75394"/>
                        <a14:foregroundMark x1="46000" y1="67508" x2="46000" y2="67508"/>
                        <a14:backgroundMark x1="79200" y1="40063" x2="79200" y2="40063"/>
                        <a14:backgroundMark x1="72000" y1="46688" x2="72000" y2="46688"/>
                        <a14:backgroundMark x1="21600" y1="47950" x2="21600" y2="4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54" y="2324242"/>
            <a:ext cx="3575519" cy="45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9866" y="5537019"/>
            <a:ext cx="7193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Біосфера</a:t>
            </a:r>
            <a:r>
              <a:rPr lang="ru-RU" sz="2000" dirty="0" smtClean="0"/>
              <a:t> з одного боку є </a:t>
            </a:r>
            <a:r>
              <a:rPr lang="ru-RU" sz="2000" dirty="0" err="1" smtClean="0"/>
              <a:t>середовищем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життя,а</a:t>
            </a:r>
            <a:r>
              <a:rPr lang="ru-RU" sz="2000" dirty="0" smtClean="0"/>
              <a:t> з </a:t>
            </a:r>
            <a:r>
              <a:rPr lang="ru-RU" sz="2000" dirty="0" err="1" smtClean="0"/>
              <a:t>іншого</a:t>
            </a:r>
            <a:r>
              <a:rPr lang="ru-RU" sz="2000" dirty="0" smtClean="0"/>
              <a:t>-результатом </a:t>
            </a:r>
            <a:r>
              <a:rPr lang="ru-RU" sz="2000" dirty="0" err="1" smtClean="0"/>
              <a:t>життєдіяльності</a:t>
            </a:r>
            <a:r>
              <a:rPr lang="ru-RU" sz="2000" dirty="0" smtClean="0"/>
              <a:t> організмів. </a:t>
            </a:r>
            <a:endParaRPr lang="ru-RU" sz="2000" dirty="0"/>
          </a:p>
        </p:txBody>
      </p:sp>
      <p:pic>
        <p:nvPicPr>
          <p:cNvPr id="3078" name="Picture 6" descr="http://www.bio-book.org/general/biosphere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361">
            <a:off x="7127744" y="2711348"/>
            <a:ext cx="2462036" cy="184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-planete.ru/wp-content/uploads/2012/11/%D0%B1%D0%B8%D0%BE%D1%81%D1%84%D0%B5%D1%80%D0%B0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836">
            <a:off x="4076277" y="2734640"/>
            <a:ext cx="2787070" cy="20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.redigo.ru/h900/50f649d5642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939">
            <a:off x="743042" y="2798064"/>
            <a:ext cx="3105509" cy="20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9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4155" y="822385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Основоположниками </a:t>
            </a:r>
            <a:r>
              <a:rPr lang="ru-RU" sz="2000" dirty="0" err="1"/>
              <a:t>вчення</a:t>
            </a:r>
            <a:r>
              <a:rPr lang="ru-RU" sz="2000" dirty="0"/>
              <a:t> про </a:t>
            </a:r>
            <a:r>
              <a:rPr lang="ru-RU" sz="2000" b="1" dirty="0" err="1"/>
              <a:t>біосферу</a:t>
            </a:r>
            <a:r>
              <a:rPr lang="ru-RU" sz="2000" dirty="0"/>
              <a:t> є </a:t>
            </a:r>
            <a:r>
              <a:rPr lang="ru-RU" sz="2000" b="1" dirty="0"/>
              <a:t>В. І. </a:t>
            </a:r>
            <a:r>
              <a:rPr lang="ru-RU" sz="2000" b="1" dirty="0" err="1"/>
              <a:t>Вернадський</a:t>
            </a:r>
            <a:r>
              <a:rPr lang="ru-RU" sz="2000" b="1" dirty="0"/>
              <a:t> та Тейяр де Шарден. </a:t>
            </a:r>
          </a:p>
        </p:txBody>
      </p:sp>
      <p:pic>
        <p:nvPicPr>
          <p:cNvPr id="4098" name="Picture 2" descr="http://amklib113.ru/bbl/egrva/nsfera-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31" y="1656291"/>
            <a:ext cx="2130050" cy="260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quarius-eso.ru/img1/young_teilh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705" y="1656291"/>
            <a:ext cx="1905390" cy="26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6859" y="4685450"/>
            <a:ext cx="79055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Вони </a:t>
            </a:r>
            <a:r>
              <a:rPr lang="ru-RU" sz="2000" dirty="0" err="1" smtClean="0"/>
              <a:t>обґрунтували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високу</a:t>
            </a:r>
            <a:r>
              <a:rPr lang="ru-RU" sz="2000" dirty="0" smtClean="0"/>
              <a:t> хімічну та </a:t>
            </a:r>
            <a:r>
              <a:rPr lang="ru-RU" sz="2000" dirty="0" err="1" smtClean="0"/>
              <a:t>геологічну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біосфери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підкреслюючи</a:t>
            </a:r>
            <a:r>
              <a:rPr lang="ru-RU" sz="2000" dirty="0" smtClean="0"/>
              <a:t>, що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 життя на </a:t>
            </a:r>
            <a:r>
              <a:rPr lang="ru-RU" sz="2000" dirty="0" err="1" smtClean="0"/>
              <a:t>планеті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біосфери</a:t>
            </a:r>
            <a:endParaRPr lang="ru-RU" sz="2000" dirty="0"/>
          </a:p>
        </p:txBody>
      </p:sp>
      <p:pic>
        <p:nvPicPr>
          <p:cNvPr id="4102" name="Picture 6" descr="http://aleks-umniki.narod.ru/images/p91_biosf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71" y="1957107"/>
            <a:ext cx="32861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6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8661" y="736121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/>
              <a:t>Уявлення про </a:t>
            </a:r>
            <a:r>
              <a:rPr lang="ru-RU" sz="2000" b="1" dirty="0" err="1"/>
              <a:t>біосферу</a:t>
            </a:r>
            <a:r>
              <a:rPr lang="ru-RU" sz="2000" dirty="0"/>
              <a:t> як </a:t>
            </a:r>
            <a:r>
              <a:rPr lang="ru-RU" sz="2000" dirty="0" err="1"/>
              <a:t>глобальну</a:t>
            </a:r>
            <a:r>
              <a:rPr lang="ru-RU" sz="2000" dirty="0"/>
              <a:t> </a:t>
            </a:r>
            <a:r>
              <a:rPr lang="ru-RU" sz="2000" dirty="0" err="1"/>
              <a:t>єдину</a:t>
            </a:r>
            <a:r>
              <a:rPr lang="ru-RU" sz="2000" dirty="0"/>
              <a:t> систему Землі, де увесь </a:t>
            </a:r>
            <a:r>
              <a:rPr lang="ru-RU" sz="2000" dirty="0" err="1"/>
              <a:t>хід</a:t>
            </a:r>
            <a:r>
              <a:rPr lang="ru-RU" sz="2000" dirty="0"/>
              <a:t> </a:t>
            </a:r>
            <a:r>
              <a:rPr lang="ru-RU" sz="2000" dirty="0" err="1"/>
              <a:t>геохімічних</a:t>
            </a:r>
            <a:r>
              <a:rPr lang="ru-RU" sz="2000" dirty="0"/>
              <a:t> та </a:t>
            </a:r>
            <a:r>
              <a:rPr lang="ru-RU" sz="2000" dirty="0" err="1"/>
              <a:t>енергетичних</a:t>
            </a:r>
            <a:r>
              <a:rPr lang="ru-RU" sz="2000" dirty="0"/>
              <a:t> </a:t>
            </a:r>
            <a:r>
              <a:rPr lang="ru-RU" sz="2000" dirty="0" err="1"/>
              <a:t>перетворень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</a:t>
            </a:r>
            <a:r>
              <a:rPr lang="ru-RU" sz="2000" dirty="0" err="1"/>
              <a:t>життям</a:t>
            </a:r>
            <a:r>
              <a:rPr lang="ru-RU" sz="2000" dirty="0"/>
              <a:t>, </a:t>
            </a:r>
            <a:r>
              <a:rPr lang="ru-RU" sz="2000" b="1" dirty="0"/>
              <a:t>у 20-х роках ХХ ст</a:t>
            </a:r>
            <a:r>
              <a:rPr lang="ru-RU" sz="2000" dirty="0"/>
              <a:t>. </a:t>
            </a:r>
            <a:r>
              <a:rPr lang="ru-RU" sz="2000" dirty="0" err="1"/>
              <a:t>розробив</a:t>
            </a:r>
            <a:r>
              <a:rPr lang="ru-RU" sz="2000" dirty="0"/>
              <a:t> у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працях</a:t>
            </a:r>
            <a:r>
              <a:rPr lang="ru-RU" sz="2000" dirty="0"/>
              <a:t> </a:t>
            </a:r>
            <a:r>
              <a:rPr lang="ru-RU" sz="2000" b="1" dirty="0" err="1"/>
              <a:t>Володимир</a:t>
            </a:r>
            <a:r>
              <a:rPr lang="ru-RU" sz="2000" b="1" dirty="0"/>
              <a:t> </a:t>
            </a:r>
            <a:r>
              <a:rPr lang="ru-RU" sz="2000" b="1" dirty="0" err="1"/>
              <a:t>Іванович</a:t>
            </a:r>
            <a:r>
              <a:rPr lang="ru-RU" sz="2000" b="1" dirty="0"/>
              <a:t> </a:t>
            </a:r>
            <a:r>
              <a:rPr lang="ru-RU" sz="2000" b="1" dirty="0" err="1"/>
              <a:t>Вернадський</a:t>
            </a:r>
            <a:r>
              <a:rPr lang="ru-RU" sz="2000" dirty="0"/>
              <a:t>.</a:t>
            </a:r>
          </a:p>
        </p:txBody>
      </p:sp>
      <p:sp>
        <p:nvSpPr>
          <p:cNvPr id="4" name="AutoShape 2" descr="data:image/jpeg;base64,/9j/4AAQSkZJRgABAQAAAQABAAD/2wCEAAkGBxQTEhUUExQWFhUXFh4aGRgXGBoYGhoYGxoYFxoYGhoYHCggGholHBgYITEhJSkrLi4uFx8zODMsNygtLiwBCgoKDg0OGxAQGywkHyUsLCwsLCwsLCwsLCwsLCwsLCwsLCwsLCwsLCwsLCwsLCwsLCwsLCwsLCwsLCwsLCwsLP/AABEIAQsAvAMBIgACEQEDEQH/xAAbAAABBQEBAAAAAAAAAAAAAAACAQMEBQYAB//EADcQAAEDAgMFBwQCAgEFAQAAAAEAAhEDIQQxQQUSUWHwBiJxgZGxwROh0eEy8SNCchQVM1KCB//EABoBAAIDAQEAAAAAAAAAAAAAAAABAgMEBQb/xAApEQACAgICAQMDBAMAAAAAAAAAAQIRAyESMQQiQWETUfAjMkKBcaHB/9oADAMBAAIRAxEAPwDNbpRckZCSVEkC5DKcSuAQIbIMJN7JObtvdAWoAVroCLNMzojp0+rfCACZPJLHFGW+S5wSYwChIXbmi5oyQNCwl8z+k5uck0xh5osdHOGq6OCLdznrr5SNanYxNw/lc0QidmlFL0lPQUNuIS7qItvP9pYkdeiQDRboljVKWpHZKQCtFkrghREdWQIUpXOTZIuua9RIBEJS1DPFO78IAHQoKhsj3kDupRYAc/2nmyIR0aM3hOuodCEnIaQIPX9JQQUW7CQUZSciSQ2evRcWWyU2nhLT6IxgydAFHmiVFdkkLToFMqU4Ngn6WCqGO7mjmgorY4oeavamxKkTCrn4QtsQnzQUQw3jdC86KS4ddeaYLFKwFHLNCByShEGXTAEgSgLfTrRO1BxCQtPNSEAWJ9rYzTbSik6eyLEyKckhXEdFEGpMgLKTeXHyTtKnKjYBUWT17p6lhCSVMwmz5F5HXBXOG2dygKuU6JKNlKzDuFyE/Tp8AtAzZsWz1RHZkTAvKq+oT4GcxOENoCtMJswWBzKsqeC7w14/CusHg50TUuSJ8aKB+BDQGhR8TheAWrOCklAzDD0UbphRnsBswWc4XicldUaLBcgABRa9S5bEGDHBM4rFD6YnhPmhPY60W7cRTNoB8Mymdp7La5shpB60WdpbZ+g0usXzAVvsfaz6glzt2eAkqemtiMjtDZ7mGS3d8MlXFt9F6LtfCh7ZInnHvCwG16Zpuk/xKlF1oTGHU1304+F1J8iQlcL3VlioQ0553SuNvBc+qAEDHEp2IbARAjX3hLVC5gEKSYiJVYeKRoySykdnH6SbKhWNKuNmUBBcfIcyqum1aDZWG3oBmJsBqeJVWSVIlFWWmCoOaJ3R5/hXWCAeILbj41TOHoBgy3BqTmflTsFWYIDT42Wdy+DQkSaeDyUyjgZExyTuGIgFWdFlgrIw5EGypqbMyjNTcNhIB55Kc3QpVoWNITk2RWYYA31UKvhot/7FWblU7RxEEA6XVeVJKxxKXadLuk5bshZ7E1JAi9pV5tuoZyMOWexVNwb3bH5Wa9ltOivq1Gm2Ryy6uibtcUgA2PlO0zc7zbnM81X4ylDi4D8wrE1ZB2aXZ+2hVbuujkRIhVPaDCvAINwTIKTZDgRpE5xB81P2pXbuAHrwTu2C0YrB17kHXKVMFRVFQkVTGUz5Kya6cleyCYT0TMpQJXdWSGDUqdfIXMckdCVlS1rKasiyEH5oHzKFo1SiZukyolYV8mFtNgVg2ALuOQj50CxFMwRot/2UwwIc4ZkZ8As2YtxhbXxMGM3Sl2LSdMkzOaiY9s1d0GRNyrzAU4ELFPJbNMYl7hDaOBVjTrwOYWfpuIOan0K3PVacebWiEsdFt9YZcQlfUtziCq19T2RDEepWhZb7IcRH4s3Eqs2tVJcDyhSMUZOajVWl3ks8567LIxIOIdvMhwyuFUV84BVxXFjI5KorNg3WKeS2aVHRX1w4FQsW4wrGu4REqrqV481dicmVTSG9mvdJBMSc1YbXoE05Ey3McQqnDu78nLgtLtKgTRDmnQTzA6yWltp2VUea1sT/AJLcVZUK94VZtahuvcRxlPYKrMFbO1ZnTplzUNrJkHjlCc3vNMvCgiY490iExPJOtIjLr4TTnJp0BDa7PgUbCITMXTzRZNlIQddegdisUAIPCPMwvPA9aLYGOhwGkrPnTcSeN7NTVpjfJAgT8qyw7z5Kse+/n9lZ4MrjytM6UaomsCkMCj0XXVjh6YOathNrRGSANIlL9ExxU/6a7dWhN0VWVooJ76VvdTmsQ1GxJScZdsOXsUWKo2MKgxYM3WnxossztF8n3WWfZoj0U+LpAiQqiuN0uF8p484V3Xy9Vnqzu/FrrTgKcgjXAEcbLUYDEW3HfxAEeY+6xr3hoicjCmYXamV+Ala5RbWimyn7Qx9Z0Wv78OSDCAQE1tgbz96R+kmFeBbNal+1FD/cXE2sm3BHTyTVaTfRQRMJr7IXJWO4Ii9vAp9CIDTe/wB0gqDy+Fz9Uw5ykVEguBNlMwlUgjNVzKkJxte+ijJWNHoGzMTvtHKyucLU0WU2BiLC+Y/C0+EfcLiZ41NnRwyuJaYYXCt6GSqMM7+1YMfAzVcHRKStk8lGaohQPrk5eyM1DYFaI5L6IOH3Jv1gmq1aRZNU2nVMvbzKcskn2JRRHxdSxWfxcnTRXmKdAhVGJEhZ5Ntl8dIo8Y4BqzDqgNSZm6vtoUZBExzWRqkCqXA2nRbvGjaZmyypg1n3gznKGjYTr1wR7Rf37+Hsn6bRudfZbU9IofZU1ql4dmLeWak4ICZUXFAl10/QEGBbrkrX0Ve5aMNktTL7oKZ4oi+VSW+w0QPFKw2/ZSkT7rmgax5qa2RIbxbPrr2TUtTrheyaIgaKwqBdl1+EjQM5RsYClpNHPyUWBddnsZuuDVtcNU7wXn2FplpBgjnotjgaxIBAXK82K5KSN3jvVM0zRkptCSc5VbhcSw2Jv5j0VgwkEEXCxcGt0abT0WNISEG93k42sN0FQ6TiXO8Fp6SRWWjHzdQsUecLsPibXUPGuJJi/FLJLkgjGmQsTVJJHpzUCrvC8KVVhk96+arzjHPDgLO4KMMd6ROUkjM9p8QSTukjiFl21NZBWy2vg3PZ3gATMTl9lia9Lc7ucHP+10/H64vsxZXu0BigTHRVzgWf4ibTzvpdZ+pVmb+qsMDVP0y3I739laMkbRVF7BrgNIk9eaLAYY1Xf47gG50Hmq/HVC7wAtz5+an7C2p9FrrTN456IkpcbXYKuW+i8xuz20o33iTpN78lEt4jRVtEvrONSpNzrryHJaHB4Jpwm+Ld8+wz4qh+hLk7ZbXLaRB0TUePpKekRpy4eKjuqgHRWUyGiFuHr4XOZbX3RxzQlqssqBI0Cew4gjx+6aaJSONhc9c0gNfs5wqUwx38hl+FPoV2UGyZjMxefDmqXY9QPuDB1HPirDHNaaTWuyN3Ra3jzJXGyL9Tj930dCD9NlpQxYrwaNOpUB47tNo5j6kElE/b1TDHdq0nBvE3A/8AptvJebY/FE1HHdc+mwd1u8Q0AcxmhpbRDi1lOm5kgTuPfE3sWvtbitq8Z6vr8+f+FH1T1dnaVjhIc0jOxVjszGhzC8wJsOMc14o6mQR/reDFvMr0PsbJEVHTBsBYHoKjPhWJcky7Fk5+lo0lXHBodfK6oMZ2vpAboPePkpPa3DsFFzgd0xaPZeS4gEkuBnvboM5nX0+UvFwxzLk30PPlcNJG/wD+7GoP/NRYJj/I6D5ASVVbdxdanAFZlRhuDT05XbKyDME9we4ZsE5XN04zaNYAAG1gQYMm9wIsOXJb44OL07+DK8t9l1S7QVY3N83zk5T45KPjO8L3UbCn6wcHtAebtdqY66hSMEXEFpzg3VnWxLeisZJcRGSl4KS4sNm+k/pRKj4JjzSYCp/kBNuY0CsatFa7LHalPXMZBVLres8VZ4+pvQBnbrx/CrccyCNTqlDqhy7s22Gex2D32AAgbp/5ftHXrfRwdJrj3nku8J6CrezzN7D/AE5g1Hj0GZ5Qq/tLjzUqw3+LButHIfKyLHeTj83+f2XudQv+h52KUc1hx69FWVKx800ap4hbuJm5F4AuISgpHDxVTATduhLevdHH4QEe3WSAJ2yMSGOmbGxj0lafHMDiCN0DcFh/ExEm+c5rDNJyWl2Li99gYT3mmx5cPD8rH5OP+aL8Uv4kzFbOdALG5iHAaqBg9lNbcUXOJ1cbN5iNY4rV7PYXNIbZ4OXEaEcVzqVd3dFNwP8AxWBeROOjXwg+zN1dmtIfIgxOeUBWHYvAgkF/eIuNB+ypOJwe7vUx3qzhBv8Awac3O4Ky2NhxScAB0FJ5m40/f8/2OMPVY125oN+m6JHmc15fQwZdMTLXT1PgvSe2ziQRNif2s9gMINyxIOh4flaPHyrHjbX3K82PlJf4GsBhXNaHgAznIB8ZUh2EMdynSbPL4yVlsyiWyd5oJ/1P8XcwSIB8VaVthPcJO60aHebHqCq5Zny0NQVbMIzZwbWDnu3nWyyH9IX1gMMGfRp75qF31RvCpun/AFzhWm1KlCiSym8VaxsXD+FOReDq5VG0toAtDYgNsOEfK3QlNtaKJKKspatUQR14Jpjd0Zj8aeKJoJMx4HhxTlZoDdcp4+K12ZqCpOkTqoraRLyT3j7J6m6ACAnyy3vPBLofZMwm0hTdMWDYHp7ZqiqVS7xz9TqpGMOlusgoUwiMEnYSk3oMutElNuE8+vBIClbfVWEDSbxQzl/a5pSVCfsqCRz3cEBE2ukueuuilQADhmVadmT/AJmjjYBVtTKFI2RiA2s13AqORXBr4JQdSTN9TIjcqCQD0QVbUqZcA369YNjL6hy4TmoeKog7jgLOFzzR0WlpXnnJpnXUVJE6ls5lNpDAANTmSeJJuV2BAdUnh7JMTiCGeUp/s2wEyjuSY+osr+1uCkLD0sVuGMhK9G7YsIb4grzmhTa4PLnQQcjqFs8dLjJMom+mjV4amN0FtxGaH6FMgg02mcjGqrOxu1Wio6jUuD/F3LgrzG0g02PXsqMmGeKRbCcZxKbaGDogGGNbAsAIvxVFjsNTg7oGUDx1PirLazCLkqvwzZp706rVhtRTspmldFO/DbsARJ/vLyhBjsOBYxMT1AVzhMGCXOIyBj0JyVHj8b3ogTw+PZdCEnJmTIkiuqtAHh53Qvx7oge0+STGG1oF1E3731Wmkyi6HnVZum6jxpxXJDfqyYgQUdMmEMpCmBpiIQuFkQKPeB4+azkhooIv8J4wg8k0IGoTCTCSXCM5XOdP7XUH7rgefWab6A9ZwFJxwzd4yZmNBFoSU6UiVH7LYneYRoMo5q0w9GZAylefzwfKkdXDP0kQ0t4gHj9k5T3qBLgO7HornCbJP8neSdxuHhtrTnxjircfhyauWhS8hXS2YPtd2k3qe62ZXnDMRUJmeMgL13aOx6L3NBYCwAm+ZPj1kqs9nKLt7dZu5HuzkJ6hbsHHAqq39zNl5ZGZHYVCoajakER5re/W3mwUuyNmBu+IzdbwzUrEYP8A2Hn+VR5H6rtFuH0LZktv52zj0Kh4Sl/ivmDl/au9qbPcXE8L/wBKC/DzFwLT5i0Ixr0qI5y3Yteo2nSeTE7sHmIge68/q1+9zlX+18bILRzz4HTxzWdxDch1ppwXRwY+KMWSVsbxbibnxVe/wU4tJB5DrJRIGWot19loRUFTeP76ujmUyQLx15JWv60QA5EZri5AHXMmyUQeKYjTOIj9Id5IXJKhjr8qiiYW91CRybc9C6qhCFeevlNF3Drikc63Xyk3uSkkI9C7LY8CnAmTHgAfmV6TsbBQyXLzX/8AM8GajiXfxbB/Hn+F60HgANERAWVY4qTkaFJ1QbY18fVVW1cRE+E+PJMYja4L3BulvQkLO7V2zFpnS3BSlNVoklWxKmOgkC4FwSeeSuNl4gEDLdN55G5CwuIquJMcMvupey9pGn/K4Kh7aJe5ucNQAk9HNHiMGC0kZxAAVJs3bYhzDyIPwptbasEXtryUEog2zhgwWFpE+6xfaTDupnumBqP61W6xG0GyHacdCs32wojc3hcG44wf7UZUmpIfapnmmIr7z9CD7QqnFmSFK2j3XmPLrgoJBLoGZK6Uaq0Y5N2W+z6YbhqtR4Fu6AbS45D5WeLfupuOxJIFMHusNtJMQVAcLfpOK7YN+wJbAuuAS2zSJiOShw6/SQgRyITY6zQBqQEFQZJx1jquFQHPr7KugGiOtE0E85442HkotTEATqU6AfLbcvJRhXYDHsJUWviyfDgFH3rqSQHp/YnaG6wm4aIJ58POFvztfea5zTcR5WheFbK2k4MLQ6IgjK+Y881suz222w5hzP3JiVkzRatovxyXTL0VTvOudbeKLB7NDy7eJBz/AAncPRtYySYH7V9gMLp0YXPTbZp1RnXbOvOgzjw/aV+zQRvRmAPRaypgWgkjKckFXCwIA0Samux8osyNLAuaeU+6DEgkGHXjoLT4rAFoDuX2VZXptaQCNLqSck9idexW4XEPLS3gMuSdrtNWkGyZbIGojQqNVG68vaIBso3/AF5pS4E/xOUWJ4zKtgttFbZ57tQEVCDP364IaNQUml9i8/x5c09tTEbzy92VoFxJzj7qprV94yfLOPJdRLVMyPsEyfPU8fNNOZ7a/tG/x9kkR7/KmIRo9fH8ISEDQeaINtkkAhb7el0Lm+H3RNbolc06dfdAF2/FeHqo1bFph88OuKae5FCDc8nXrgmHeKJ56CAtPqgZwKSAev0kc1cwSgB1oiLqy2bWioLmJ4+armI2Ogyh7A9s7N4veg6QbBa/Ci1rErx7sZtjdhpItmD6WXqWyce0gSDyOdua5nH6cnE1KXJFoXZJHNljo1yPNRzUEcXONkdLFX3TbVQbTdMlVHVgIh2gsqPaMCCDnxurTGYmSTcC4/ao8e4W1JBFuI/Kjl+Bx0VWMqFs8CfLI+mSyG38aGzBsTe+cXHurvb1VjG94AO4cDkL+S8+2jjDVcSdMgNAtHi423yKskq0RsXizUdJ+wiPBNh1xdAYC4nkugZwgfeyFz+C6UhN7JgAEeaEu91znnT8JAcOGnikLDx680TPBEyRlCACSOKJ4Qub1kgAHFJNkpagKAEcbrm9dapN1E0IAMBKEjOKUt6yQBP2dX3XA3scwvS+zW3wWgTeLkngvKqZ8oVjgsfuWnPPw4eqqy4lNEoTcWe1VdoWDgbgSidtNrg243iMtbWXmmD7Uboc0nu6amAo+F2/D5mcwDwvwWB+LkbZp+tE9BqbT3iQ7PSfhU2P2o0NPeG943WZ2nt8OdY3Eetp8Fn6uNLi6Tc3lWYvD95EJ5vsS9ubVNV86A8ffiqeETueqFx91vjFJUjO3Yhlc4yuLuvlEW/nqEwGy66GE5bwTbnIAICyDdKVrkk8+vZAHNCPd6v+EjR0U6CUwCAnimoUqbnzTLnmyAGnMTcJ52cJufZIAGtuEYEo3BAzVAChETZB19glJ+EAKxOtgQfwmSF1XLrigCSwyUBcL8kLzcDwTbvz8pgE95/pKx0zGfFA+xR0zfrikARYhhOUbkzzQkW8ymBxz4rnGyR9pRTbyQAO6gfl17pSbJXi5QAJt+0MZpTr5JW/PwkArRxS2/swuaE3vl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sofiynist.donntu.edu.ua/kultura/vernadskiy/vernadski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000" y1="86842" x2="20000" y2="86842"/>
                        <a14:foregroundMark x1="78000" y1="87970" x2="78000" y2="87970"/>
                        <a14:foregroundMark x1="91000" y1="78947" x2="91000" y2="78947"/>
                        <a14:backgroundMark x1="57500" y1="1880" x2="57500" y2="1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299" y="2137318"/>
            <a:ext cx="2725648" cy="36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ci-nature.ru/wp-content/uploads/2014/02/biosfera-i-chelove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0" y="2307538"/>
            <a:ext cx="3520521" cy="24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webmechta.com/f/poznay-mir/biosf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95" y="3535320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2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6902" y="1115683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За </a:t>
            </a:r>
            <a:r>
              <a:rPr lang="ru-RU" sz="2000" b="1" dirty="0" err="1"/>
              <a:t>Володимиром</a:t>
            </a:r>
            <a:r>
              <a:rPr lang="ru-RU" sz="2000" b="1" dirty="0"/>
              <a:t> </a:t>
            </a:r>
            <a:r>
              <a:rPr lang="ru-RU" sz="2000" b="1" dirty="0" err="1"/>
              <a:t>Івановичем</a:t>
            </a:r>
            <a:r>
              <a:rPr lang="ru-RU" sz="2000" b="1" dirty="0"/>
              <a:t>, </a:t>
            </a:r>
            <a:r>
              <a:rPr lang="ru-RU" sz="2000" b="1" dirty="0" err="1"/>
              <a:t>біосфера</a:t>
            </a:r>
            <a:r>
              <a:rPr lang="ru-RU" sz="2000" dirty="0"/>
              <a:t> – це </a:t>
            </a:r>
            <a:r>
              <a:rPr lang="ru-RU" sz="2000" dirty="0" err="1"/>
              <a:t>оболонка</a:t>
            </a:r>
            <a:r>
              <a:rPr lang="ru-RU" sz="2000" dirty="0"/>
              <a:t> Землі, склад, структура і </a:t>
            </a:r>
            <a:r>
              <a:rPr lang="ru-RU" sz="2000" dirty="0" err="1"/>
              <a:t>енергетика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значною</a:t>
            </a:r>
            <a:r>
              <a:rPr lang="ru-RU" sz="2000" dirty="0"/>
              <a:t> </a:t>
            </a:r>
            <a:r>
              <a:rPr lang="ru-RU" sz="2000" dirty="0" err="1"/>
              <a:t>мірою</a:t>
            </a:r>
            <a:r>
              <a:rPr lang="ru-RU" sz="2000" dirty="0"/>
              <a:t> </a:t>
            </a:r>
            <a:r>
              <a:rPr lang="ru-RU" sz="2000" dirty="0" err="1"/>
              <a:t>обумовлені</a:t>
            </a:r>
            <a:r>
              <a:rPr lang="ru-RU" sz="2000" dirty="0"/>
              <a:t> </a:t>
            </a:r>
            <a:r>
              <a:rPr lang="ru-RU" sz="2000" dirty="0" err="1"/>
              <a:t>життєдіяльністю</a:t>
            </a:r>
            <a:r>
              <a:rPr lang="ru-RU" sz="2000" dirty="0"/>
              <a:t> живих організмів. </a:t>
            </a:r>
          </a:p>
        </p:txBody>
      </p:sp>
      <p:pic>
        <p:nvPicPr>
          <p:cNvPr id="6146" name="Picture 2" descr="http://news.mail.ru/prev670x400/pic/3f/f6/image12494211_2e14a7c28c15d35c295b7807989f7c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982" y="2118202"/>
            <a:ext cx="3102664" cy="20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3209/releyna.12/0_21d7b_268bb62d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44" y="2340394"/>
            <a:ext cx="3833198" cy="25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russian.cri.cn/mmsource/images/2011/07/27/news0727-6198-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30" y="4203192"/>
            <a:ext cx="3810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95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93" y="537846"/>
            <a:ext cx="8911687" cy="1280890"/>
          </a:xfrm>
        </p:spPr>
        <p:txBody>
          <a:bodyPr/>
          <a:lstStyle/>
          <a:p>
            <a:pPr algn="ctr"/>
            <a:r>
              <a:rPr lang="uk-UA" dirty="0" smtClean="0"/>
              <a:t>Функції Біосфери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249" y="1426234"/>
            <a:ext cx="9366999" cy="48710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latin typeface="Monotype Corsiva" pitchFamily="66" charset="0"/>
              </a:rPr>
              <a:t>Закріплення рухомих елементів поверхні літосфери (пісок, глина, гравій, дрібна </a:t>
            </a:r>
            <a:r>
              <a:rPr lang="uk-UA" sz="2400" dirty="0" smtClean="0">
                <a:latin typeface="Monotype Corsiva" pitchFamily="66" charset="0"/>
              </a:rPr>
              <a:t>галька, ліси</a:t>
            </a:r>
            <a:r>
              <a:rPr lang="uk-UA" sz="2400" dirty="0">
                <a:latin typeface="Monotype Corsiva" pitchFamily="66" charset="0"/>
              </a:rPr>
              <a:t>, ґрунти різних типів);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latin typeface="Monotype Corsiva" pitchFamily="66" charset="0"/>
              </a:rPr>
              <a:t>Регуляція кругообігу води шляхом сповільнення поверхневого стоку і переведення його в підземний, зволоження повітря, зниження випаровуваності з поверхні внаслідок затемнення і зменшення швидкості вітру;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latin typeface="Monotype Corsiva" pitchFamily="66" charset="0"/>
              </a:rPr>
              <a:t> Акумуляція і трансформація сонячної енергії, яка в трансформованому вигляді включається в кругообіг енергії Землі.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latin typeface="Monotype Corsiva" pitchFamily="66" charset="0"/>
              </a:rPr>
              <a:t>Виділення кисню в процесі фотосинтезу наземними і водними рослинами;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latin typeface="Monotype Corsiva" pitchFamily="66" charset="0"/>
              </a:rPr>
              <a:t>Переведення в прості хімічні речовини величезної маси відмерлих організмів і їх виділень;</a:t>
            </a:r>
            <a:endParaRPr lang="ru-RU" sz="2400" dirty="0"/>
          </a:p>
        </p:txBody>
      </p:sp>
      <p:pic>
        <p:nvPicPr>
          <p:cNvPr id="7170" name="Picture 2" descr="http://photolunch.ru/wp-content/uploads/2011/11/raised-hands-290x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51" y="1621767"/>
            <a:ext cx="1862257" cy="18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gap-union.my1.ru/vot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65" y="4943881"/>
            <a:ext cx="1947643" cy="17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4374" y="960407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В.І. </a:t>
            </a:r>
            <a:r>
              <a:rPr lang="ru-RU" sz="2000" dirty="0" err="1"/>
              <a:t>Вернадському</a:t>
            </a:r>
            <a:r>
              <a:rPr lang="ru-RU" sz="2000" dirty="0"/>
              <a:t> </a:t>
            </a:r>
            <a:r>
              <a:rPr lang="ru-RU" sz="2000" dirty="0" err="1"/>
              <a:t>належить</a:t>
            </a:r>
            <a:r>
              <a:rPr lang="ru-RU" sz="2000" dirty="0"/>
              <a:t> </a:t>
            </a:r>
            <a:r>
              <a:rPr lang="ru-RU" sz="2000" dirty="0" err="1"/>
              <a:t>відкриття</a:t>
            </a:r>
            <a:r>
              <a:rPr lang="ru-RU" sz="2000" dirty="0"/>
              <a:t> й такого основного закону </a:t>
            </a:r>
            <a:r>
              <a:rPr lang="ru-RU" sz="2000" dirty="0" err="1"/>
              <a:t>біосфери</a:t>
            </a:r>
            <a:r>
              <a:rPr lang="ru-RU" sz="2000" dirty="0"/>
              <a:t>: «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живої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є планетною константою з </a:t>
            </a:r>
            <a:r>
              <a:rPr lang="ru-RU" sz="2000" dirty="0" err="1"/>
              <a:t>часів</a:t>
            </a:r>
            <a:r>
              <a:rPr lang="ru-RU" sz="2000" dirty="0"/>
              <a:t> </a:t>
            </a:r>
            <a:r>
              <a:rPr lang="ru-RU" sz="2000" dirty="0" err="1"/>
              <a:t>архейської</a:t>
            </a:r>
            <a:r>
              <a:rPr lang="ru-RU" sz="2000" dirty="0"/>
              <a:t> </a:t>
            </a:r>
            <a:r>
              <a:rPr lang="ru-RU" sz="2000" dirty="0" err="1"/>
              <a:t>ери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за весь </a:t>
            </a:r>
            <a:r>
              <a:rPr lang="ru-RU" sz="2000" dirty="0" err="1"/>
              <a:t>геологічний</a:t>
            </a:r>
            <a:r>
              <a:rPr lang="ru-RU" sz="2000" dirty="0"/>
              <a:t> час». </a:t>
            </a:r>
          </a:p>
        </p:txBody>
      </p:sp>
      <p:pic>
        <p:nvPicPr>
          <p:cNvPr id="8194" name="Picture 2" descr="http://jivaya-planeta.ru/uploads/posts/2014-01/1389204703_biosve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95" y="2790166"/>
            <a:ext cx="4762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iology.ru/course/content/chapter12/section3/paragraph1/images/120301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43" y="26003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4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349</Words>
  <Application>Microsoft Office PowerPoint</Application>
  <PresentationFormat>Широкоэкранный</PresentationFormat>
  <Paragraphs>26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Monotype Corsiva</vt:lpstr>
      <vt:lpstr>Wingdings</vt:lpstr>
      <vt:lpstr>Wingdings 3</vt:lpstr>
      <vt:lpstr>Легкий дым</vt:lpstr>
      <vt:lpstr> Біосфера. Основні положення вчень В.Вернадського про біосферу.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Біосфери</vt:lpstr>
      <vt:lpstr>Презентация PowerPoint</vt:lpstr>
      <vt:lpstr>Презентация PowerPoint</vt:lpstr>
      <vt:lpstr>Дякую за увагу!!!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Біосфера. Основні положення вчень В.Вернадського про біосферу.  </dc:title>
  <dc:creator>Юлианна</dc:creator>
  <cp:lastModifiedBy>Юлианна</cp:lastModifiedBy>
  <cp:revision>6</cp:revision>
  <dcterms:created xsi:type="dcterms:W3CDTF">2014-04-02T05:28:38Z</dcterms:created>
  <dcterms:modified xsi:type="dcterms:W3CDTF">2014-04-02T06:13:11Z</dcterms:modified>
</cp:coreProperties>
</file>