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56" r:id="rId2"/>
    <p:sldId id="264" r:id="rId3"/>
    <p:sldId id="260" r:id="rId4"/>
    <p:sldId id="259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E396-FDF4-4A15-BC7D-927E6133606E}" type="datetimeFigureOut">
              <a:rPr lang="uk-UA" smtClean="0"/>
              <a:pPr/>
              <a:t>29.04.2013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048DA-21DE-42D8-8451-9EA2071BEB5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C024-044E-4E99-87ED-F975B39CDA10}" type="datetimeFigureOut">
              <a:rPr lang="uk-UA" smtClean="0"/>
              <a:pPr/>
              <a:t>29.04.2013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1C1A-896E-46C4-97C8-779AED0D95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C024-044E-4E99-87ED-F975B39CDA10}" type="datetimeFigureOut">
              <a:rPr lang="uk-UA" smtClean="0"/>
              <a:pPr/>
              <a:t>29.04.2013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1C1A-896E-46C4-97C8-779AED0D95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C024-044E-4E99-87ED-F975B39CDA10}" type="datetimeFigureOut">
              <a:rPr lang="uk-UA" smtClean="0"/>
              <a:pPr/>
              <a:t>29.04.2013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1C1A-896E-46C4-97C8-779AED0D95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C024-044E-4E99-87ED-F975B39CDA10}" type="datetimeFigureOut">
              <a:rPr lang="uk-UA" smtClean="0"/>
              <a:pPr/>
              <a:t>29.04.2013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1C1A-896E-46C4-97C8-779AED0D95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C024-044E-4E99-87ED-F975B39CDA10}" type="datetimeFigureOut">
              <a:rPr lang="uk-UA" smtClean="0"/>
              <a:pPr/>
              <a:t>29.04.2013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1C1A-896E-46C4-97C8-779AED0D95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C024-044E-4E99-87ED-F975B39CDA10}" type="datetimeFigureOut">
              <a:rPr lang="uk-UA" smtClean="0"/>
              <a:pPr/>
              <a:t>29.04.2013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1C1A-896E-46C4-97C8-779AED0D95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C024-044E-4E99-87ED-F975B39CDA10}" type="datetimeFigureOut">
              <a:rPr lang="uk-UA" smtClean="0"/>
              <a:pPr/>
              <a:t>29.04.2013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1C1A-896E-46C4-97C8-779AED0D95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C024-044E-4E99-87ED-F975B39CDA10}" type="datetimeFigureOut">
              <a:rPr lang="uk-UA" smtClean="0"/>
              <a:pPr/>
              <a:t>29.04.2013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1C1A-896E-46C4-97C8-779AED0D95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C024-044E-4E99-87ED-F975B39CDA10}" type="datetimeFigureOut">
              <a:rPr lang="uk-UA" smtClean="0"/>
              <a:pPr/>
              <a:t>29.04.2013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1C1A-896E-46C4-97C8-779AED0D95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C024-044E-4E99-87ED-F975B39CDA10}" type="datetimeFigureOut">
              <a:rPr lang="uk-UA" smtClean="0"/>
              <a:pPr/>
              <a:t>29.04.2013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81C1A-896E-46C4-97C8-779AED0D95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C024-044E-4E99-87ED-F975B39CDA10}" type="datetimeFigureOut">
              <a:rPr lang="uk-UA" smtClean="0"/>
              <a:pPr/>
              <a:t>29.04.2013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A81C1A-896E-46C4-97C8-779AED0D95A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03C024-044E-4E99-87ED-F975B39CDA10}" type="datetimeFigureOut">
              <a:rPr lang="uk-UA" smtClean="0"/>
              <a:pPr/>
              <a:t>29.04.2013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A81C1A-896E-46C4-97C8-779AED0D95A5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t&amp;rct=j&amp;q=%D0%B1%D0%BE%D1%81%D1%82%D0%BE%D0%BD%20%D0%BC%D1%96%D1%81%D1%82%D0%BE%20&amp;source=web&amp;cd=11&amp;ved=0CHMQFjAK&amp;url=http://www.skyscrapercity.com/showthread.php?t=831320&amp;ei=J8V2UafBOsTDtAbHuIDIAg&amp;usg=AFQjCNHC-bhlsbLi_it5ldiL-ZroEgUzZg&amp;bvm=bv.45580626,d.Yms&amp;cad=rja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4272677"/>
            <a:ext cx="8698215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Путівник для туриста:</a:t>
            </a:r>
          </a:p>
          <a:p>
            <a:pPr algn="ctr"/>
            <a:endParaRPr lang="uk-UA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Найбільші </a:t>
            </a:r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міста</a:t>
            </a:r>
          </a:p>
          <a:p>
            <a:pPr algn="ctr"/>
            <a:endParaRPr lang="uk-UA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Канади</a:t>
            </a:r>
            <a:endParaRPr lang="uk-UA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5301208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Підготували </a:t>
            </a:r>
          </a:p>
          <a:p>
            <a:pPr algn="ctr"/>
            <a:r>
              <a:rPr lang="uk-UA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Учениці 10 класу</a:t>
            </a:r>
          </a:p>
          <a:p>
            <a:pPr algn="ctr"/>
            <a:r>
              <a:rPr lang="uk-UA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Дорощук</a:t>
            </a:r>
            <a:r>
              <a:rPr lang="uk-UA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Соломія і </a:t>
            </a:r>
            <a:r>
              <a:rPr lang="uk-UA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Хоміцька</a:t>
            </a:r>
            <a:r>
              <a:rPr lang="uk-UA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Аліна.</a:t>
            </a:r>
            <a:endParaRPr lang="uk-UA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52536" y="0"/>
            <a:ext cx="96845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Канада </a:t>
            </a:r>
            <a:r>
              <a:rPr lang="uk-UA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багатокультірна</a:t>
            </a:r>
            <a: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і розвинена  країна</a:t>
            </a:r>
            <a:endParaRPr lang="uk-U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Рисунок 11" descr="US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04990">
            <a:off x="348778" y="4683922"/>
            <a:ext cx="1943634" cy="1469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Ontario-150x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05251">
            <a:off x="247748" y="2114594"/>
            <a:ext cx="1872208" cy="1428750"/>
          </a:xfrm>
          <a:prstGeom prst="rect">
            <a:avLst/>
          </a:prstGeom>
        </p:spPr>
      </p:pic>
      <p:pic>
        <p:nvPicPr>
          <p:cNvPr id="15" name="Рисунок 14" descr="ontario-canada-150x1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553479">
            <a:off x="6844209" y="4995233"/>
            <a:ext cx="1872208" cy="1428750"/>
          </a:xfrm>
          <a:prstGeom prst="rect">
            <a:avLst/>
          </a:prstGeom>
        </p:spPr>
      </p:pic>
      <p:pic>
        <p:nvPicPr>
          <p:cNvPr id="16" name="Рисунок 15" descr="ontario1-150x1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89354">
            <a:off x="6948203" y="1677892"/>
            <a:ext cx="1961810" cy="155368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843808" y="980728"/>
            <a:ext cx="3672408" cy="57554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 smtClean="0"/>
              <a:t>Канада</a:t>
            </a:r>
            <a:r>
              <a:rPr lang="uk-UA" sz="1600" dirty="0" smtClean="0"/>
              <a:t> – одна з найбільш економічно розвинених країн світу. У її містах життя б’є ключем, до небес злетіли громади хмарочосів зі скла і бетону, а навколо панує первозданна тиша степів, лісів і гір, вічний спокій незайманої природи. З боку Канада з її величезними незаселеними просторами може здатися майже безлюдною. Значну частину території Канади займають озера, більшість з яких мають льодовикове походження. З 1858 р. столицею Канади є заснована в 1827 р. Оттава. Разом з сусіднім містом </a:t>
            </a:r>
            <a:r>
              <a:rPr lang="uk-UA" sz="1600" dirty="0" err="1" smtClean="0"/>
              <a:t>Халл</a:t>
            </a:r>
            <a:r>
              <a:rPr lang="uk-UA" sz="1600" dirty="0" smtClean="0"/>
              <a:t> вона утворює велику метрополію. Величезні відстані і складний рельєф не сприяють розвитку в Канаді пасажирського залізничного транспорту. По залізниці здійснюються в основному перевезення промислової та аграрної продукції.</a:t>
            </a:r>
            <a:endParaRPr lang="uk-U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0"/>
            <a:ext cx="85689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Оттава</a:t>
            </a:r>
            <a:r>
              <a:rPr lang="uk-UA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–</a:t>
            </a:r>
            <a:r>
              <a:rPr lang="uk-UA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столиця  Канади</a:t>
            </a:r>
            <a:endParaRPr lang="uk-UA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107504" y="548680"/>
            <a:ext cx="3024336" cy="6309320"/>
          </a:xfrm>
          <a:prstGeom prst="verticalScroll">
            <a:avLst>
              <a:gd name="adj" fmla="val 5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smtClean="0"/>
              <a:t>Оттава - столиця Канади і одне з цікавих міст провінції Онтаріо. Він розташований в місці злиття двох річок, одна з яких і дала назву місту. Оттава по праву вважається однією з найкрасивіших столиць миру. Вона налічує більше 70 парків на своїй території і буквально утопає в зелені. Чистота, </a:t>
            </a:r>
            <a:r>
              <a:rPr lang="uk-UA" sz="1600" dirty="0" err="1" smtClean="0"/>
              <a:t>ухоженность</a:t>
            </a:r>
            <a:r>
              <a:rPr lang="uk-UA" sz="1600" dirty="0" smtClean="0"/>
              <a:t>, просторі вулиці, прекрасні дороги, організованість, спокій, доброзичливість - це все типові риси канадської столиці. Знаходячись на відстані менше години їзди від американської межі, місто є головним центром мистецтва і культурного життя країни Канади. </a:t>
            </a:r>
            <a:endParaRPr lang="uk-UA" sz="1600" dirty="0"/>
          </a:p>
        </p:txBody>
      </p:sp>
      <p:pic>
        <p:nvPicPr>
          <p:cNvPr id="15" name="Рисунок 14" descr="800px-tulips-in-downtown-ottawa-from-the-2006-tulip-festiv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013176"/>
            <a:ext cx="2880320" cy="1753023"/>
          </a:xfrm>
          <a:prstGeom prst="rect">
            <a:avLst/>
          </a:prstGeom>
        </p:spPr>
      </p:pic>
      <p:pic>
        <p:nvPicPr>
          <p:cNvPr id="16" name="Рисунок 15" descr="1240894119_parlament-kanady-otta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692696"/>
            <a:ext cx="525658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239344" y="3212976"/>
            <a:ext cx="5725144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1600" b="1" dirty="0" smtClean="0"/>
              <a:t>Буді́влі </a:t>
            </a:r>
            <a:r>
              <a:rPr lang="vi-VN" sz="1600" b="1" dirty="0" smtClean="0"/>
              <a:t>Парла́менту </a:t>
            </a:r>
            <a:r>
              <a:rPr lang="vi-VN" sz="1600" b="1" dirty="0" smtClean="0"/>
              <a:t>Канади</a:t>
            </a:r>
            <a:r>
              <a:rPr lang="vi-VN" sz="1600" dirty="0" smtClean="0"/>
              <a:t> — архітектурний комплекс у неоготичному стилі, місце зустрічі верховних законодавчих зборів Канади — Парламенту Канади.</a:t>
            </a:r>
          </a:p>
          <a:p>
            <a:pPr algn="ctr"/>
            <a:r>
              <a:rPr lang="vi-VN" sz="1600" dirty="0" smtClean="0"/>
              <a:t>Парламентський пагорб розташований над річкою Оттава у самому </a:t>
            </a:r>
            <a:r>
              <a:rPr lang="uk-UA" sz="1600" dirty="0" smtClean="0"/>
              <a:t>її центрі. </a:t>
            </a:r>
            <a:r>
              <a:rPr lang="vi-VN" sz="1600" dirty="0" smtClean="0"/>
              <a:t>Його </a:t>
            </a:r>
            <a:r>
              <a:rPr lang="vi-VN" sz="1600" dirty="0" smtClean="0"/>
              <a:t>відвідують щороку із три мільйони туристів.</a:t>
            </a:r>
            <a:endParaRPr lang="vi-VN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404664"/>
            <a:ext cx="7998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Онтаріо  наймальовничіше місто</a:t>
            </a:r>
            <a:endParaRPr lang="uk-UA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2068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endParaRPr lang="en-GB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764704"/>
            <a:ext cx="30060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Онтаріо</a:t>
            </a:r>
            <a:r>
              <a:rPr lang="uk-UA" dirty="0" smtClean="0">
                <a:solidFill>
                  <a:schemeClr val="bg1"/>
                </a:solidFill>
              </a:rPr>
              <a:t> - відомий своєю незвичайною природою: тут знаходиться більше 50 тис. найчистіших озер і річок, більше 30 національних заповідників, необжитих північних територій. Велика кількість туристів приїжджають, щоб подивитися водоспад «Підкова» в складі Ніагарського </a:t>
            </a:r>
            <a:r>
              <a:rPr lang="uk-UA" dirty="0" smtClean="0">
                <a:solidFill>
                  <a:schemeClr val="bg1"/>
                </a:solidFill>
              </a:rPr>
              <a:t>водоспаду. Ширина </a:t>
            </a:r>
            <a:r>
              <a:rPr lang="uk-UA" dirty="0" smtClean="0">
                <a:solidFill>
                  <a:schemeClr val="bg1"/>
                </a:solidFill>
              </a:rPr>
              <a:t>Американського водоспаду - 323 метри, водоспаду «Підкова» - 792 метри. Також це найбільша за чисельністю жителів провінція. Тут вирощують виноградники і роблять канадські вина.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476481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764704"/>
            <a:ext cx="5040560" cy="315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347864" y="4221088"/>
            <a:ext cx="5112568" cy="2462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400" dirty="0" err="1" smtClean="0">
                <a:solidFill>
                  <a:schemeClr val="bg1"/>
                </a:solidFill>
              </a:rPr>
              <a:t>Батчарт</a:t>
            </a:r>
            <a:r>
              <a:rPr lang="uk-UA" sz="1400" dirty="0" smtClean="0">
                <a:solidFill>
                  <a:schemeClr val="bg1"/>
                </a:solidFill>
              </a:rPr>
              <a:t> </a:t>
            </a:r>
            <a:r>
              <a:rPr lang="uk-UA" sz="1400" dirty="0" err="1" smtClean="0">
                <a:solidFill>
                  <a:schemeClr val="bg1"/>
                </a:solidFill>
              </a:rPr>
              <a:t>Гарденс</a:t>
            </a:r>
            <a:r>
              <a:rPr lang="uk-UA" sz="1400" dirty="0" smtClean="0">
                <a:solidFill>
                  <a:schemeClr val="bg1"/>
                </a:solidFill>
              </a:rPr>
              <a:t> - всесвітньо відомий парковий комплекс, що включає в себе кілька мальовничих садів. Парк користується величезною популярністю у туристів, залучаючи більше мільйона відвідувачів щороку. Має статус Національного історичного пам'ятника Канади.</a:t>
            </a:r>
            <a:br>
              <a:rPr lang="uk-UA" sz="1400" dirty="0" smtClean="0">
                <a:solidFill>
                  <a:schemeClr val="bg1"/>
                </a:solidFill>
              </a:rPr>
            </a:br>
            <a:r>
              <a:rPr lang="uk-UA" sz="1400" dirty="0" smtClean="0">
                <a:solidFill>
                  <a:schemeClr val="bg1"/>
                </a:solidFill>
              </a:rPr>
              <a:t>Назва </a:t>
            </a:r>
            <a:r>
              <a:rPr lang="uk-UA" sz="1400" dirty="0" smtClean="0">
                <a:solidFill>
                  <a:schemeClr val="bg1"/>
                </a:solidFill>
              </a:rPr>
              <a:t>парк отримав на честь своїх засновників - сімейної пари бізнесменів </a:t>
            </a:r>
            <a:r>
              <a:rPr lang="uk-UA" sz="1400" dirty="0" err="1" smtClean="0">
                <a:solidFill>
                  <a:schemeClr val="bg1"/>
                </a:solidFill>
              </a:rPr>
              <a:t>Батчарт</a:t>
            </a:r>
            <a:r>
              <a:rPr lang="uk-UA" sz="1400" dirty="0" smtClean="0">
                <a:solidFill>
                  <a:schemeClr val="bg1"/>
                </a:solidFill>
              </a:rPr>
              <a:t>,</a:t>
            </a:r>
            <a:r>
              <a:rPr lang="uk-UA" sz="1400" dirty="0" err="1" smtClean="0">
                <a:solidFill>
                  <a:schemeClr val="bg1"/>
                </a:solidFill>
              </a:rPr>
              <a:t>.Незабаром</a:t>
            </a:r>
            <a:r>
              <a:rPr lang="uk-UA" sz="1400" dirty="0" smtClean="0">
                <a:solidFill>
                  <a:schemeClr val="bg1"/>
                </a:solidFill>
              </a:rPr>
              <a:t> </a:t>
            </a:r>
            <a:r>
              <a:rPr lang="uk-UA" sz="1400" dirty="0" smtClean="0">
                <a:solidFill>
                  <a:schemeClr val="bg1"/>
                </a:solidFill>
              </a:rPr>
              <a:t>територія саду була розширена, з'явилося нічне освітлення. Всього </a:t>
            </a:r>
            <a:r>
              <a:rPr lang="uk-UA" sz="1400" dirty="0" err="1" smtClean="0">
                <a:solidFill>
                  <a:schemeClr val="bg1"/>
                </a:solidFill>
              </a:rPr>
              <a:t>Батчарт</a:t>
            </a:r>
            <a:r>
              <a:rPr lang="uk-UA" sz="1400" dirty="0" smtClean="0">
                <a:solidFill>
                  <a:schemeClr val="bg1"/>
                </a:solidFill>
              </a:rPr>
              <a:t> </a:t>
            </a:r>
            <a:r>
              <a:rPr lang="uk-UA" sz="1400" dirty="0" err="1" smtClean="0">
                <a:solidFill>
                  <a:schemeClr val="bg1"/>
                </a:solidFill>
              </a:rPr>
              <a:t>Гарденс</a:t>
            </a:r>
            <a:r>
              <a:rPr lang="uk-UA" sz="1400" dirty="0" smtClean="0">
                <a:solidFill>
                  <a:schemeClr val="bg1"/>
                </a:solidFill>
              </a:rPr>
              <a:t> включає в себе 4 саду - італійський з ставком, японський, сад-розарій і "Затонулий сад", в якому ростуть тисячі рідкісних рослин, привезених з різних континентів.</a:t>
            </a:r>
            <a:endParaRPr lang="uk-UA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63688" y="0"/>
            <a:ext cx="8489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Скелясті гори 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Канади</a:t>
            </a:r>
            <a:endParaRPr lang="uk-UA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51520" y="404664"/>
            <a:ext cx="8712968" cy="3240360"/>
          </a:xfrm>
          <a:prstGeom prst="horizontalScroll">
            <a:avLst>
              <a:gd name="adj" fmla="val 88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836712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У той час як всі Скелясті гори простягаються також </a:t>
            </a:r>
            <a:r>
              <a:rPr lang="uk-UA" sz="1600" dirty="0" err="1" smtClean="0">
                <a:solidFill>
                  <a:schemeClr val="bg1"/>
                </a:solidFill>
              </a:rPr>
              <a:t>потериторії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smtClean="0">
                <a:solidFill>
                  <a:schemeClr val="bg1"/>
                </a:solidFill>
              </a:rPr>
              <a:t>США, коли справа доходить до приголомшливих пейзажу, північний сусід викладає всі свої козирі. Це стосується пішого туризму влітку або лижного спорту взимку. Включаючи 5 Національних парків (</a:t>
            </a:r>
            <a:r>
              <a:rPr lang="uk-UA" sz="1600" dirty="0" err="1" smtClean="0">
                <a:solidFill>
                  <a:schemeClr val="bg1"/>
                </a:solidFill>
              </a:rPr>
              <a:t>Банф</a:t>
            </a:r>
            <a:r>
              <a:rPr lang="uk-UA" sz="1600" dirty="0" smtClean="0">
                <a:solidFill>
                  <a:schemeClr val="bg1"/>
                </a:solidFill>
              </a:rPr>
              <a:t>, Льодовиковий, </a:t>
            </a:r>
            <a:r>
              <a:rPr lang="uk-UA" sz="1600" dirty="0" err="1" smtClean="0">
                <a:solidFill>
                  <a:schemeClr val="bg1"/>
                </a:solidFill>
              </a:rPr>
              <a:t>Джаспер</a:t>
            </a:r>
            <a:r>
              <a:rPr lang="uk-UA" sz="1600" dirty="0" smtClean="0">
                <a:solidFill>
                  <a:schemeClr val="bg1"/>
                </a:solidFill>
              </a:rPr>
              <a:t> , </a:t>
            </a:r>
            <a:r>
              <a:rPr lang="uk-UA" sz="1600" dirty="0" err="1" smtClean="0">
                <a:solidFill>
                  <a:schemeClr val="bg1"/>
                </a:solidFill>
              </a:rPr>
              <a:t>Котенау</a:t>
            </a:r>
            <a:r>
              <a:rPr lang="uk-UA" sz="1600" dirty="0" smtClean="0">
                <a:solidFill>
                  <a:schemeClr val="bg1"/>
                </a:solidFill>
              </a:rPr>
              <a:t> і </a:t>
            </a:r>
            <a:r>
              <a:rPr lang="uk-UA" sz="1600" dirty="0" err="1" smtClean="0">
                <a:solidFill>
                  <a:schemeClr val="bg1"/>
                </a:solidFill>
              </a:rPr>
              <a:t>Йохо</a:t>
            </a:r>
            <a:r>
              <a:rPr lang="uk-UA" sz="1600" dirty="0" smtClean="0">
                <a:solidFill>
                  <a:schemeClr val="bg1"/>
                </a:solidFill>
              </a:rPr>
              <a:t>) ця область повинна бути на вершині будь-якого списку і рейтингу. Експрес </a:t>
            </a:r>
            <a:r>
              <a:rPr lang="en-GB" sz="1600" dirty="0" smtClean="0">
                <a:solidFill>
                  <a:schemeClr val="bg1"/>
                </a:solidFill>
              </a:rPr>
              <a:t>The Rocky Mountaineer – </a:t>
            </a:r>
            <a:r>
              <a:rPr lang="uk-UA" sz="1600" dirty="0" smtClean="0">
                <a:solidFill>
                  <a:schemeClr val="bg1"/>
                </a:solidFill>
              </a:rPr>
              <a:t>ідеальний варіант подорожі для багатьох молодят, з його заскленими вагонами, що відкривають чудові види на льодовики, високі вершини гори, водоспади, каньйони і озера. Серед природних визначних пам’яток Канади ці гори і національні парки виразно найбільш виділяються.</a:t>
            </a:r>
            <a:endParaRPr lang="uk-UA" sz="1600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kanada озе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861048"/>
            <a:ext cx="4104456" cy="2741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getPhoto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789040"/>
            <a:ext cx="4176464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7704" y="0"/>
            <a:ext cx="738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Острів Принца  Едуарда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5949280"/>
            <a:ext cx="417646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Міст Конфедерації, що з'єднує острів з </a:t>
            </a:r>
            <a:r>
              <a:rPr lang="uk-UA" dirty="0" err="1" smtClean="0"/>
              <a:t>Нью-Брансуік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8" name="Рисунок 7" descr="нген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681014"/>
            <a:ext cx="2880320" cy="2176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rubase_2_1154723597_69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149080"/>
            <a:ext cx="3071584" cy="1703333"/>
          </a:xfrm>
          <a:prstGeom prst="rect">
            <a:avLst/>
          </a:prstGeom>
        </p:spPr>
      </p:pic>
      <p:pic>
        <p:nvPicPr>
          <p:cNvPr id="10" name="Рисунок 9" descr="Prince-Edward-Island_VY2-WW4G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908720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Блок-схема: память с посл. доступом 13"/>
          <p:cNvSpPr/>
          <p:nvPr/>
        </p:nvSpPr>
        <p:spPr>
          <a:xfrm>
            <a:off x="0" y="620688"/>
            <a:ext cx="5292080" cy="4104456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268760"/>
            <a:ext cx="45365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Острів Принца Едуарда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smtClean="0">
                <a:solidFill>
                  <a:schemeClr val="bg1"/>
                </a:solidFill>
              </a:rPr>
              <a:t>- </a:t>
            </a:r>
            <a:r>
              <a:rPr lang="uk-UA" sz="1600" dirty="0" smtClean="0">
                <a:solidFill>
                  <a:schemeClr val="bg1"/>
                </a:solidFill>
              </a:rPr>
              <a:t>провінція на сході Канади, одна з так званих Приморських провінцій країни. Острів, який часто називають "садової провінцією", розташований в затоці Св. Лаврентія, на схід від </a:t>
            </a:r>
            <a:r>
              <a:rPr lang="uk-UA" sz="1600" dirty="0" err="1" smtClean="0">
                <a:solidFill>
                  <a:schemeClr val="bg1"/>
                </a:solidFill>
              </a:rPr>
              <a:t>Нью-Брансуика</a:t>
            </a:r>
            <a:r>
              <a:rPr lang="uk-UA" sz="1600" dirty="0" smtClean="0">
                <a:solidFill>
                  <a:schemeClr val="bg1"/>
                </a:solidFill>
              </a:rPr>
              <a:t> і на північ від Нової Шотландії. З материкової територією острів з'єднаний мостом. Визначним  місцем тут є Міст Конфедерації, кожного </a:t>
            </a:r>
            <a:r>
              <a:rPr lang="uk-UA" sz="1600" dirty="0" err="1" smtClean="0">
                <a:solidFill>
                  <a:schemeClr val="bg1"/>
                </a:solidFill>
              </a:rPr>
              <a:t>роко</a:t>
            </a:r>
            <a:r>
              <a:rPr lang="uk-UA" sz="1600" dirty="0" smtClean="0">
                <a:solidFill>
                  <a:schemeClr val="bg1"/>
                </a:solidFill>
              </a:rPr>
              <a:t> його відвідують понад 20 тис. туристів. Також тут дуже красива  природа  і  чудова  їжа, яку подають у  місцевих пабах.</a:t>
            </a:r>
            <a:endParaRPr lang="uk-UA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24544" y="-99392"/>
            <a:ext cx="9865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Нова  </a:t>
            </a:r>
            <a:r>
              <a:rPr lang="uk-U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Шотландія-</a:t>
            </a:r>
            <a:r>
              <a:rPr lang="uk-U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країни дивовижної краси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73024" y="980728"/>
            <a:ext cx="9217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/>
              <a:t>Шотландія — це країна надзвичайної краси: яскраві пейзажі, історичні замки з привидами, місця екранізації багатьох фільмів, загадка озера </a:t>
            </a:r>
            <a:r>
              <a:rPr lang="uk-UA" sz="1600" b="1" dirty="0" err="1" smtClean="0"/>
              <a:t>Лох-Несс</a:t>
            </a:r>
            <a:r>
              <a:rPr lang="uk-UA" sz="1600" b="1" dirty="0" smtClean="0"/>
              <a:t>. Тільки тут хлопці носять спідницю частіше, ніж жінки, і клітка ніколи не виходить із </a:t>
            </a:r>
            <a:r>
              <a:rPr lang="uk-UA" sz="1600" b="1" dirty="0" smtClean="0"/>
              <a:t>моди.</a:t>
            </a:r>
            <a:endParaRPr lang="uk-UA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772816"/>
            <a:ext cx="3275856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400" dirty="0" smtClean="0"/>
              <a:t>Единбурзький </a:t>
            </a:r>
            <a:r>
              <a:rPr lang="uk-UA" sz="1400" dirty="0" smtClean="0"/>
              <a:t>замок і глухий кут Мері Кінг, де розташований будинок, знаменитий своїми </a:t>
            </a:r>
            <a:r>
              <a:rPr lang="uk-UA" sz="1400" dirty="0" smtClean="0"/>
              <a:t>полтергейстами є дуже популярним. Колись в </a:t>
            </a:r>
            <a:r>
              <a:rPr lang="uk-UA" sz="1400" dirty="0" smtClean="0"/>
              <a:t>цьому будинку ув’язнювали і кидали вмирати людей, хворих на чуму. Вони страждали, не могли відпустити думку про життя і після смерті зависали між небом і землею. Тому там існують привиди. </a:t>
            </a:r>
            <a:endParaRPr lang="uk-UA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1772816"/>
            <a:ext cx="5256584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400" dirty="0" err="1" smtClean="0"/>
              <a:t>Лох-Несс</a:t>
            </a:r>
            <a:r>
              <a:rPr lang="uk-UA" sz="1400" dirty="0" smtClean="0"/>
              <a:t> — найзнаменитіше і найбільше озеро Британії з протяжністю 38 км і завглибшки до 270 м. Воно розташоване на місці глибокого розлому земної кори і має сильну енергетику. Озеро набуло великої популярності завдяки, можливо, існуючому чудовиську, що живе тут із далеких часів. Перші згадки про </a:t>
            </a:r>
            <a:r>
              <a:rPr lang="uk-UA" sz="1400" dirty="0" err="1" smtClean="0"/>
              <a:t>Нессі</a:t>
            </a:r>
            <a:r>
              <a:rPr lang="uk-UA" sz="1400" dirty="0" smtClean="0"/>
              <a:t> з’явилися ще в </a:t>
            </a:r>
            <a:r>
              <a:rPr lang="en-GB" sz="1400" dirty="0" smtClean="0"/>
              <a:t>VI </a:t>
            </a:r>
            <a:r>
              <a:rPr lang="uk-UA" sz="1400" dirty="0" smtClean="0"/>
              <a:t>столітті до нашої ери. Згідно зі словами очевидців, часом над озером з'являється звір, що нагадує доісторичного плезіозавра. Всього зареєстровано понад 10 тисяч свідчень про зустріч з незвичайною істотою. </a:t>
            </a:r>
            <a:endParaRPr lang="uk-UA" sz="1400" dirty="0"/>
          </a:p>
        </p:txBody>
      </p:sp>
      <p:pic>
        <p:nvPicPr>
          <p:cNvPr id="16" name="Рисунок 15" descr="d44d13ba66bdd3e8839b1cd2f20134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67577"/>
            <a:ext cx="4211960" cy="2790423"/>
          </a:xfrm>
          <a:prstGeom prst="rect">
            <a:avLst/>
          </a:prstGeom>
        </p:spPr>
      </p:pic>
      <p:pic>
        <p:nvPicPr>
          <p:cNvPr id="17" name="Рисунок 16" descr="Ozero-Luizyi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149080"/>
            <a:ext cx="3888432" cy="2590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396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Черчілль</a:t>
            </a: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Манітоба – столиця білих ведмедів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179512" y="1052736"/>
            <a:ext cx="8784976" cy="3024336"/>
          </a:xfrm>
          <a:prstGeom prst="downArrowCallout">
            <a:avLst>
              <a:gd name="adj1" fmla="val 16145"/>
              <a:gd name="adj2" fmla="val 15885"/>
              <a:gd name="adj3" fmla="val 25000"/>
              <a:gd name="adj4" fmla="val 649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484784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Шанувальникам тварин в їх природному середовищі це місце чудово відомо, як столиця світу білих ведмедів. Це головне призначення для того, щоб побачити цих гарних білих ведмедів, а так само прекрасну природу і безліч іншої живності. Додайте до цього можливість помилуватися Північним сяйвом в розпал зими і побачити барвисті польові квіти в червні-серпні.</a:t>
            </a:r>
            <a:endParaRPr lang="uk-UA" dirty="0"/>
          </a:p>
        </p:txBody>
      </p:sp>
      <p:pic>
        <p:nvPicPr>
          <p:cNvPr id="14" name="Рисунок 13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509120"/>
            <a:ext cx="331236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11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 rot="765348">
            <a:off x="181672" y="3517506"/>
            <a:ext cx="2979644" cy="197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;l;l;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73873">
            <a:off x="5758813" y="3622130"/>
            <a:ext cx="3023056" cy="195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856</TotalTime>
  <Words>617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Реклама “</dc:title>
  <dc:creator>COMP</dc:creator>
  <cp:lastModifiedBy>COMP</cp:lastModifiedBy>
  <cp:revision>86</cp:revision>
  <dcterms:created xsi:type="dcterms:W3CDTF">2013-02-03T14:02:59Z</dcterms:created>
  <dcterms:modified xsi:type="dcterms:W3CDTF">2013-04-29T16:42:02Z</dcterms:modified>
</cp:coreProperties>
</file>