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6" autoAdjust="0"/>
    <p:restoredTop sz="94660"/>
  </p:normalViewPr>
  <p:slideViewPr>
    <p:cSldViewPr>
      <p:cViewPr>
        <p:scale>
          <a:sx n="75" d="100"/>
          <a:sy n="75" d="100"/>
        </p:scale>
        <p:origin x="-170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B7ED7D-E447-488B-ABBE-E68E0597EBF0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E457FC7-AA50-4B69-B6A7-DE186F26AD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05B88-B95D-4E8D-BB23-EDF1AC5A355C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ECF02-34D8-46D1-BC39-B7E7359DDF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27B2CBCD-68CD-471D-9988-00CF01048BB8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7584F5F3-893A-4727-B061-BB77FDC13D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36A7C1-A313-48A6-AE2F-BB35CC7D7E0C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799AB1-6DF4-4264-A64A-6737DC5B11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863D6-3589-45D8-A6BE-884FCFCC61A8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62BB452-A761-4A33-9DEB-5A317A3D38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0C6C0796-92E1-4673-A789-52E4B907F938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DF0BAE62-77CD-4EF3-B5FD-9B3BEBA921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B0231B51-C364-403F-912A-85A1DDAAB95F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5515386-5341-40A4-8D85-7152070FB7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F0A298-76F0-486E-BEE3-477E8B98CE3D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369CB5-6FC8-4D02-92FE-E6F9773B5E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CE8848-3D04-41B8-9570-A25E46E7716B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1DECBA-8CCB-4D9C-8061-05E277B05F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B20A1-A211-4305-8318-DA24C33D8904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3EB4CD-D6D2-48BB-B3FA-55B7940B32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07B94605-4E8C-425B-B73C-B2F86FB9E040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918D101-7B5F-47AF-8579-110BA9F592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D84E1E1-216B-4C85-B374-4EE3C36F5AEF}" type="datetimeFigureOut">
              <a:rPr lang="ru-RU" smtClean="0"/>
              <a:pPr>
                <a:defRPr/>
              </a:pPr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866A3A-F552-469B-970C-CE9AB55679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>
                <a:latin typeface="Segoe Print"/>
              </a:rPr>
              <a:t>English-speaking countries</a:t>
            </a:r>
            <a:endParaRPr lang="ru-RU" sz="5400" b="1" smtClean="0">
              <a:latin typeface="Segoe Prin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7016750" cy="3201988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0" dirty="0" smtClean="0">
              <a:latin typeface="Segoe Print" pitchFamily="2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0" dirty="0" smtClean="0">
              <a:latin typeface="Segoe Print" pitchFamily="2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0" dirty="0" smtClean="0">
              <a:latin typeface="Segoe Print" pitchFamily="2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0" dirty="0" smtClean="0"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над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900" y="2614613"/>
            <a:ext cx="4498975" cy="3597275"/>
          </a:xfrm>
          <a:prstGeom prst="rect">
            <a:avLst/>
          </a:prstGeom>
          <a:noFill/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8C438F"/>
                </a:solidFill>
                <a:latin typeface="Segoe Print"/>
              </a:rPr>
              <a:t>Canada</a:t>
            </a:r>
            <a:endParaRPr lang="ru-RU" smtClean="0">
              <a:solidFill>
                <a:srgbClr val="8C438F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/>
              <a:t>Canada's population is over 26mln. people. Canada is a member of the Commonwealth.</a:t>
            </a: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en-US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3" descr="австралия1.gif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716463" y="2960688"/>
            <a:ext cx="397510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8C438F"/>
                </a:solidFill>
                <a:latin typeface="Segoe Print"/>
              </a:rPr>
              <a:t>Australia</a:t>
            </a:r>
            <a:endParaRPr lang="ru-RU" b="1" smtClean="0">
              <a:solidFill>
                <a:srgbClr val="8C438F"/>
              </a:solidFill>
              <a:latin typeface="Segoe Print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82550" indent="-82550" algn="just" eaLnBrk="1" hangingPunct="1">
              <a:buFont typeface="Wingdings 2" pitchFamily="18" charset="2"/>
              <a:buNone/>
            </a:pPr>
            <a:r>
              <a:rPr lang="en-US" dirty="0" smtClean="0"/>
              <a:t>Australia has the area about 8 million square km. The union of territories of Australia includes: continent of Australia, island of Tasmania and number of small islands. </a:t>
            </a:r>
            <a:endParaRPr lang="ru-RU" dirty="0" smtClean="0"/>
          </a:p>
          <a:p>
            <a:pPr marL="82550" indent="-8255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82550" indent="-8255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82550" indent="-82550"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встралия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0838" y="2487613"/>
            <a:ext cx="3176587" cy="2389187"/>
          </a:xfrm>
          <a:prstGeom prst="rect">
            <a:avLst/>
          </a:prstGeom>
          <a:noFill/>
        </p:spPr>
      </p:pic>
      <p:pic>
        <p:nvPicPr>
          <p:cNvPr id="4" name="Рисунок 3" descr="Флаг Австралия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00" y="3846513"/>
            <a:ext cx="3321050" cy="2493962"/>
          </a:xfrm>
          <a:prstGeom prst="rect">
            <a:avLst/>
          </a:prstGeom>
          <a:noFill/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8C438F"/>
                </a:solidFill>
                <a:latin typeface="Segoe Print"/>
              </a:rPr>
              <a:t>Australia</a:t>
            </a:r>
            <a:endParaRPr lang="ru-RU" smtClean="0">
              <a:solidFill>
                <a:srgbClr val="8C438F"/>
              </a:solidFill>
            </a:endParaRPr>
          </a:p>
        </p:txBody>
      </p:sp>
      <p:sp>
        <p:nvSpPr>
          <p:cNvPr id="24580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en-US" dirty="0" smtClean="0"/>
              <a:t>The population of Australia is more than 16 million people. The Australian Union is a capitalist self-operating federal state.</a:t>
            </a: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algn="just" eaLnBrk="1" hangingPunct="1">
              <a:buFont typeface="Wingdings 2" pitchFamily="18" charset="2"/>
              <a:buNone/>
            </a:pPr>
            <a:endParaRPr lang="en-US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нз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283968" y="2924944"/>
            <a:ext cx="45720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8C438F"/>
                </a:solidFill>
                <a:latin typeface="Segoe Print"/>
                <a:ea typeface="Segoe UI Symbol"/>
                <a:cs typeface="Segoe UI Symbol"/>
              </a:rPr>
              <a:t>New</a:t>
            </a:r>
            <a:r>
              <a:rPr lang="en-US" b="1" smtClean="0">
                <a:solidFill>
                  <a:srgbClr val="8C438F"/>
                </a:solidFill>
                <a:latin typeface="Segoe Print"/>
                <a:ea typeface="Segoe UI Symbol"/>
                <a:cs typeface="Segoe UI Symbol"/>
              </a:rPr>
              <a:t> Zealand</a:t>
            </a:r>
            <a:endParaRPr lang="ru-RU" b="1" smtClean="0">
              <a:solidFill>
                <a:srgbClr val="8C438F"/>
              </a:solidFill>
              <a:latin typeface="Segoe Print"/>
              <a:ea typeface="Segoe UI Symbol"/>
              <a:cs typeface="Segoe UI Symbol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557338"/>
            <a:ext cx="8642350" cy="4714875"/>
          </a:xfrm>
        </p:spPr>
        <p:txBody>
          <a:bodyPr/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en-US" dirty="0" smtClean="0"/>
              <a:t>New Zealand is situated to the south-east of Australia. It is located on big islands: North Island, South Island and Stewart Island, as well as many small islands.</a:t>
            </a: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en-US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en-US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з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6638" y="3133725"/>
            <a:ext cx="2193925" cy="3151188"/>
          </a:xfrm>
          <a:prstGeom prst="rect">
            <a:avLst/>
          </a:prstGeom>
          <a:noFill/>
        </p:spPr>
      </p:pic>
      <p:pic>
        <p:nvPicPr>
          <p:cNvPr id="4" name="Рисунок 3" descr="нз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5" y="3206750"/>
            <a:ext cx="2022475" cy="3041650"/>
          </a:xfrm>
          <a:prstGeom prst="rect">
            <a:avLst/>
          </a:prstGeom>
          <a:noFill/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8C438F"/>
                </a:solidFill>
                <a:latin typeface="Segoe Print"/>
                <a:ea typeface="Segoe UI Symbol"/>
                <a:cs typeface="Segoe UI Symbol"/>
              </a:rPr>
              <a:t>New Zealand</a:t>
            </a:r>
            <a:endParaRPr lang="ru-RU" smtClean="0">
              <a:solidFill>
                <a:srgbClr val="8C438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The population of New Zealand is more than three million people. New Zealand is a capitalist state and self-governing member of the Commonwealth.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8C438F"/>
                </a:solidFill>
                <a:latin typeface="Segoe Print"/>
              </a:rPr>
              <a:t>English-speaking countries</a:t>
            </a:r>
            <a:endParaRPr lang="ru-RU" smtClean="0">
              <a:solidFill>
                <a:srgbClr val="8C438F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sz="3200" dirty="0" smtClean="0"/>
              <a:t>English-speaking countries are:</a:t>
            </a:r>
            <a:r>
              <a:rPr lang="ru-RU" sz="3200" dirty="0" smtClean="0"/>
              <a:t> </a:t>
            </a:r>
            <a:r>
              <a:rPr lang="en-US" sz="3200" dirty="0" smtClean="0"/>
              <a:t>Great Britain, USA, Canada,</a:t>
            </a:r>
            <a:r>
              <a:rPr lang="ru-RU" sz="3200" dirty="0" smtClean="0"/>
              <a:t> </a:t>
            </a:r>
            <a:r>
              <a:rPr lang="en-US" sz="3200" dirty="0" smtClean="0"/>
              <a:t>Australia, New Zealand.</a:t>
            </a:r>
            <a:endParaRPr lang="ru-RU" sz="32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32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ликобрит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100" y="1689100"/>
            <a:ext cx="5321300" cy="4260850"/>
          </a:xfrm>
          <a:prstGeom prst="rect">
            <a:avLst/>
          </a:prstGeom>
          <a:noFill/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8C438F"/>
                </a:solidFill>
                <a:latin typeface="Segoe Print"/>
              </a:rPr>
              <a:t>The UK</a:t>
            </a:r>
            <a:endParaRPr lang="ru-RU" b="1" dirty="0" smtClean="0">
              <a:solidFill>
                <a:srgbClr val="8C438F"/>
              </a:solidFill>
              <a:latin typeface="Segoe Print"/>
            </a:endParaRPr>
          </a:p>
        </p:txBody>
      </p:sp>
      <p:grpSp>
        <p:nvGrpSpPr>
          <p:cNvPr id="3" name="Содержимое 2"/>
          <p:cNvGrpSpPr>
            <a:grpSpLocks noGrp="1"/>
          </p:cNvGrpSpPr>
          <p:nvPr/>
        </p:nvGrpSpPr>
        <p:grpSpPr bwMode="auto">
          <a:xfrm>
            <a:off x="323528" y="1700808"/>
            <a:ext cx="8528050" cy="4638675"/>
            <a:chOff x="146" y="1014"/>
            <a:chExt cx="5372" cy="2922"/>
          </a:xfrm>
        </p:grpSpPr>
        <p:pic>
          <p:nvPicPr>
            <p:cNvPr id="15363" name="Содержимое 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6" y="1014"/>
              <a:ext cx="5372" cy="2922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158" y="1026"/>
              <a:ext cx="5353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None/>
              </a:pPr>
              <a:r>
                <a:rPr lang="en-US" sz="2600" dirty="0">
                  <a:latin typeface="Georgia" pitchFamily="18" charset="0"/>
                </a:rPr>
                <a:t>The United Kingdom of Great Britain and Northern Ireland consists of 4 parts: Wales, Scotland, Northern Ireland and England.</a:t>
              </a:r>
              <a:endParaRPr lang="ru-RU" sz="2600" dirty="0">
                <a:latin typeface="Georgia" pitchFamily="18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None/>
              </a:pPr>
              <a:endParaRPr lang="ru-RU" sz="1900" dirty="0">
                <a:latin typeface="Georgia" pitchFamily="18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None/>
              </a:pPr>
              <a:endParaRPr lang="ru-RU" sz="1900" dirty="0">
                <a:latin typeface="Georgia" pitchFamily="18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None/>
              </a:pPr>
              <a:endParaRPr lang="ru-RU" sz="1900" dirty="0">
                <a:latin typeface="Georgia" pitchFamily="18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None/>
              </a:pPr>
              <a:endParaRPr lang="ru-RU" sz="1900" dirty="0">
                <a:latin typeface="Georgia" pitchFamily="18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None/>
              </a:pPr>
              <a:endParaRPr lang="ru-RU" sz="1900" dirty="0">
                <a:latin typeface="Georgia" pitchFamily="18" charset="0"/>
              </a:endParaRPr>
            </a:p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None/>
              </a:pPr>
              <a:endParaRPr lang="ru-RU" sz="1900" dirty="0">
                <a:latin typeface="Georgia" pitchFamily="18" charset="0"/>
              </a:endParaRPr>
            </a:p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None/>
              </a:pPr>
              <a:endParaRPr lang="en-US" sz="2200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великобритания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652120" y="2420888"/>
            <a:ext cx="282257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8C438F"/>
                </a:solidFill>
                <a:latin typeface="Segoe Print"/>
              </a:rPr>
              <a:t>The UK</a:t>
            </a:r>
            <a:endParaRPr lang="ru-RU" sz="3600" smtClean="0">
              <a:solidFill>
                <a:srgbClr val="8C438F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04238" cy="4572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3000" dirty="0" smtClean="0"/>
              <a:t>The British Isles are group of islands which lie out of the northwest coast of the European continent.</a:t>
            </a:r>
            <a:endParaRPr lang="ru-RU" sz="3000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500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500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500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500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500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5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ликобритани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3352800"/>
            <a:ext cx="3694113" cy="2462213"/>
          </a:xfrm>
          <a:prstGeom prst="rect">
            <a:avLst/>
          </a:prstGeom>
          <a:noFill/>
        </p:spPr>
      </p:pic>
      <p:pic>
        <p:nvPicPr>
          <p:cNvPr id="4" name="Рисунок 3" descr="великобритания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25888"/>
            <a:ext cx="3090863" cy="2225675"/>
          </a:xfrm>
          <a:prstGeom prst="rect">
            <a:avLst/>
          </a:prstGeom>
          <a:noFill/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8C438F"/>
                </a:solidFill>
                <a:latin typeface="Segoe Print"/>
              </a:rPr>
              <a:t>The UK</a:t>
            </a:r>
            <a:endParaRPr lang="ru-RU" smtClean="0">
              <a:solidFill>
                <a:srgbClr val="8C438F"/>
              </a:solidFill>
            </a:endParaRPr>
          </a:p>
        </p:txBody>
      </p:sp>
      <p:sp>
        <p:nvSpPr>
          <p:cNvPr id="17412" name="Содержимое 2"/>
          <p:cNvSpPr>
            <a:spLocks noGrp="1"/>
          </p:cNvSpPr>
          <p:nvPr>
            <p:ph sz="quarter" idx="1"/>
          </p:nvPr>
        </p:nvSpPr>
        <p:spPr>
          <a:xfrm>
            <a:off x="323850" y="1527175"/>
            <a:ext cx="8482013" cy="4710113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dirty="0" smtClean="0"/>
              <a:t>There are no high mountains, no long rivers, no large forests in the UK. The population of Britain is nearly 56 million people. Britain is a capitalist English-speaking country.</a:t>
            </a: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сша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356100" y="3284538"/>
            <a:ext cx="442753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8C438F"/>
                </a:solidFill>
                <a:latin typeface="Segoe Print"/>
              </a:rPr>
              <a:t>The United States of America</a:t>
            </a:r>
            <a:endParaRPr lang="ru-RU" sz="3600" b="1" smtClean="0">
              <a:solidFill>
                <a:srgbClr val="8C438F"/>
              </a:solidFill>
              <a:latin typeface="Segoe Print"/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en-US" dirty="0" smtClean="0"/>
              <a:t>The USA is located in the central part of the North American continent. The population of the USA makes more than 236 million people. The USA is a highly developed industrial English-speaking country.</a:t>
            </a: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smtClean="0">
                <a:solidFill>
                  <a:srgbClr val="8C438F"/>
                </a:solidFill>
                <a:latin typeface="Segoe Print"/>
              </a:rPr>
              <a:t>The United</a:t>
            </a:r>
            <a:r>
              <a:rPr lang="en-US" b="1" smtClean="0">
                <a:solidFill>
                  <a:srgbClr val="8C438F"/>
                </a:solidFill>
                <a:latin typeface="Segoe Print"/>
              </a:rPr>
              <a:t> States of America</a:t>
            </a:r>
            <a:endParaRPr lang="ru-RU" smtClean="0">
              <a:solidFill>
                <a:srgbClr val="8C438F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en-US" dirty="0" smtClean="0"/>
              <a:t>There are two main political parties: the Democratic Party and the Republican Party.</a:t>
            </a: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algn="ctr" eaLnBrk="1" hangingPunct="1">
              <a:buFont typeface="Wingdings 2" pitchFamily="18" charset="2"/>
              <a:buNone/>
            </a:pPr>
            <a:endParaRPr lang="en-US" sz="2000" dirty="0" smtClean="0"/>
          </a:p>
        </p:txBody>
      </p:sp>
      <p:pic>
        <p:nvPicPr>
          <p:cNvPr id="4" name="Рисунок 3" descr="сш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2414588"/>
            <a:ext cx="5984875" cy="29194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ш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3998913"/>
            <a:ext cx="4432300" cy="2346325"/>
          </a:xfrm>
          <a:prstGeom prst="rect">
            <a:avLst/>
          </a:prstGeom>
          <a:noFill/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solidFill>
                  <a:srgbClr val="8C438F"/>
                </a:solidFill>
                <a:latin typeface="Segoe Print"/>
              </a:rPr>
              <a:t> The United States of America</a:t>
            </a:r>
            <a:endParaRPr lang="ru-RU" smtClean="0">
              <a:solidFill>
                <a:srgbClr val="8C438F"/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/>
              <a:t>The United States - is a multinational country, so people in the USA speak English and other languages. But English is the state language.</a:t>
            </a:r>
            <a:endParaRPr lang="ru-RU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2000" dirty="0" smtClean="0"/>
          </a:p>
        </p:txBody>
      </p:sp>
      <p:pic>
        <p:nvPicPr>
          <p:cNvPr id="5" name="Рисунок 4" descr="сш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" y="2846388"/>
            <a:ext cx="2833688" cy="18970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канада1.gif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716463" y="2752725"/>
            <a:ext cx="4170362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8C438F"/>
                </a:solidFill>
                <a:latin typeface="Segoe Print"/>
              </a:rPr>
              <a:t>Canada</a:t>
            </a:r>
            <a:endParaRPr lang="ru-RU" b="1" smtClean="0">
              <a:solidFill>
                <a:srgbClr val="8C438F"/>
              </a:solidFill>
              <a:latin typeface="Segoe Print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buFont typeface="Wingdings 2" pitchFamily="18" charset="2"/>
              <a:buNone/>
            </a:pPr>
            <a:r>
              <a:rPr lang="en-US" dirty="0" smtClean="0"/>
              <a:t>Canada has an area of ​​about 10 million square kilometers. Its west coast is washed by the Pacific Ocean and the east coast of the Atlantic Ocean. </a:t>
            </a: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marL="0" indent="0" algn="just" eaLnBrk="1" hangingPunct="1">
              <a:buFont typeface="Wingdings 2" pitchFamily="18" charset="2"/>
              <a:buNone/>
            </a:pPr>
            <a:r>
              <a:rPr lang="ru-RU" sz="2000" dirty="0" smtClean="0"/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336</TotalTime>
  <Words>361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English-speaking countries</vt:lpstr>
      <vt:lpstr>English-speaking countries</vt:lpstr>
      <vt:lpstr>The UK</vt:lpstr>
      <vt:lpstr>The UK</vt:lpstr>
      <vt:lpstr>The UK</vt:lpstr>
      <vt:lpstr>The United States of America</vt:lpstr>
      <vt:lpstr>The United States of America</vt:lpstr>
      <vt:lpstr> The United States of America</vt:lpstr>
      <vt:lpstr>Canada</vt:lpstr>
      <vt:lpstr>Canada</vt:lpstr>
      <vt:lpstr>Australia</vt:lpstr>
      <vt:lpstr>Australia</vt:lpstr>
      <vt:lpstr>New Zealand</vt:lpstr>
      <vt:lpstr>New Zealand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English-speaking countries</dc:title>
  <dc:creator>User</dc:creator>
  <cp:lastModifiedBy>DIMA</cp:lastModifiedBy>
  <cp:revision>38</cp:revision>
  <dcterms:created xsi:type="dcterms:W3CDTF">2013-04-25T07:58:03Z</dcterms:created>
  <dcterms:modified xsi:type="dcterms:W3CDTF">2015-02-16T14:28:42Z</dcterms:modified>
</cp:coreProperties>
</file>