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DD30-9DB5-4A49-894B-64B487D3356C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A03B76E-D6AA-43F6-9777-AA2564A579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DD30-9DB5-4A49-894B-64B487D3356C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B76E-D6AA-43F6-9777-AA2564A579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DD30-9DB5-4A49-894B-64B487D3356C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B76E-D6AA-43F6-9777-AA2564A579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DD30-9DB5-4A49-894B-64B487D3356C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A03B76E-D6AA-43F6-9777-AA2564A579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DD30-9DB5-4A49-894B-64B487D3356C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B76E-D6AA-43F6-9777-AA2564A57948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DD30-9DB5-4A49-894B-64B487D3356C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B76E-D6AA-43F6-9777-AA2564A579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DD30-9DB5-4A49-894B-64B487D3356C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A03B76E-D6AA-43F6-9777-AA2564A57948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DD30-9DB5-4A49-894B-64B487D3356C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B76E-D6AA-43F6-9777-AA2564A579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DD30-9DB5-4A49-894B-64B487D3356C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B76E-D6AA-43F6-9777-AA2564A579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DD30-9DB5-4A49-894B-64B487D3356C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B76E-D6AA-43F6-9777-AA2564A5794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9DD30-9DB5-4A49-894B-64B487D3356C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3B76E-D6AA-43F6-9777-AA2564A57948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D79DD30-9DB5-4A49-894B-64B487D3356C}" type="datetimeFigureOut">
              <a:rPr lang="uk-UA" smtClean="0"/>
              <a:t>30.01.2015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A03B76E-D6AA-43F6-9777-AA2564A57948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uk-UA" sz="6000" dirty="0" err="1" smtClean="0"/>
              <a:t>Геоекологія</a:t>
            </a:r>
            <a:r>
              <a:rPr lang="uk-UA" sz="6000" dirty="0" smtClean="0"/>
              <a:t/>
            </a:r>
            <a:br>
              <a:rPr lang="uk-UA" sz="6000" dirty="0" smtClean="0"/>
            </a:br>
            <a:r>
              <a:rPr lang="uk-UA" sz="6000" dirty="0"/>
              <a:t/>
            </a:r>
            <a:br>
              <a:rPr lang="uk-UA" sz="6000" dirty="0"/>
            </a:br>
            <a:r>
              <a:rPr lang="uk-UA" sz="6000" dirty="0" smtClean="0"/>
              <a:t/>
            </a:r>
            <a:br>
              <a:rPr lang="uk-UA" sz="6000" dirty="0" smtClean="0"/>
            </a:br>
            <a:endParaRPr lang="uk-UA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920" y="1948848"/>
            <a:ext cx="6048672" cy="3074640"/>
          </a:xfrm>
        </p:spPr>
        <p:txBody>
          <a:bodyPr>
            <a:normAutofit fontScale="92500" lnSpcReduction="10000"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uk-UA" sz="4300" dirty="0"/>
              <a:t>Ландшафтна </a:t>
            </a:r>
            <a:r>
              <a:rPr lang="uk-UA" sz="4300" dirty="0" smtClean="0"/>
              <a:t>екологія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uk-UA" sz="4300" dirty="0"/>
              <a:t>Геологічна </a:t>
            </a:r>
            <a:r>
              <a:rPr lang="uk-UA" sz="4300" dirty="0" smtClean="0"/>
              <a:t>екологія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uk-UA" sz="4300" dirty="0"/>
              <a:t>Екологічні аспекти</a:t>
            </a:r>
          </a:p>
          <a:p>
            <a:r>
              <a:rPr lang="uk-UA" sz="3600" dirty="0"/>
              <a:t/>
            </a:r>
            <a:br>
              <a:rPr lang="uk-UA" sz="3600" dirty="0"/>
            </a:br>
            <a:endParaRPr lang="uk-UA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60847"/>
            <a:ext cx="3006080" cy="250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6672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5656" y="2816352"/>
            <a:ext cx="8686800" cy="838200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/>
              <a:t>Дякую за увагу!</a:t>
            </a:r>
            <a:endParaRPr lang="uk-UA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5733256"/>
            <a:ext cx="8686800" cy="346869"/>
          </a:xfrm>
        </p:spPr>
        <p:txBody>
          <a:bodyPr>
            <a:normAutofit fontScale="62500" lnSpcReduction="20000"/>
          </a:bodyPr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5885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/>
              <a:t>Ландша́фтна </a:t>
            </a:r>
            <a:r>
              <a:rPr lang="vi-VN" b="1" dirty="0" smtClean="0"/>
              <a:t>еколо́гія</a:t>
            </a:r>
            <a:r>
              <a:rPr lang="vi-VN" dirty="0"/>
              <a:t> —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1527097"/>
            <a:ext cx="4392488" cy="4896544"/>
          </a:xfrm>
        </p:spPr>
        <p:txBody>
          <a:bodyPr>
            <a:normAutofit fontScale="70000" lnSpcReduction="20000"/>
          </a:bodyPr>
          <a:lstStyle/>
          <a:p>
            <a:r>
              <a:rPr lang="vi-VN" dirty="0" smtClean="0"/>
              <a:t>розділ</a:t>
            </a:r>
            <a:r>
              <a:rPr lang="vi-VN" dirty="0"/>
              <a:t> екології та географії, який вивчає просторову різноманітність і елементи ландшафту (</a:t>
            </a:r>
            <a:r>
              <a:rPr lang="vi-VN" dirty="0" smtClean="0"/>
              <a:t>напри</a:t>
            </a:r>
            <a:r>
              <a:rPr lang="uk-UA" dirty="0" smtClean="0"/>
              <a:t>-</a:t>
            </a:r>
            <a:r>
              <a:rPr lang="vi-VN" dirty="0" smtClean="0"/>
              <a:t>клад </a:t>
            </a:r>
            <a:r>
              <a:rPr lang="vi-VN" dirty="0"/>
              <a:t>поля, живоплоти, групи дерев, річки або міста) і те, як їх розташування впливає на розподіл і потік енергії та індивідуумів в навколишньому середовищі (який, у свою чергу, може безпосередньо вплинути на розподіл елементів).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27097"/>
            <a:ext cx="4827637" cy="4307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7065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idx="1"/>
          </p:nvPr>
        </p:nvSpPr>
        <p:spPr>
          <a:xfrm>
            <a:off x="5796136" y="764704"/>
            <a:ext cx="2508920" cy="3657600"/>
          </a:xfrm>
        </p:spPr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300192" y="5110528"/>
            <a:ext cx="2232248" cy="522288"/>
          </a:xfrm>
        </p:spPr>
        <p:txBody>
          <a:bodyPr/>
          <a:lstStyle/>
          <a:p>
            <a:r>
              <a:rPr lang="uk-UA" b="0" dirty="0" smtClean="0">
                <a:solidFill>
                  <a:srgbClr val="252525"/>
                </a:solidFill>
                <a:effectLst/>
                <a:latin typeface="Arial"/>
              </a:rPr>
              <a:t>Карл </a:t>
            </a:r>
            <a:r>
              <a:rPr lang="uk-UA" b="0" dirty="0" err="1">
                <a:solidFill>
                  <a:srgbClr val="252525"/>
                </a:solidFill>
                <a:effectLst/>
                <a:latin typeface="Arial"/>
              </a:rPr>
              <a:t>Тролл</a:t>
            </a:r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67544" y="260648"/>
            <a:ext cx="4551040" cy="3240360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/>
              <a:t>Термін </a:t>
            </a:r>
            <a:r>
              <a:rPr lang="uk-UA" sz="2000" b="1" i="1" dirty="0"/>
              <a:t>ландшафтна екологія </a:t>
            </a:r>
            <a:r>
              <a:rPr lang="uk-UA" sz="2000" b="1" dirty="0"/>
              <a:t>був запропонований Карлом </a:t>
            </a:r>
            <a:r>
              <a:rPr lang="uk-UA" sz="2000" b="1" dirty="0" err="1"/>
              <a:t>Троллом</a:t>
            </a:r>
            <a:r>
              <a:rPr lang="uk-UA" sz="2000" b="1" dirty="0"/>
              <a:t>, німецьким географом в 1939. Він розробляв цю термінологію і безліч ранніх понять ландшафтної екології як частину його </a:t>
            </a:r>
            <a:r>
              <a:rPr lang="uk-UA" sz="2000" b="1" dirty="0" smtClean="0"/>
              <a:t>ранньої роботи, </a:t>
            </a:r>
            <a:r>
              <a:rPr lang="uk-UA" sz="2000" b="1" dirty="0"/>
              <a:t>що вивчає взаємодії між навколишнім середовищем і рослинністю.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04664"/>
            <a:ext cx="3277716" cy="4705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C:\Users\Viktorr\Desktop\Ek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01158"/>
            <a:ext cx="4464496" cy="3473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060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260648"/>
            <a:ext cx="8458200" cy="520700"/>
          </a:xfrm>
        </p:spPr>
        <p:txBody>
          <a:bodyPr>
            <a:noAutofit/>
          </a:bodyPr>
          <a:lstStyle/>
          <a:p>
            <a:pPr algn="ctr"/>
            <a:r>
              <a:rPr lang="uk-UA" dirty="0"/>
              <a:t>Центральна теорія ландшафтної екології походить від «Теорії острівної біогеографії» </a:t>
            </a:r>
            <a:r>
              <a:rPr lang="uk-UA" dirty="0" err="1"/>
              <a:t>Макартура</a:t>
            </a:r>
            <a:r>
              <a:rPr lang="uk-UA" dirty="0"/>
              <a:t> і </a:t>
            </a:r>
            <a:r>
              <a:rPr lang="uk-UA" dirty="0" err="1"/>
              <a:t>Вілсона</a:t>
            </a:r>
            <a:endParaRPr lang="uk-UA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457200" y="2204864"/>
            <a:ext cx="3008313" cy="3205336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3575050" y="2492896"/>
            <a:ext cx="5340350" cy="2917304"/>
          </a:xfrm>
        </p:spPr>
        <p:txBody>
          <a:bodyPr>
            <a:normAutofit/>
          </a:bodyPr>
          <a:lstStyle/>
          <a:p>
            <a:endParaRPr lang="uk-UA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0" y="908720"/>
            <a:ext cx="7848872" cy="581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92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31540" y="11358"/>
            <a:ext cx="3528391" cy="4800600"/>
          </a:xfrm>
        </p:spPr>
        <p:txBody>
          <a:bodyPr>
            <a:normAutofit/>
          </a:bodyPr>
          <a:lstStyle/>
          <a:p>
            <a:pPr algn="ctr"/>
            <a:r>
              <a:rPr lang="uk-UA" sz="1800" b="1" dirty="0"/>
              <a:t>Недавнє зростання ландшафтної екології пов'язане з розвитком технології географічних інформаційних систем (ГІС) і наявності широкомасштабних даних про природне середовище (наприклад. супутникові фотографії або фотографії з повітря).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8640"/>
            <a:ext cx="4710224" cy="300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425" y="3193086"/>
            <a:ext cx="4740283" cy="353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75847"/>
            <a:ext cx="4176464" cy="3548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45967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effectLst/>
                <a:latin typeface="Arial"/>
              </a:rPr>
              <a:t>Екологічна геологія</a:t>
            </a:r>
            <a:r>
              <a:rPr lang="uk-UA" dirty="0">
                <a:effectLst/>
                <a:latin typeface="Arial"/>
              </a:rPr>
              <a:t> — </a:t>
            </a:r>
            <a:endParaRPr lang="uk-UA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1127802"/>
            <a:ext cx="34563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0" i="0" dirty="0" smtClean="0">
                <a:solidFill>
                  <a:schemeClr val="tx2"/>
                </a:solidFill>
                <a:effectLst/>
                <a:latin typeface="Arial"/>
              </a:rPr>
              <a:t>наука геологічного циклу, що вивчає екологічну систему </a:t>
            </a:r>
            <a:r>
              <a:rPr lang="uk-UA" sz="2000" b="0" i="0" u="none" strike="noStrike" dirty="0" smtClean="0">
                <a:solidFill>
                  <a:schemeClr val="tx2"/>
                </a:solidFill>
                <a:effectLst/>
                <a:latin typeface="Arial"/>
              </a:rPr>
              <a:t>літосфери</a:t>
            </a:r>
            <a:r>
              <a:rPr lang="uk-UA" sz="2000" b="0" i="0" dirty="0" smtClean="0">
                <a:solidFill>
                  <a:schemeClr val="tx2"/>
                </a:solidFill>
                <a:effectLst/>
                <a:latin typeface="Arial"/>
              </a:rPr>
              <a:t>, закономірності її формування і просторово-часових змін під впливом природних і техногенних факторів у зв'язку з життєдіяльністю біоти та, насамперед, — людини, яка названа </a:t>
            </a:r>
            <a:r>
              <a:rPr lang="uk-UA" sz="2000" b="0" i="0" u="none" strike="noStrike" dirty="0" smtClean="0">
                <a:solidFill>
                  <a:schemeClr val="tx2"/>
                </a:solidFill>
                <a:effectLst/>
                <a:latin typeface="Arial"/>
              </a:rPr>
              <a:t>геологічним середовищем</a:t>
            </a:r>
            <a:r>
              <a:rPr lang="uk-UA" sz="2000" b="0" i="0" dirty="0" smtClean="0">
                <a:solidFill>
                  <a:schemeClr val="tx2"/>
                </a:solidFill>
                <a:effectLst/>
                <a:latin typeface="Arial"/>
              </a:rPr>
              <a:t>.</a:t>
            </a:r>
            <a:endParaRPr lang="uk-UA" sz="2000" dirty="0">
              <a:solidFill>
                <a:schemeClr val="tx2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600" y="1238250"/>
            <a:ext cx="5520680" cy="5038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97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8386"/>
            <a:ext cx="551838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tx2"/>
                </a:solidFill>
                <a:latin typeface="Linux Libertine"/>
              </a:rPr>
              <a:t>Предмет екологічної </a:t>
            </a:r>
            <a:r>
              <a:rPr lang="uk-UA" b="1" dirty="0" smtClean="0">
                <a:solidFill>
                  <a:schemeClr val="tx2"/>
                </a:solidFill>
                <a:latin typeface="Linux Libertine"/>
              </a:rPr>
              <a:t>геології</a:t>
            </a:r>
          </a:p>
          <a:p>
            <a:pPr>
              <a:buFont typeface="Arial"/>
              <a:buChar char="•"/>
            </a:pPr>
            <a:r>
              <a:rPr lang="uk-UA" dirty="0" smtClean="0">
                <a:solidFill>
                  <a:schemeClr val="tx2"/>
                </a:solidFill>
                <a:latin typeface="Arial"/>
              </a:rPr>
              <a:t>речовинний склад літосфери;</a:t>
            </a:r>
          </a:p>
          <a:p>
            <a:pPr>
              <a:buFont typeface="Arial"/>
              <a:buChar char="•"/>
            </a:pPr>
            <a:r>
              <a:rPr lang="uk-UA" dirty="0" smtClean="0">
                <a:solidFill>
                  <a:schemeClr val="tx2"/>
                </a:solidFill>
                <a:latin typeface="Arial"/>
              </a:rPr>
              <a:t>екологічна </a:t>
            </a:r>
            <a:r>
              <a:rPr lang="uk-UA" dirty="0">
                <a:solidFill>
                  <a:schemeClr val="tx2"/>
                </a:solidFill>
                <a:latin typeface="Arial"/>
              </a:rPr>
              <a:t>роль геологічного </a:t>
            </a:r>
            <a:r>
              <a:rPr lang="uk-UA" dirty="0" smtClean="0">
                <a:solidFill>
                  <a:schemeClr val="tx2"/>
                </a:solidFill>
                <a:latin typeface="Arial"/>
              </a:rPr>
              <a:t>середовища (</a:t>
            </a:r>
            <a:r>
              <a:rPr lang="uk-UA" dirty="0">
                <a:solidFill>
                  <a:schemeClr val="tx2"/>
                </a:solidFill>
              </a:rPr>
              <a:t>частина земної кори, яка взаємодіє з елементами ландшафту, атмосферою та поверхневими водами і може зазнавати впливу техногенної </a:t>
            </a:r>
            <a:r>
              <a:rPr lang="uk-UA" dirty="0" smtClean="0">
                <a:solidFill>
                  <a:schemeClr val="tx2"/>
                </a:solidFill>
              </a:rPr>
              <a:t>діяльності</a:t>
            </a:r>
            <a:r>
              <a:rPr lang="uk-UA" dirty="0" smtClean="0">
                <a:solidFill>
                  <a:schemeClr val="tx2"/>
                </a:solidFill>
                <a:latin typeface="Arial"/>
              </a:rPr>
              <a:t>);</a:t>
            </a:r>
            <a:endParaRPr lang="uk-UA" dirty="0">
              <a:solidFill>
                <a:schemeClr val="tx2"/>
              </a:solidFill>
              <a:latin typeface="Arial"/>
            </a:endParaRPr>
          </a:p>
          <a:p>
            <a:pPr>
              <a:buFont typeface="Arial"/>
              <a:buChar char="•"/>
            </a:pPr>
            <a:r>
              <a:rPr lang="uk-UA" dirty="0">
                <a:solidFill>
                  <a:schemeClr val="tx2"/>
                </a:solidFill>
                <a:latin typeface="Arial"/>
              </a:rPr>
              <a:t>процеси, що відбуваються </a:t>
            </a:r>
            <a:r>
              <a:rPr lang="uk-UA" dirty="0" err="1">
                <a:solidFill>
                  <a:schemeClr val="tx2"/>
                </a:solidFill>
                <a:latin typeface="Arial"/>
              </a:rPr>
              <a:t>в літосфері</a:t>
            </a:r>
            <a:r>
              <a:rPr lang="uk-UA" dirty="0">
                <a:solidFill>
                  <a:schemeClr val="tx2"/>
                </a:solidFill>
                <a:latin typeface="Arial"/>
              </a:rPr>
              <a:t> і на її поверхні;</a:t>
            </a:r>
          </a:p>
          <a:p>
            <a:pPr>
              <a:buFont typeface="Arial"/>
              <a:buChar char="•"/>
            </a:pPr>
            <a:r>
              <a:rPr lang="uk-UA" dirty="0">
                <a:solidFill>
                  <a:schemeClr val="tx2"/>
                </a:solidFill>
                <a:latin typeface="Arial"/>
              </a:rPr>
              <a:t>екологічні функції літосфери, основними серед яких є ресурсна,</a:t>
            </a:r>
            <a:r>
              <a:rPr lang="uk-UA" dirty="0" err="1">
                <a:solidFill>
                  <a:schemeClr val="tx2"/>
                </a:solidFill>
                <a:latin typeface="Arial"/>
              </a:rPr>
              <a:t> геодинамічн</a:t>
            </a:r>
            <a:r>
              <a:rPr lang="uk-UA" dirty="0">
                <a:solidFill>
                  <a:schemeClr val="tx2"/>
                </a:solidFill>
                <a:latin typeface="Arial"/>
              </a:rPr>
              <a:t>а і геохімічна. Всі ці функції літосфери найтіснішим чином пов'язані між собою</a:t>
            </a:r>
            <a:r>
              <a:rPr lang="uk-UA" dirty="0" smtClean="0">
                <a:solidFill>
                  <a:schemeClr val="tx2"/>
                </a:solidFill>
                <a:latin typeface="Arial"/>
              </a:rPr>
              <a:t>.</a:t>
            </a:r>
          </a:p>
          <a:p>
            <a:endParaRPr lang="uk-UA" sz="1400" dirty="0" smtClean="0">
              <a:solidFill>
                <a:schemeClr val="tx2"/>
              </a:solidFill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12850"/>
            <a:ext cx="5400600" cy="3011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504" y="188640"/>
            <a:ext cx="3625723" cy="6635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52967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-171400"/>
            <a:ext cx="90736" cy="1466800"/>
          </a:xfrm>
        </p:spPr>
        <p:txBody>
          <a:bodyPr/>
          <a:lstStyle/>
          <a:p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875712" cy="2376264"/>
          </a:xfrm>
        </p:spPr>
        <p:txBody>
          <a:bodyPr>
            <a:normAutofit fontScale="62500" lnSpcReduction="20000"/>
          </a:bodyPr>
          <a:lstStyle/>
          <a:p>
            <a:r>
              <a:rPr lang="uk-UA" sz="4000" b="1" dirty="0"/>
              <a:t>Об'єктом дослідження </a:t>
            </a:r>
            <a:r>
              <a:rPr lang="uk-UA" sz="4000" dirty="0"/>
              <a:t>є </a:t>
            </a:r>
            <a:r>
              <a:rPr lang="uk-UA" sz="4000" dirty="0" err="1"/>
              <a:t>еколого-геологічні</a:t>
            </a:r>
            <a:r>
              <a:rPr lang="uk-UA" sz="4000" dirty="0"/>
              <a:t> системи: «літосфера-біота» або «літосфера-біота-технічні об'єкти» глобального, регіонального або локального рівнів. Біота – стала сукупність рослин, тварин, грибів та бактерій, що об'єднані спільною територією поширення, можуть не мати екологічних </a:t>
            </a:r>
            <a:r>
              <a:rPr lang="uk-UA" sz="4000" dirty="0" err="1"/>
              <a:t>звʼязків</a:t>
            </a:r>
            <a:r>
              <a:rPr lang="uk-UA" sz="4000" dirty="0"/>
              <a:t>. </a:t>
            </a:r>
          </a:p>
          <a:p>
            <a:endParaRPr lang="uk-UA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80" y="2852936"/>
            <a:ext cx="3439684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852936"/>
            <a:ext cx="413644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07904" y="4146859"/>
            <a:ext cx="1008112" cy="319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7385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Екологічні аспекти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1560" y="1124744"/>
            <a:ext cx="7939608" cy="1226766"/>
          </a:xfrm>
        </p:spPr>
        <p:txBody>
          <a:bodyPr>
            <a:normAutofit/>
          </a:bodyPr>
          <a:lstStyle/>
          <a:p>
            <a:r>
              <a:rPr lang="uk-UA" sz="2400" dirty="0" smtClean="0"/>
              <a:t>Екологічні аспекти вивчають функціонування сфер Землі, зокрема атмосфери, гідросфери, літосфери, </a:t>
            </a:r>
            <a:r>
              <a:rPr lang="uk-UA" sz="2400" dirty="0" err="1" smtClean="0"/>
              <a:t>геоаномальних</a:t>
            </a:r>
            <a:r>
              <a:rPr lang="uk-UA" sz="2400" dirty="0" smtClean="0"/>
              <a:t> зон. </a:t>
            </a:r>
            <a:endParaRPr lang="uk-UA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331164"/>
            <a:ext cx="2520280" cy="18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331164"/>
            <a:ext cx="2520280" cy="189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Закриті вправи до уроку: Узагальнення з теми &quot;Літосфера&quot; - Гипермаркет знани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240" y="4293096"/>
            <a:ext cx="2515712" cy="245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3096"/>
            <a:ext cx="2508793" cy="245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097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110</TotalTime>
  <Words>178</Words>
  <Application>Microsoft Office PowerPoint</Application>
  <PresentationFormat>Экран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Геоекологія   </vt:lpstr>
      <vt:lpstr>Ландша́фтна еколо́гія —</vt:lpstr>
      <vt:lpstr>Карл Тролл</vt:lpstr>
      <vt:lpstr>Центральна теорія ландшафтної екології походить від «Теорії острівної біогеографії» Макартура і Вілсона</vt:lpstr>
      <vt:lpstr>Презентация PowerPoint</vt:lpstr>
      <vt:lpstr>Екологічна геологія — </vt:lpstr>
      <vt:lpstr>Презентация PowerPoint</vt:lpstr>
      <vt:lpstr>Презентация PowerPoint</vt:lpstr>
      <vt:lpstr>Екологічні аспекти</vt:lpstr>
      <vt:lpstr>Дякую за увагу!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Viktorr</dc:creator>
  <cp:lastModifiedBy>Viktorr</cp:lastModifiedBy>
  <cp:revision>11</cp:revision>
  <dcterms:created xsi:type="dcterms:W3CDTF">2015-01-18T09:17:18Z</dcterms:created>
  <dcterms:modified xsi:type="dcterms:W3CDTF">2015-01-30T17:44:24Z</dcterms:modified>
</cp:coreProperties>
</file>